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90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77" r:id="rId13"/>
    <p:sldId id="280" r:id="rId14"/>
    <p:sldId id="266" r:id="rId15"/>
    <p:sldId id="291" r:id="rId16"/>
    <p:sldId id="268" r:id="rId17"/>
    <p:sldId id="281" r:id="rId18"/>
    <p:sldId id="282" r:id="rId19"/>
    <p:sldId id="283" r:id="rId20"/>
    <p:sldId id="288" r:id="rId21"/>
    <p:sldId id="284" r:id="rId22"/>
    <p:sldId id="293" r:id="rId23"/>
    <p:sldId id="286" r:id="rId24"/>
    <p:sldId id="271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886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4205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779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2286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952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0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2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6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5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3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0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9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uv?hl=en&amp;pb=!1s0xfdf9cdd6928233b:0x15d8a946d9f31184!2m22!2m2!1i80!2i80!3m1!2i20!16m16!1b1!2m2!1m1!1e1!2m2!1m1!1e3!2m2!1m1!1e5!2m2!1m1!1e4!2m2!1m1!1e6!3m1!7e115!4shttps://lh5.googleusercontent.com/p/AF1QipOpjDxSMhE0tP3K7iwM2imD3ZQFeK_8gZWW_rCw%3Dw309-h174-k-no!5smadina%20polyclinic-kekele,%20madina%20-%20Google%20Search&amp;imagekey=!1e10!2sAF1QipPE3OJOQS4KF0dxmeDuk0CVisG82FPiHb1dyX0E&amp;sa=X&amp;ved=2ahUKEwiPubLHr_7dAhVKsaQKHUB_BU4QoiowCnoECAoQC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9"/>
            <a:ext cx="7315200" cy="1974140"/>
          </a:xfrm>
        </p:spPr>
        <p:txBody>
          <a:bodyPr>
            <a:normAutofit/>
          </a:bodyPr>
          <a:lstStyle/>
          <a:p>
            <a:r>
              <a:rPr lang="en-GB" sz="3600" dirty="0"/>
              <a:t>POSTNATAL DEPRESSION AMONG MOTHERS AT MADINA POLYCLINIC</a:t>
            </a:r>
            <a:endParaRPr lang="en-GH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3609474"/>
            <a:ext cx="7315200" cy="3778297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Dora AWUAH, Paul KUMI, Emmanuel 	DZIWORNU 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            </a:t>
            </a:r>
            <a:endParaRPr lang="en-GH" sz="2400" dirty="0"/>
          </a:p>
        </p:txBody>
      </p:sp>
    </p:spTree>
    <p:extLst>
      <p:ext uri="{BB962C8B-B14F-4D97-AF65-F5344CB8AC3E}">
        <p14:creationId xmlns:p14="http://schemas.microsoft.com/office/powerpoint/2010/main" val="90192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1"/>
          </a:xfrm>
        </p:spPr>
        <p:txBody>
          <a:bodyPr/>
          <a:lstStyle/>
          <a:p>
            <a:r>
              <a:rPr lang="en-GB" dirty="0"/>
              <a:t>LITERATURE REVIEW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4876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About 19% of mothers returning to work after childbirth reported significant symptoms of depression (Beth, Lauren &amp; Katie, 2017).</a:t>
            </a:r>
          </a:p>
          <a:p>
            <a:endParaRPr lang="en-GB" dirty="0"/>
          </a:p>
          <a:p>
            <a:r>
              <a:rPr lang="en-GB" dirty="0"/>
              <a:t> Sample involved 124 mothers ranging from age 18-42 who were 7 months postpartum and first time mothers. </a:t>
            </a:r>
          </a:p>
          <a:p>
            <a:endParaRPr lang="en-GB" dirty="0"/>
          </a:p>
          <a:p>
            <a:r>
              <a:rPr lang="en-GB" dirty="0"/>
              <a:t>Similarly, about 700 women in their 7</a:t>
            </a:r>
            <a:r>
              <a:rPr lang="en-GB" baseline="30000" dirty="0"/>
              <a:t>th</a:t>
            </a:r>
            <a:r>
              <a:rPr lang="en-GB" dirty="0"/>
              <a:t> month postpartum were studied to examine their employment status on depression. </a:t>
            </a:r>
          </a:p>
          <a:p>
            <a:endParaRPr lang="en-GB" dirty="0"/>
          </a:p>
          <a:p>
            <a:r>
              <a:rPr lang="en-GB" dirty="0"/>
              <a:t>The results indicated that the employed mothers were less likely to suffer depression compared to those unemployed</a:t>
            </a:r>
          </a:p>
          <a:p>
            <a:r>
              <a:rPr lang="en-GB" dirty="0"/>
              <a:t> (</a:t>
            </a:r>
            <a:r>
              <a:rPr lang="en-GB" dirty="0" err="1"/>
              <a:t>Gyerdingen</a:t>
            </a:r>
            <a:r>
              <a:rPr lang="en-GB" dirty="0"/>
              <a:t>, McGovern &amp; </a:t>
            </a:r>
            <a:r>
              <a:rPr lang="en-GB" dirty="0" err="1"/>
              <a:t>Attanasio</a:t>
            </a:r>
            <a:r>
              <a:rPr lang="en-GB" dirty="0"/>
              <a:t>, 2014).</a:t>
            </a:r>
          </a:p>
          <a:p>
            <a:endParaRPr lang="en-GB" dirty="0"/>
          </a:p>
          <a:p>
            <a:r>
              <a:rPr lang="en-GB" dirty="0"/>
              <a:t>However, results cannot be generalized</a:t>
            </a:r>
            <a:endParaRPr lang="x-none" dirty="0"/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166887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 CONT’D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0504"/>
            <a:ext cx="8596668" cy="502446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terms of social support, Negron, et. al (2013) examined social support and postpartum depression. </a:t>
            </a:r>
          </a:p>
          <a:p>
            <a:endParaRPr lang="en-GB" dirty="0"/>
          </a:p>
          <a:p>
            <a:r>
              <a:rPr lang="en-GB" dirty="0"/>
              <a:t>Mothers were grouped into four diverse ethnic groups.  </a:t>
            </a:r>
          </a:p>
          <a:p>
            <a:endParaRPr lang="en-GB" dirty="0"/>
          </a:p>
          <a:p>
            <a:r>
              <a:rPr lang="en-GB" dirty="0"/>
              <a:t>Sample of 33 mothers</a:t>
            </a:r>
            <a:r>
              <a:rPr lang="x-none" dirty="0"/>
              <a:t> in a large urban teaching hospital in New York City.</a:t>
            </a:r>
            <a:endParaRPr lang="en-GB" dirty="0"/>
          </a:p>
          <a:p>
            <a:endParaRPr lang="en-GB" dirty="0"/>
          </a:p>
          <a:p>
            <a:r>
              <a:rPr lang="x-none" dirty="0"/>
              <a:t>Participants were 6-12 months postpartum. </a:t>
            </a:r>
            <a:endParaRPr lang="en-GB" dirty="0"/>
          </a:p>
          <a:p>
            <a:endParaRPr lang="en-GB" dirty="0"/>
          </a:p>
          <a:p>
            <a:r>
              <a:rPr lang="x-none" dirty="0"/>
              <a:t>Data transcripts were reviewed and analyzed for themes.</a:t>
            </a:r>
            <a:endParaRPr lang="en-GB" dirty="0"/>
          </a:p>
          <a:p>
            <a:endParaRPr lang="en-GB" dirty="0"/>
          </a:p>
          <a:p>
            <a:r>
              <a:rPr lang="x-none" dirty="0"/>
              <a:t>Support from partners and families was expected</a:t>
            </a:r>
            <a:endParaRPr lang="en-GB" dirty="0"/>
          </a:p>
          <a:p>
            <a:endParaRPr lang="en-GB" dirty="0"/>
          </a:p>
          <a:p>
            <a:r>
              <a:rPr lang="x-none" dirty="0"/>
              <a:t>Racial/ethnic differences existed in the way women from different groups mobilized support from their support networks.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332717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634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AIMS OF THE STUDY</a:t>
            </a:r>
            <a:br>
              <a:rPr lang="x-none" dirty="0"/>
            </a:b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3891"/>
            <a:ext cx="8596668" cy="5417127"/>
          </a:xfrm>
        </p:spPr>
        <p:txBody>
          <a:bodyPr>
            <a:normAutofit/>
          </a:bodyPr>
          <a:lstStyle/>
          <a:p>
            <a:r>
              <a:rPr lang="en-GB" b="1" dirty="0"/>
              <a:t>To investigate the relationship between age and depression among mothers after delivery</a:t>
            </a:r>
          </a:p>
          <a:p>
            <a:endParaRPr lang="en-GB" b="1" dirty="0"/>
          </a:p>
          <a:p>
            <a:r>
              <a:rPr lang="en-GB" b="1" dirty="0"/>
              <a:t>To establish the association between parity and depression among mothers after delivery</a:t>
            </a:r>
          </a:p>
          <a:p>
            <a:endParaRPr lang="en-GB" b="1" dirty="0"/>
          </a:p>
          <a:p>
            <a:r>
              <a:rPr lang="en-GB" b="1" dirty="0"/>
              <a:t>To examine the relationship between mothers’ need for support and depression after delivery</a:t>
            </a:r>
          </a:p>
        </p:txBody>
      </p:sp>
    </p:spTree>
    <p:extLst>
      <p:ext uri="{BB962C8B-B14F-4D97-AF65-F5344CB8AC3E}">
        <p14:creationId xmlns:p14="http://schemas.microsoft.com/office/powerpoint/2010/main" val="10474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3B7E-5626-454F-941F-98C4B1DC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Hypotheses </a:t>
            </a:r>
            <a:endParaRPr lang="en-G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2ECB-AECD-45D2-8711-BB4BF375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will be a significant relationship between age and depression among mothers</a:t>
            </a:r>
          </a:p>
          <a:p>
            <a:endParaRPr lang="en-GB" dirty="0"/>
          </a:p>
          <a:p>
            <a:r>
              <a:rPr lang="en-GB" dirty="0"/>
              <a:t>There will be a significant relationship between parity and depression among mothers after delivery</a:t>
            </a:r>
          </a:p>
          <a:p>
            <a:endParaRPr lang="en-GB" dirty="0"/>
          </a:p>
          <a:p>
            <a:r>
              <a:rPr lang="en-GB" dirty="0"/>
              <a:t>Mothers with higher sense of need for support will exhibit a significantly higher level of depression than those with lower sense of need for support</a:t>
            </a: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103496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0857"/>
          </a:xfrm>
        </p:spPr>
        <p:txBody>
          <a:bodyPr/>
          <a:lstStyle/>
          <a:p>
            <a:r>
              <a:rPr lang="en-GB" dirty="0"/>
              <a:t>METHODOLOGY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7200"/>
            <a:ext cx="8596668" cy="5130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Study design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Survey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Population: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Mothers attending postnatal clinic at </a:t>
            </a:r>
            <a:r>
              <a:rPr lang="en-GB" dirty="0" err="1"/>
              <a:t>Madina</a:t>
            </a:r>
            <a:r>
              <a:rPr lang="en-GB" dirty="0"/>
              <a:t> Polyclinic, </a:t>
            </a:r>
            <a:r>
              <a:rPr lang="en-GB" dirty="0" err="1"/>
              <a:t>Kekele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Sample: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303 (collected over a period of 3 months)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/>
              <a:t>Incusion</a:t>
            </a:r>
            <a:r>
              <a:rPr lang="en-GB" dirty="0"/>
              <a:t> criteria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 Attend PNC at </a:t>
            </a:r>
            <a:r>
              <a:rPr lang="en-GB" dirty="0" err="1"/>
              <a:t>Madina</a:t>
            </a:r>
            <a:r>
              <a:rPr lang="en-GB" dirty="0"/>
              <a:t> Polyclinic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At least 7 days to 6 months postpartum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Willingness to participate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Baby alive or dead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19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1A11-7B62-4C02-A07D-BCD736FB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cont’d</a:t>
            </a:r>
            <a:endParaRPr lang="en-G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A280-13A5-4CF2-81D2-EFA60E17E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Exclusion criteria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Day 1 to 6 postpartum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Diagnosed with an existing mental disorder</a:t>
            </a:r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184558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METHODOLOGY CONT’D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Ethical consideration</a:t>
            </a:r>
            <a:endParaRPr lang="x-none" dirty="0"/>
          </a:p>
          <a:p>
            <a:pPr lvl="1"/>
            <a:r>
              <a:rPr lang="en-GB" dirty="0"/>
              <a:t>A written permission was sought from the ethical review committee of the Ghana Health Service and management of </a:t>
            </a:r>
            <a:r>
              <a:rPr lang="en-GB" dirty="0" err="1"/>
              <a:t>Madina</a:t>
            </a:r>
            <a:r>
              <a:rPr lang="en-GB" dirty="0"/>
              <a:t> Polyclinic, </a:t>
            </a:r>
            <a:r>
              <a:rPr lang="en-GB" dirty="0" err="1"/>
              <a:t>Kekele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Participants were given the opportunity to partake, drop out or withdraw during the process. </a:t>
            </a:r>
          </a:p>
          <a:p>
            <a:pPr lvl="1"/>
            <a:r>
              <a:rPr lang="en-GB" dirty="0"/>
              <a:t>Consent forms were filled. </a:t>
            </a:r>
          </a:p>
          <a:p>
            <a:pPr lvl="1"/>
            <a:r>
              <a:rPr lang="en-GB" dirty="0"/>
              <a:t>Anonymity and confidentiality ensured.</a:t>
            </a:r>
            <a:endParaRPr lang="x-none" dirty="0"/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107240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3152-3DCB-47E0-BF2B-E46C3BD3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pPr algn="ctr"/>
            <a:r>
              <a:rPr lang="en-GB" dirty="0"/>
              <a:t>Results </a:t>
            </a:r>
            <a:endParaRPr lang="en-G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03D02D-F008-4D3C-B8EF-6C5B673C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910674"/>
              </p:ext>
            </p:extLst>
          </p:nvPr>
        </p:nvGraphicFramePr>
        <p:xfrm>
          <a:off x="831273" y="2327936"/>
          <a:ext cx="8257309" cy="43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1063">
                  <a:extLst>
                    <a:ext uri="{9D8B030D-6E8A-4147-A177-3AD203B41FA5}">
                      <a16:colId xmlns:a16="http://schemas.microsoft.com/office/drawing/2014/main" val="1223516938"/>
                    </a:ext>
                  </a:extLst>
                </a:gridCol>
                <a:gridCol w="2253560">
                  <a:extLst>
                    <a:ext uri="{9D8B030D-6E8A-4147-A177-3AD203B41FA5}">
                      <a16:colId xmlns:a16="http://schemas.microsoft.com/office/drawing/2014/main" val="3243347577"/>
                    </a:ext>
                  </a:extLst>
                </a:gridCol>
                <a:gridCol w="2752686">
                  <a:extLst>
                    <a:ext uri="{9D8B030D-6E8A-4147-A177-3AD203B41FA5}">
                      <a16:colId xmlns:a16="http://schemas.microsoft.com/office/drawing/2014/main" val="1730014831"/>
                    </a:ext>
                  </a:extLst>
                </a:gridCol>
              </a:tblGrid>
              <a:tr h="24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Demography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6375" algn="l"/>
                        </a:tabLst>
                      </a:pPr>
                      <a:r>
                        <a:rPr lang="en-US" sz="1200">
                          <a:effectLst/>
                        </a:rPr>
                        <a:t>Frequency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Percentages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858854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 [Mean (SD)]                 22.13 (3.40)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336249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Education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695104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None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13.2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7541255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Basic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181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59.7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6876935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SHS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22.1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4691434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Tertiary 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5.0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44487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Occupation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546144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Teacher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8055780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Nurse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.3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1339753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Trader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168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55.1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308409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Farmer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.3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534563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Unemployed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20.8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036777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Other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21.1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5043471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Marital status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427707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219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71.9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185416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Single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26.7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4420735"/>
                  </a:ext>
                </a:extLst>
              </a:tr>
              <a:tr h="2408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Widowed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724133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223D84-B5E7-4002-BB86-18ACEB44C38A}"/>
              </a:ext>
            </a:extLst>
          </p:cNvPr>
          <p:cNvSpPr/>
          <p:nvPr/>
        </p:nvSpPr>
        <p:spPr>
          <a:xfrm>
            <a:off x="831273" y="1551709"/>
            <a:ext cx="8257309" cy="58189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Table 1: Demographics of participants </a:t>
            </a: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222455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6EC9-8702-432F-8160-32F4E48C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672"/>
            <a:ext cx="8596668" cy="1320800"/>
          </a:xfrm>
        </p:spPr>
        <p:txBody>
          <a:bodyPr>
            <a:noAutofit/>
          </a:bodyPr>
          <a:lstStyle/>
          <a:p>
            <a:r>
              <a:rPr lang="en-GB" sz="2000" dirty="0"/>
              <a:t>Hypothesis1: There will be a significant relationship between age and depression among mothers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Hypothesis 2: There will be a significant relationship between parity and depression among mothers after delivery</a:t>
            </a:r>
            <a:br>
              <a:rPr lang="en-GB" sz="2400" dirty="0"/>
            </a:br>
            <a:endParaRPr lang="en-GH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A78FF8-B901-4538-BBFE-01ABDECFA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158544"/>
              </p:ext>
            </p:extLst>
          </p:nvPr>
        </p:nvGraphicFramePr>
        <p:xfrm>
          <a:off x="948267" y="2743201"/>
          <a:ext cx="8054802" cy="357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3878">
                  <a:extLst>
                    <a:ext uri="{9D8B030D-6E8A-4147-A177-3AD203B41FA5}">
                      <a16:colId xmlns:a16="http://schemas.microsoft.com/office/drawing/2014/main" val="2380795596"/>
                    </a:ext>
                  </a:extLst>
                </a:gridCol>
                <a:gridCol w="1390658">
                  <a:extLst>
                    <a:ext uri="{9D8B030D-6E8A-4147-A177-3AD203B41FA5}">
                      <a16:colId xmlns:a16="http://schemas.microsoft.com/office/drawing/2014/main" val="1280937226"/>
                    </a:ext>
                  </a:extLst>
                </a:gridCol>
                <a:gridCol w="1755725">
                  <a:extLst>
                    <a:ext uri="{9D8B030D-6E8A-4147-A177-3AD203B41FA5}">
                      <a16:colId xmlns:a16="http://schemas.microsoft.com/office/drawing/2014/main" val="580464983"/>
                    </a:ext>
                  </a:extLst>
                </a:gridCol>
                <a:gridCol w="919516">
                  <a:extLst>
                    <a:ext uri="{9D8B030D-6E8A-4147-A177-3AD203B41FA5}">
                      <a16:colId xmlns:a16="http://schemas.microsoft.com/office/drawing/2014/main" val="3948664381"/>
                    </a:ext>
                  </a:extLst>
                </a:gridCol>
                <a:gridCol w="1248027">
                  <a:extLst>
                    <a:ext uri="{9D8B030D-6E8A-4147-A177-3AD203B41FA5}">
                      <a16:colId xmlns:a16="http://schemas.microsoft.com/office/drawing/2014/main" val="3342908113"/>
                    </a:ext>
                  </a:extLst>
                </a:gridCol>
                <a:gridCol w="1416998">
                  <a:extLst>
                    <a:ext uri="{9D8B030D-6E8A-4147-A177-3AD203B41FA5}">
                      <a16:colId xmlns:a16="http://schemas.microsoft.com/office/drawing/2014/main" val="1588113642"/>
                    </a:ext>
                  </a:extLst>
                </a:gridCol>
              </a:tblGrid>
              <a:tr h="113256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Std. Deviation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 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Parity 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Depression 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175890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22.13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3.40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.568</a:t>
                      </a:r>
                      <a:r>
                        <a:rPr lang="en-US" sz="1200" baseline="30000" dirty="0">
                          <a:effectLst/>
                        </a:rPr>
                        <a:t>**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.024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96650"/>
                  </a:ext>
                </a:extLst>
              </a:tr>
              <a:tr h="74570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Parity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2.04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.85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.116</a:t>
                      </a:r>
                      <a:r>
                        <a:rPr lang="en-US" sz="1200" baseline="30000" dirty="0">
                          <a:effectLst/>
                        </a:rPr>
                        <a:t>*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68699"/>
                  </a:ext>
                </a:extLst>
              </a:tr>
              <a:tr h="105706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Depression 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26.26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3.88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69017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52D13F-3FFD-409D-AB51-B4A3CCBBAD34}"/>
              </a:ext>
            </a:extLst>
          </p:cNvPr>
          <p:cNvSpPr/>
          <p:nvPr/>
        </p:nvSpPr>
        <p:spPr>
          <a:xfrm>
            <a:off x="948267" y="1969654"/>
            <a:ext cx="8054802" cy="66501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/>
              <a:t>Table 2: Pearson Correlation showing relationship between age, parity and depression</a:t>
            </a:r>
            <a:endParaRPr lang="en-G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6434C-7BCA-4EFC-977F-4FEECF9633B7}"/>
              </a:ext>
            </a:extLst>
          </p:cNvPr>
          <p:cNvSpPr/>
          <p:nvPr/>
        </p:nvSpPr>
        <p:spPr>
          <a:xfrm>
            <a:off x="1551709" y="6426203"/>
            <a:ext cx="5278582" cy="4317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**significant at .01,    *significant at 0.05</a:t>
            </a:r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70286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65C2-EA1F-45DB-B3EC-11C95D81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Hypothesis 3: Mothers with higher sense of need for support will exhibit a significantly higher level of depression than those with lower sense of need for support</a:t>
            </a:r>
            <a:br>
              <a:rPr lang="en-GH" sz="2000" dirty="0"/>
            </a:br>
            <a:br>
              <a:rPr lang="en-GB" sz="2000" dirty="0"/>
            </a:br>
            <a:endParaRPr lang="en-GH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DFF40E-FA89-4C34-95AC-39C2124DC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28252"/>
              </p:ext>
            </p:extLst>
          </p:nvPr>
        </p:nvGraphicFramePr>
        <p:xfrm>
          <a:off x="892848" y="2936368"/>
          <a:ext cx="8165639" cy="3460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295">
                  <a:extLst>
                    <a:ext uri="{9D8B030D-6E8A-4147-A177-3AD203B41FA5}">
                      <a16:colId xmlns:a16="http://schemas.microsoft.com/office/drawing/2014/main" val="3318853619"/>
                    </a:ext>
                  </a:extLst>
                </a:gridCol>
                <a:gridCol w="505836">
                  <a:extLst>
                    <a:ext uri="{9D8B030D-6E8A-4147-A177-3AD203B41FA5}">
                      <a16:colId xmlns:a16="http://schemas.microsoft.com/office/drawing/2014/main" val="2465433682"/>
                    </a:ext>
                  </a:extLst>
                </a:gridCol>
                <a:gridCol w="1300722">
                  <a:extLst>
                    <a:ext uri="{9D8B030D-6E8A-4147-A177-3AD203B41FA5}">
                      <a16:colId xmlns:a16="http://schemas.microsoft.com/office/drawing/2014/main" val="865398893"/>
                    </a:ext>
                  </a:extLst>
                </a:gridCol>
                <a:gridCol w="1662033">
                  <a:extLst>
                    <a:ext uri="{9D8B030D-6E8A-4147-A177-3AD203B41FA5}">
                      <a16:colId xmlns:a16="http://schemas.microsoft.com/office/drawing/2014/main" val="834743296"/>
                    </a:ext>
                  </a:extLst>
                </a:gridCol>
                <a:gridCol w="1011671">
                  <a:extLst>
                    <a:ext uri="{9D8B030D-6E8A-4147-A177-3AD203B41FA5}">
                      <a16:colId xmlns:a16="http://schemas.microsoft.com/office/drawing/2014/main" val="1762561617"/>
                    </a:ext>
                  </a:extLst>
                </a:gridCol>
                <a:gridCol w="867147">
                  <a:extLst>
                    <a:ext uri="{9D8B030D-6E8A-4147-A177-3AD203B41FA5}">
                      <a16:colId xmlns:a16="http://schemas.microsoft.com/office/drawing/2014/main" val="2699692358"/>
                    </a:ext>
                  </a:extLst>
                </a:gridCol>
                <a:gridCol w="1083935">
                  <a:extLst>
                    <a:ext uri="{9D8B030D-6E8A-4147-A177-3AD203B41FA5}">
                      <a16:colId xmlns:a16="http://schemas.microsoft.com/office/drawing/2014/main" val="3959987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Groups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Std. Deviation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df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566832072"/>
                  </a:ext>
                </a:extLst>
              </a:tr>
              <a:tr h="78409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Need support  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136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25.10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3.90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301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4.87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.00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490448174"/>
                  </a:ext>
                </a:extLst>
              </a:tr>
              <a:tr h="146878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need of support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167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27.20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3.62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7085550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871FC3-2D07-4788-A839-65E9329236D5}"/>
              </a:ext>
            </a:extLst>
          </p:cNvPr>
          <p:cNvSpPr/>
          <p:nvPr/>
        </p:nvSpPr>
        <p:spPr>
          <a:xfrm>
            <a:off x="677334" y="2093948"/>
            <a:ext cx="8165639" cy="660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dirty="0"/>
          </a:p>
          <a:p>
            <a:pPr algn="just"/>
            <a:r>
              <a:rPr lang="en-US" b="1" i="1" dirty="0"/>
              <a:t>Table 3: Independent t-test comparing mothers who need support and those who do not need support</a:t>
            </a:r>
            <a:endParaRPr lang="en-GH" dirty="0"/>
          </a:p>
          <a:p>
            <a:pPr algn="ctr"/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384493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60D7-38F2-4D19-977C-76EB9D41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H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7BAB9D-5AA6-490D-8B1B-4A498F66C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3" y="263236"/>
            <a:ext cx="8160327" cy="62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FB55-F914-4A48-A145-D333D7E1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Interventions </a:t>
            </a:r>
            <a:endParaRPr lang="en-G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9E07-0560-44D1-A29D-132AE6F0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/>
          <a:lstStyle/>
          <a:p>
            <a:r>
              <a:rPr lang="en-GB" dirty="0"/>
              <a:t>Further Assessment with DASS 42</a:t>
            </a:r>
          </a:p>
          <a:p>
            <a:r>
              <a:rPr lang="en-GB" dirty="0"/>
              <a:t>In-depth interview </a:t>
            </a:r>
          </a:p>
          <a:p>
            <a:r>
              <a:rPr lang="en-GB" dirty="0"/>
              <a:t>Cognitive behaviour therapy sessions </a:t>
            </a:r>
          </a:p>
          <a:p>
            <a:r>
              <a:rPr lang="en-GB" dirty="0"/>
              <a:t> Home visit</a:t>
            </a:r>
          </a:p>
          <a:p>
            <a:r>
              <a:rPr lang="en-GB" dirty="0"/>
              <a:t>Psychoeducation</a:t>
            </a:r>
          </a:p>
          <a:p>
            <a:r>
              <a:rPr lang="en-GB" dirty="0"/>
              <a:t>Progressive muscle relaxation exercise</a:t>
            </a:r>
          </a:p>
          <a:p>
            <a:r>
              <a:rPr lang="en-GB" dirty="0"/>
              <a:t>Family/couple therapy   </a:t>
            </a:r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3949547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93AE-4BE9-45F4-AA0E-17379B13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08" y="132521"/>
            <a:ext cx="8596668" cy="132080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Recommendations </a:t>
            </a:r>
            <a:endParaRPr lang="en-G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BDD1-5B82-4E2B-BB09-196C4A660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1" y="1453321"/>
            <a:ext cx="8596668" cy="492980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Pregnant and postnatal mothers should be routinely screened for depression</a:t>
            </a:r>
          </a:p>
          <a:p>
            <a:r>
              <a:rPr lang="en-GB" dirty="0"/>
              <a:t>Periodic training of Midwives in mental health assessment and basic counselling skills</a:t>
            </a:r>
          </a:p>
          <a:p>
            <a:r>
              <a:rPr lang="en-GB" dirty="0"/>
              <a:t>Strong collaboration between Maternal and Mental health teams in all health facilities</a:t>
            </a:r>
          </a:p>
          <a:p>
            <a:r>
              <a:rPr lang="en-GB" dirty="0"/>
              <a:t>Pregnancy school policy should be implemented in all health facilities providing ANC </a:t>
            </a:r>
          </a:p>
          <a:p>
            <a:r>
              <a:rPr lang="en-GB" dirty="0"/>
              <a:t>Health education in public health facilities should be simplified and also illustrated with diagrams</a:t>
            </a:r>
          </a:p>
          <a:p>
            <a:r>
              <a:rPr lang="en-GB" dirty="0"/>
              <a:t>Training in vocational skills should be included in the pregnancy school programme/ antenatal services</a:t>
            </a:r>
          </a:p>
          <a:p>
            <a:r>
              <a:rPr lang="en-GB" dirty="0"/>
              <a:t>Counselling sessions for both pregnant and postnatal mothers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Family should be encouraged to reduce number of children</a:t>
            </a:r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44220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EEF1-5DAE-4165-BDC8-7FB145C5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E131E-8512-46E7-84F4-F359DC19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2" y="0"/>
            <a:ext cx="6828143" cy="6858001"/>
          </a:xfrm>
          <a:prstGeom prst="rect">
            <a:avLst/>
          </a:prstGeom>
        </p:spPr>
      </p:pic>
      <p:pic>
        <p:nvPicPr>
          <p:cNvPr id="7" name="Picture 2" descr="New Mom Holding Infant Daughter : Stock Photo">
            <a:extLst>
              <a:ext uri="{FF2B5EF4-FFF2-40B4-BE49-F238E27FC236}">
                <a16:creationId xmlns:a16="http://schemas.microsoft.com/office/drawing/2014/main" id="{1678D0EF-A114-442E-B407-E989F87CDA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43" y="3061938"/>
            <a:ext cx="3121152" cy="20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ther kissing and hugging baby : Stock Photo">
            <a:extLst>
              <a:ext uri="{FF2B5EF4-FFF2-40B4-BE49-F238E27FC236}">
                <a16:creationId xmlns:a16="http://schemas.microsoft.com/office/drawing/2014/main" id="{26F88E6C-1DE3-4412-9DC1-49008E2A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825" y="-92766"/>
            <a:ext cx="7328452" cy="69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5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CCB2-2494-481F-A340-F7FD02EC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 </a:t>
            </a:r>
            <a:endParaRPr lang="en-G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B5A7A-412F-4A36-B767-8BA584D6C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Ghana Health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Management of </a:t>
            </a:r>
            <a:r>
              <a:rPr lang="en-GB" dirty="0" err="1"/>
              <a:t>Madina</a:t>
            </a:r>
            <a:r>
              <a:rPr lang="en-GB" dirty="0"/>
              <a:t> polyclinic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Postnatal mothers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Staff of mental health unit, </a:t>
            </a:r>
            <a:r>
              <a:rPr lang="en-GB" dirty="0" err="1"/>
              <a:t>Madina</a:t>
            </a:r>
            <a:r>
              <a:rPr lang="en-GB" dirty="0"/>
              <a:t> Polyclinic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Staff of maternity unit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Organizing committee of Mental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2443537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7652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  <a:br>
              <a:rPr lang="en-US" dirty="0"/>
            </a:b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7252"/>
            <a:ext cx="8596668" cy="51948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err="1"/>
              <a:t>Amankwaa</a:t>
            </a:r>
            <a:r>
              <a:rPr lang="en-GB" dirty="0"/>
              <a:t>, L.C. (2003). </a:t>
            </a:r>
            <a:r>
              <a:rPr lang="en-GB" i="1" dirty="0"/>
              <a:t>Postpartum Depression, Culture and African American Women. </a:t>
            </a:r>
            <a:r>
              <a:rPr lang="en-GB" dirty="0"/>
              <a:t>Journal   of Culture Diversity, 10, 23-37.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Atefoe</a:t>
            </a:r>
            <a:r>
              <a:rPr lang="en-GB" dirty="0"/>
              <a:t>, E.A. (2013</a:t>
            </a:r>
            <a:r>
              <a:rPr lang="en-GB" i="1" dirty="0"/>
              <a:t>). Mental Health among Women in Accra: The Effects of Religiosity, Social  </a:t>
            </a:r>
            <a:endParaRPr lang="x-none" i="1" dirty="0"/>
          </a:p>
          <a:p>
            <a:pPr marL="0" indent="0">
              <a:buNone/>
            </a:pPr>
            <a:r>
              <a:rPr lang="en-GB" i="1" dirty="0"/>
              <a:t>                              Support and Social Negativity.</a:t>
            </a:r>
            <a:r>
              <a:rPr lang="en-GB" dirty="0"/>
              <a:t> An Unpublished Thesis, University of Ghana</a:t>
            </a:r>
            <a:endParaRPr lang="x-none" dirty="0"/>
          </a:p>
          <a:p>
            <a:pPr marL="0" indent="0">
              <a:buNone/>
            </a:pPr>
            <a:r>
              <a:rPr lang="en-GB" dirty="0"/>
              <a:t>Beth, A. L., et al (2017). </a:t>
            </a:r>
            <a:r>
              <a:rPr lang="en-GB" i="1" dirty="0"/>
              <a:t>The relationship between employment status and depression symptomatology among women</a:t>
            </a:r>
            <a:r>
              <a:rPr lang="en-GB" dirty="0"/>
              <a:t>. Journals.Sagepub.com.</a:t>
            </a:r>
            <a:endParaRPr lang="x-none" dirty="0"/>
          </a:p>
          <a:p>
            <a:pPr marL="0" indent="0">
              <a:buNone/>
            </a:pPr>
            <a:r>
              <a:rPr lang="en-GB" dirty="0" err="1"/>
              <a:t>Bener</a:t>
            </a:r>
            <a:r>
              <a:rPr lang="en-GB" dirty="0"/>
              <a:t>, A., </a:t>
            </a:r>
            <a:r>
              <a:rPr lang="en-GB" dirty="0" err="1"/>
              <a:t>Burqut</a:t>
            </a:r>
            <a:r>
              <a:rPr lang="en-GB" dirty="0"/>
              <a:t>, F.T., </a:t>
            </a:r>
            <a:r>
              <a:rPr lang="en-GB" dirty="0" err="1"/>
              <a:t>Ghuloum</a:t>
            </a:r>
            <a:r>
              <a:rPr lang="en-GB" dirty="0"/>
              <a:t>, S. &amp; Sheikh, J. (2012</a:t>
            </a:r>
            <a:r>
              <a:rPr lang="en-GB" i="1" dirty="0"/>
              <a:t>). A Study of Postpartum Depression in a Fast Developing Country: Prevalence and Related Factors</a:t>
            </a:r>
            <a:r>
              <a:rPr lang="en-GB" dirty="0"/>
              <a:t>.   </a:t>
            </a:r>
          </a:p>
          <a:p>
            <a:pPr marL="0" indent="0">
              <a:buNone/>
            </a:pPr>
            <a:r>
              <a:rPr lang="en-GB" dirty="0"/>
              <a:t>                   International Journal of Psychiatry Medicine, 43, 325-337. </a:t>
            </a:r>
            <a:endParaRPr lang="x-none" dirty="0"/>
          </a:p>
          <a:p>
            <a:pPr marL="0" indent="0">
              <a:buNone/>
            </a:pPr>
            <a:r>
              <a:rPr lang="en-GB" dirty="0"/>
              <a:t>Callister, L.C., </a:t>
            </a:r>
            <a:r>
              <a:rPr lang="en-GB" dirty="0" err="1"/>
              <a:t>Beckstrand</a:t>
            </a:r>
            <a:r>
              <a:rPr lang="en-GB" dirty="0"/>
              <a:t>, R.L. &amp; Corbett, C. (2011). </a:t>
            </a:r>
            <a:r>
              <a:rPr lang="en-GB" i="1" dirty="0"/>
              <a:t>Postpartum Depression and Help Seeking </a:t>
            </a:r>
            <a:r>
              <a:rPr lang="en-GB" i="1" dirty="0" err="1"/>
              <a:t>Behaviors</a:t>
            </a:r>
            <a:r>
              <a:rPr lang="en-GB" i="1" dirty="0"/>
              <a:t> in Immigrant Hispanic Women.</a:t>
            </a:r>
            <a:r>
              <a:rPr lang="en-GB" dirty="0"/>
              <a:t> Journal of Obstetric </a:t>
            </a:r>
          </a:p>
          <a:p>
            <a:pPr marL="0" indent="0">
              <a:buNone/>
            </a:pPr>
            <a:r>
              <a:rPr lang="en-GB" dirty="0" err="1"/>
              <a:t>Gynecology</a:t>
            </a:r>
            <a:r>
              <a:rPr lang="en-GB" dirty="0"/>
              <a:t> Neonatal Nursing, 40, 4, 440-449.  </a:t>
            </a:r>
            <a:endParaRPr lang="x-none" dirty="0"/>
          </a:p>
          <a:p>
            <a:pPr marL="0" indent="0">
              <a:buNone/>
            </a:pPr>
            <a:r>
              <a:rPr lang="en-GB" dirty="0"/>
              <a:t>Cox, J.L., Murray, D. &amp; Chapman, G. (1993). </a:t>
            </a:r>
            <a:r>
              <a:rPr lang="en-GB" i="1" dirty="0"/>
              <a:t>A Controlled Study of the Onset, Duration and  Prevalence of Postnatal Depression. British </a:t>
            </a:r>
            <a:r>
              <a:rPr lang="en-GB" dirty="0"/>
              <a:t>Journal of Psychiatry,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163, 27-31</a:t>
            </a:r>
            <a:endParaRPr lang="x-none" dirty="0"/>
          </a:p>
          <a:p>
            <a:pPr marL="0" indent="0">
              <a:buNone/>
            </a:pPr>
            <a:r>
              <a:rPr lang="en-GB" dirty="0"/>
              <a:t>Cox, J.L., Holden, J.M. &amp; </a:t>
            </a:r>
            <a:r>
              <a:rPr lang="en-GB" dirty="0" err="1"/>
              <a:t>Sagovsky</a:t>
            </a:r>
            <a:r>
              <a:rPr lang="en-GB" dirty="0"/>
              <a:t>, R. (1987). </a:t>
            </a:r>
            <a:r>
              <a:rPr lang="en-GB" i="1" dirty="0"/>
              <a:t>Detection of Postnatal Depression: Development of Postnatal Depression: Development of the 10-item Edinburgh </a:t>
            </a:r>
          </a:p>
          <a:p>
            <a:pPr marL="0" indent="0">
              <a:buNone/>
            </a:pPr>
            <a:r>
              <a:rPr lang="en-GB" i="1" dirty="0"/>
              <a:t>                                                                   Postnatal Depression Scale</a:t>
            </a:r>
            <a:r>
              <a:rPr lang="en-GB" dirty="0"/>
              <a:t>. British Journal of Psychiatry, 150, 782-786.</a:t>
            </a:r>
            <a:endParaRPr lang="x-none" dirty="0"/>
          </a:p>
          <a:p>
            <a:pPr marL="0" indent="0">
              <a:buNone/>
            </a:pPr>
            <a:r>
              <a:rPr lang="en-GB" dirty="0"/>
              <a:t>Field, T. (2010).</a:t>
            </a:r>
            <a:r>
              <a:rPr lang="en-GB" i="1" dirty="0"/>
              <a:t> Postpartum Depression Effects on Early Interactions, Parenting and Safety Practices: A Review.</a:t>
            </a:r>
            <a:r>
              <a:rPr lang="en-GB" dirty="0"/>
              <a:t> Journal of Infant </a:t>
            </a:r>
            <a:r>
              <a:rPr lang="en-GB" dirty="0" err="1"/>
              <a:t>Behavior</a:t>
            </a:r>
            <a:r>
              <a:rPr lang="en-GB" dirty="0"/>
              <a:t> Development, 33, 1-6.</a:t>
            </a:r>
            <a:endParaRPr lang="x-none" dirty="0"/>
          </a:p>
          <a:p>
            <a:pPr marL="0" indent="0">
              <a:buNone/>
            </a:pPr>
            <a:r>
              <a:rPr lang="en-GB" dirty="0"/>
              <a:t>Field, A. (2009). </a:t>
            </a:r>
            <a:r>
              <a:rPr lang="en-GB" i="1" dirty="0"/>
              <a:t>Discovering Statistics Using SPSS (3rd </a:t>
            </a:r>
            <a:r>
              <a:rPr lang="en-GB" i="1" dirty="0" err="1"/>
              <a:t>ed</a:t>
            </a:r>
            <a:r>
              <a:rPr lang="en-GB" dirty="0"/>
              <a:t>). London: Sage publications Ltd</a:t>
            </a:r>
          </a:p>
          <a:p>
            <a:pPr marL="0" indent="0">
              <a:buNone/>
            </a:pPr>
            <a:r>
              <a:rPr lang="en-GB" dirty="0"/>
              <a:t>Negron, R., Martin, A., </a:t>
            </a:r>
            <a:r>
              <a:rPr lang="en-GB" dirty="0" err="1"/>
              <a:t>Almog</a:t>
            </a:r>
            <a:r>
              <a:rPr lang="en-GB" dirty="0"/>
              <a:t>, M. </a:t>
            </a:r>
            <a:r>
              <a:rPr lang="en-GB" dirty="0" err="1"/>
              <a:t>Balbierz</a:t>
            </a:r>
            <a:r>
              <a:rPr lang="en-GB" dirty="0"/>
              <a:t>, A. &amp; Howell, E. A.(2013).</a:t>
            </a:r>
            <a:r>
              <a:rPr lang="en-GB" i="1" dirty="0"/>
              <a:t> Social support during the social during the postpartum period </a:t>
            </a:r>
            <a:r>
              <a:rPr lang="en-GB" i="1" dirty="0" err="1"/>
              <a:t>mothers’views</a:t>
            </a:r>
            <a:r>
              <a:rPr lang="en-GB" i="1" dirty="0"/>
              <a:t> on needs, expectations and mobilizing support</a:t>
            </a:r>
            <a:r>
              <a:rPr lang="en-GB" dirty="0"/>
              <a:t>. Maternal and Child Health Journal, 17,616.</a:t>
            </a:r>
            <a:endParaRPr lang="x-none" dirty="0"/>
          </a:p>
          <a:p>
            <a:pPr marL="0" indent="0">
              <a:buNone/>
            </a:pPr>
            <a:endParaRPr lang="x-none" dirty="0"/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895654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2C28-CF23-4DDD-914E-03B76CA5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65" y="3101009"/>
            <a:ext cx="8596668" cy="1320800"/>
          </a:xfrm>
        </p:spPr>
        <p:txBody>
          <a:bodyPr/>
          <a:lstStyle/>
          <a:p>
            <a:r>
              <a:rPr lang="en-GB" dirty="0"/>
              <a:t>                 THANK YOU</a:t>
            </a: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265488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86" y="236621"/>
            <a:ext cx="8596668" cy="810126"/>
          </a:xfrm>
        </p:spPr>
        <p:txBody>
          <a:bodyPr>
            <a:normAutofit/>
          </a:bodyPr>
          <a:lstStyle/>
          <a:p>
            <a:r>
              <a:rPr lang="en-GB" dirty="0"/>
              <a:t>                  OUTLINE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03159"/>
            <a:ext cx="8596668" cy="5546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Background to Study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Introduction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Statement of the problem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Justification (Rationale for study)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Literature review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OBJECTIVES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METHODOLOGY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Study type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Data collection techniques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Sample Size &amp; Sampling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Ethical considerations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Recommendations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Acknowledgement </a:t>
            </a:r>
          </a:p>
        </p:txBody>
      </p:sp>
    </p:spTree>
    <p:extLst>
      <p:ext uri="{BB962C8B-B14F-4D97-AF65-F5344CB8AC3E}">
        <p14:creationId xmlns:p14="http://schemas.microsoft.com/office/powerpoint/2010/main" val="56285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4D8E6-628F-405A-8934-0ED31882F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034" y="-92766"/>
            <a:ext cx="5687966" cy="645380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C0AA428-4779-4FA4-9B25-D28496787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504034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0047"/>
            <a:ext cx="8596668" cy="556591"/>
          </a:xfrm>
        </p:spPr>
        <p:txBody>
          <a:bodyPr>
            <a:normAutofit fontScale="90000"/>
          </a:bodyPr>
          <a:lstStyle/>
          <a:p>
            <a:r>
              <a:rPr lang="en-GB" dirty="0"/>
              <a:t>BACKGROUND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2453"/>
            <a:ext cx="8596668" cy="48089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Over the years, issues of postnatal depression has been ignored.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Care biased towards physical health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Assessment of pregnant teenagers in 2016, a high prevalence  was observed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Location of </a:t>
            </a:r>
            <a:r>
              <a:rPr lang="en-US" dirty="0" err="1"/>
              <a:t>Madina</a:t>
            </a:r>
            <a:r>
              <a:rPr lang="en-US" dirty="0"/>
              <a:t> Polyclinic readily makes it accessible to all cadre of persons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High patronage of maternal health care services in </a:t>
            </a:r>
            <a:r>
              <a:rPr lang="en-US" dirty="0" err="1"/>
              <a:t>Madina</a:t>
            </a:r>
            <a:r>
              <a:rPr lang="en-US" dirty="0"/>
              <a:t> Polyclinic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200 to 220 averagely in a month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GH" dirty="0"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GH" dirty="0"/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141859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821"/>
            <a:ext cx="8596668" cy="52933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Depression is an illness characterised by persistent feeling of sadness and a loss of interest in activities that one usually enjoys,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accompanied by an inability to carry out daily activities,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for at least two weeks (WHO, 2017).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Global prevalence of 18% (2005 to 2015).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Ranked as the 4</a:t>
            </a:r>
            <a:r>
              <a:rPr lang="en-GB" baseline="30000" dirty="0"/>
              <a:t>th</a:t>
            </a:r>
            <a:r>
              <a:rPr lang="en-GB" dirty="0"/>
              <a:t> leading cause of disability worldwide (WHO, 2015)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Projected to be the leading contributor to disability by 2020 ( Murray, CJL &amp; Lopez, 1996). </a:t>
            </a:r>
          </a:p>
          <a:p>
            <a:pPr>
              <a:buFont typeface="Wingdings" panose="05000000000000000000" pitchFamily="2" charset="2"/>
              <a:buChar char="q"/>
            </a:pP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303188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 fontScale="90000"/>
          </a:bodyPr>
          <a:lstStyle/>
          <a:p>
            <a:r>
              <a:rPr lang="en-GB" dirty="0"/>
              <a:t>Intro cont’d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5705"/>
            <a:ext cx="8596668" cy="53716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The overall prevalence is about 10% in pregnant women and 13% of postnatal mothers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10-15% of women suffer it after delivery in the United States (</a:t>
            </a:r>
            <a:r>
              <a:rPr lang="en-GB" dirty="0" err="1"/>
              <a:t>Liberto</a:t>
            </a:r>
            <a:r>
              <a:rPr lang="en-GB" dirty="0"/>
              <a:t>, 2012).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About 60% of mothers in different cultures experience PPD (</a:t>
            </a:r>
            <a:r>
              <a:rPr lang="en-GB" dirty="0" err="1"/>
              <a:t>Monzon</a:t>
            </a:r>
            <a:r>
              <a:rPr lang="en-GB" dirty="0"/>
              <a:t>, Lanza di </a:t>
            </a:r>
            <a:r>
              <a:rPr lang="en-GB" dirty="0" err="1"/>
              <a:t>Scalea</a:t>
            </a:r>
            <a:r>
              <a:rPr lang="en-GB" dirty="0"/>
              <a:t> &amp; Pearlstein, 2014),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Prevalence rate in developing countries comparatively higher (</a:t>
            </a:r>
            <a:r>
              <a:rPr lang="en-GB" dirty="0" err="1"/>
              <a:t>Bener</a:t>
            </a:r>
            <a:r>
              <a:rPr lang="en-GB" dirty="0"/>
              <a:t>, </a:t>
            </a:r>
            <a:r>
              <a:rPr lang="en-GB" dirty="0" err="1"/>
              <a:t>Burgut</a:t>
            </a:r>
            <a:r>
              <a:rPr lang="en-GB" dirty="0"/>
              <a:t>, </a:t>
            </a:r>
            <a:r>
              <a:rPr lang="en-GB" dirty="0" err="1"/>
              <a:t>Ghuloum</a:t>
            </a:r>
            <a:r>
              <a:rPr lang="en-GB" dirty="0"/>
              <a:t> &amp; Sheik, 2012)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In Ghana, Gold, et al. (2012) reported a rate of about 9.8%  among a clinical sample,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Guo et al., (2013), reported a rate of 7.2% to 8.9% non clinical sample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However, general prevalence among Africans still remains unclear.  </a:t>
            </a:r>
            <a:endParaRPr lang="x-none" dirty="0"/>
          </a:p>
          <a:p>
            <a:pPr>
              <a:buFont typeface="Wingdings" panose="05000000000000000000" pitchFamily="2" charset="2"/>
              <a:buChar char="q"/>
            </a:pP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7213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 cont’d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2057"/>
            <a:ext cx="8596668" cy="4978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Causal factors: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Includes preterm delivery, still birth, spontaneous abortion, low social support and financial constraints (</a:t>
            </a:r>
            <a:r>
              <a:rPr lang="en-GB" dirty="0" err="1"/>
              <a:t>Amankwah</a:t>
            </a:r>
            <a:r>
              <a:rPr lang="en-GB" dirty="0"/>
              <a:t>, 2003; Callister, </a:t>
            </a:r>
            <a:r>
              <a:rPr lang="en-GB" dirty="0" err="1"/>
              <a:t>Beckstrand</a:t>
            </a:r>
            <a:r>
              <a:rPr lang="en-GB" dirty="0"/>
              <a:t> &amp; Corbett, 2011).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Affects  maternal health, parenting, maternal bonding and the emotional development of the baby (</a:t>
            </a:r>
            <a:r>
              <a:rPr lang="en-GB" dirty="0" err="1"/>
              <a:t>Liberto</a:t>
            </a:r>
            <a:r>
              <a:rPr lang="en-GB" dirty="0"/>
              <a:t>, 2012).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Symptoms include loss of interest in activities once enjoyed,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Crying spells,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Decreased energy,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Feelings of worthlessness and guilt,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Refusal to feed and care for baby, (</a:t>
            </a:r>
            <a:r>
              <a:rPr lang="en-GB" dirty="0" err="1"/>
              <a:t>Monzon</a:t>
            </a:r>
            <a:r>
              <a:rPr lang="en-GB" dirty="0"/>
              <a:t>, Lanza di </a:t>
            </a:r>
            <a:r>
              <a:rPr lang="en-GB" dirty="0" err="1"/>
              <a:t>Scalea</a:t>
            </a:r>
            <a:r>
              <a:rPr lang="en-GB" dirty="0"/>
              <a:t> &amp; Pearlstein, 2014).</a:t>
            </a: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37976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r>
              <a:rPr lang="en-GB" dirty="0"/>
              <a:t>STATEMENT OF THE PROBLEM</a:t>
            </a:r>
            <a:endParaRPr lang="en-G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2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The health implications of PPD on mother, child and the entire society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High prevalence globally (WHO, 2017), in developing countries, among Ghanaians  (7.9% to 9.8%) </a:t>
            </a:r>
            <a:r>
              <a:rPr lang="en-GB" dirty="0" err="1"/>
              <a:t>Guo</a:t>
            </a:r>
            <a:r>
              <a:rPr lang="en-GB" dirty="0"/>
              <a:t> et al., (2013) &amp; Gold et al. (2012),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Limited studies, small sample size,  limited clinical research in Ghana (Field, 2010; Gold, Spangenberg, </a:t>
            </a:r>
            <a:r>
              <a:rPr lang="en-GB" dirty="0" err="1"/>
              <a:t>Wobil</a:t>
            </a:r>
            <a:r>
              <a:rPr lang="en-GB" dirty="0"/>
              <a:t> &amp; </a:t>
            </a:r>
            <a:r>
              <a:rPr lang="en-GB" dirty="0" err="1"/>
              <a:t>Schwenk</a:t>
            </a:r>
            <a:r>
              <a:rPr lang="en-GB" dirty="0"/>
              <a:t>, 2013).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B063B-F805-4E54-9D5F-B9BF1405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533323" y="6951428"/>
            <a:ext cx="370833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53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3016</TotalTime>
  <Words>1611</Words>
  <Application>Microsoft Office PowerPoint</Application>
  <PresentationFormat>Widescreen</PresentationFormat>
  <Paragraphs>317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POSTNATAL DEPRESSION AMONG MOTHERS AT MADINA POLYCLINIC</vt:lpstr>
      <vt:lpstr>PowerPoint Presentation</vt:lpstr>
      <vt:lpstr>                  OUTLINE</vt:lpstr>
      <vt:lpstr>PowerPoint Presentation</vt:lpstr>
      <vt:lpstr>BACKGROUND</vt:lpstr>
      <vt:lpstr>Introduction </vt:lpstr>
      <vt:lpstr>Intro cont’d</vt:lpstr>
      <vt:lpstr>Intro cont’d</vt:lpstr>
      <vt:lpstr> STATEMENT OF THE PROBLEM</vt:lpstr>
      <vt:lpstr>LITERATURE REVIEW</vt:lpstr>
      <vt:lpstr>LITERATURE REVIEW CONT’D</vt:lpstr>
      <vt:lpstr>AIMS OF THE STUDY </vt:lpstr>
      <vt:lpstr>Hypotheses </vt:lpstr>
      <vt:lpstr>METHODOLOGY</vt:lpstr>
      <vt:lpstr>Methodology cont’d</vt:lpstr>
      <vt:lpstr> METHODOLOGY CONT’D</vt:lpstr>
      <vt:lpstr>Results </vt:lpstr>
      <vt:lpstr>Hypothesis1: There will be a significant relationship between age and depression among mothers  Hypothesis 2: There will be a significant relationship between parity and depression among mothers after delivery </vt:lpstr>
      <vt:lpstr>Hypothesis 3: Mothers with higher sense of need for support will exhibit a significantly higher level of depression than those with lower sense of need for support  </vt:lpstr>
      <vt:lpstr>Interventions </vt:lpstr>
      <vt:lpstr> Recommendations </vt:lpstr>
      <vt:lpstr>PowerPoint Presentation</vt:lpstr>
      <vt:lpstr>Acknowledgement </vt:lpstr>
      <vt:lpstr>References </vt:lpstr>
      <vt:lpstr>    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PRESENTATION                                   BY                         GROUP 6</dc:title>
  <dc:creator>Dora Awuah</dc:creator>
  <cp:lastModifiedBy>Dora Awuah</cp:lastModifiedBy>
  <cp:revision>90</cp:revision>
  <dcterms:created xsi:type="dcterms:W3CDTF">2018-07-31T20:50:58Z</dcterms:created>
  <dcterms:modified xsi:type="dcterms:W3CDTF">2018-10-14T21:22:19Z</dcterms:modified>
</cp:coreProperties>
</file>