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80" r:id="rId2"/>
    <p:sldId id="323" r:id="rId3"/>
    <p:sldId id="281" r:id="rId4"/>
    <p:sldId id="319" r:id="rId5"/>
    <p:sldId id="307" r:id="rId6"/>
    <p:sldId id="309" r:id="rId7"/>
    <p:sldId id="310" r:id="rId8"/>
    <p:sldId id="311" r:id="rId9"/>
    <p:sldId id="285" r:id="rId10"/>
    <p:sldId id="286" r:id="rId11"/>
    <p:sldId id="287" r:id="rId12"/>
    <p:sldId id="312" r:id="rId13"/>
    <p:sldId id="313" r:id="rId14"/>
    <p:sldId id="314" r:id="rId15"/>
    <p:sldId id="288" r:id="rId16"/>
    <p:sldId id="317" r:id="rId17"/>
    <p:sldId id="318" r:id="rId18"/>
    <p:sldId id="290" r:id="rId19"/>
    <p:sldId id="316" r:id="rId20"/>
    <p:sldId id="291" r:id="rId21"/>
    <p:sldId id="292" r:id="rId22"/>
    <p:sldId id="315" r:id="rId23"/>
    <p:sldId id="293" r:id="rId24"/>
    <p:sldId id="294" r:id="rId25"/>
    <p:sldId id="295" r:id="rId26"/>
    <p:sldId id="296" r:id="rId27"/>
    <p:sldId id="297" r:id="rId28"/>
    <p:sldId id="298" r:id="rId29"/>
    <p:sldId id="300" r:id="rId30"/>
    <p:sldId id="301" r:id="rId31"/>
    <p:sldId id="304" r:id="rId32"/>
    <p:sldId id="320" r:id="rId33"/>
    <p:sldId id="321" r:id="rId34"/>
    <p:sldId id="322" r:id="rId35"/>
    <p:sldId id="30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355" autoAdjust="0"/>
    <p:restoredTop sz="94660"/>
  </p:normalViewPr>
  <p:slideViewPr>
    <p:cSldViewPr snapToGrid="0">
      <p:cViewPr>
        <p:scale>
          <a:sx n="66" d="100"/>
          <a:sy n="66" d="100"/>
        </p:scale>
        <p:origin x="624" y="5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6D5EF0-75C1-48BA-8314-DAB8C03FDBF0}"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4985C340-D8F8-4E9E-B0FA-E5AFB9E126D2}">
      <dgm:prSet/>
      <dgm:spPr/>
      <dgm:t>
        <a:bodyPr/>
        <a:lstStyle/>
        <a:p>
          <a:pPr rtl="0"/>
          <a:r>
            <a:rPr lang="en-US" smtClean="0"/>
            <a:t>1. Expectations</a:t>
          </a:r>
          <a:endParaRPr lang="en-US"/>
        </a:p>
      </dgm:t>
    </dgm:pt>
    <dgm:pt modelId="{8EE371B8-45CD-4969-9CC6-DF7333125BE0}" type="parTrans" cxnId="{225617D1-4DBA-428A-A6D5-0349D864E77A}">
      <dgm:prSet/>
      <dgm:spPr/>
      <dgm:t>
        <a:bodyPr/>
        <a:lstStyle/>
        <a:p>
          <a:endParaRPr lang="en-US"/>
        </a:p>
      </dgm:t>
    </dgm:pt>
    <dgm:pt modelId="{01E10FE9-97CD-4EFA-815C-7930EEFA5435}" type="sibTrans" cxnId="{225617D1-4DBA-428A-A6D5-0349D864E77A}">
      <dgm:prSet/>
      <dgm:spPr/>
      <dgm:t>
        <a:bodyPr/>
        <a:lstStyle/>
        <a:p>
          <a:endParaRPr lang="en-US" dirty="0"/>
        </a:p>
      </dgm:t>
    </dgm:pt>
    <dgm:pt modelId="{0EDA41A9-1AD4-4DC3-8D60-CD953F805917}">
      <dgm:prSet/>
      <dgm:spPr/>
      <dgm:t>
        <a:bodyPr/>
        <a:lstStyle/>
        <a:p>
          <a:pPr rtl="0"/>
          <a:r>
            <a:rPr lang="en-US" smtClean="0"/>
            <a:t>2. Experiences</a:t>
          </a:r>
          <a:endParaRPr lang="en-US"/>
        </a:p>
      </dgm:t>
    </dgm:pt>
    <dgm:pt modelId="{0889B6E0-AB0D-4E00-AD03-9611E9A36785}" type="parTrans" cxnId="{0BD6C073-C024-43C5-8B92-D18D71CAC357}">
      <dgm:prSet/>
      <dgm:spPr/>
      <dgm:t>
        <a:bodyPr/>
        <a:lstStyle/>
        <a:p>
          <a:endParaRPr lang="en-US"/>
        </a:p>
      </dgm:t>
    </dgm:pt>
    <dgm:pt modelId="{6103C318-F2FF-4A94-BB86-92776A426350}" type="sibTrans" cxnId="{0BD6C073-C024-43C5-8B92-D18D71CAC357}">
      <dgm:prSet/>
      <dgm:spPr/>
      <dgm:t>
        <a:bodyPr/>
        <a:lstStyle/>
        <a:p>
          <a:endParaRPr lang="en-US"/>
        </a:p>
      </dgm:t>
    </dgm:pt>
    <dgm:pt modelId="{1C0B62CD-A838-4C49-B8A2-C0DF63C273E9}">
      <dgm:prSet/>
      <dgm:spPr/>
      <dgm:t>
        <a:bodyPr/>
        <a:lstStyle/>
        <a:p>
          <a:pPr rtl="0"/>
          <a:r>
            <a:rPr lang="en-US" smtClean="0"/>
            <a:t>Two major Themes</a:t>
          </a:r>
          <a:endParaRPr lang="en-US"/>
        </a:p>
      </dgm:t>
    </dgm:pt>
    <dgm:pt modelId="{244E1BB9-C020-4C00-9F35-C58902ED2CD0}" type="parTrans" cxnId="{34513C1D-A9AB-4F77-A24E-C5E5A426FA2C}">
      <dgm:prSet/>
      <dgm:spPr/>
      <dgm:t>
        <a:bodyPr/>
        <a:lstStyle/>
        <a:p>
          <a:endParaRPr lang="en-US"/>
        </a:p>
      </dgm:t>
    </dgm:pt>
    <dgm:pt modelId="{A9CB6395-50EB-48D8-B450-675FE3188F0E}" type="sibTrans" cxnId="{34513C1D-A9AB-4F77-A24E-C5E5A426FA2C}">
      <dgm:prSet/>
      <dgm:spPr/>
      <dgm:t>
        <a:bodyPr/>
        <a:lstStyle/>
        <a:p>
          <a:endParaRPr lang="en-US"/>
        </a:p>
      </dgm:t>
    </dgm:pt>
    <dgm:pt modelId="{B3534537-25E2-482E-881C-1D698434FE53}">
      <dgm:prSet/>
      <dgm:spPr/>
      <dgm:t>
        <a:bodyPr/>
        <a:lstStyle/>
        <a:p>
          <a:pPr rtl="0"/>
          <a:r>
            <a:rPr lang="en-US" smtClean="0"/>
            <a:t>Chaining </a:t>
          </a:r>
          <a:endParaRPr lang="en-US"/>
        </a:p>
      </dgm:t>
    </dgm:pt>
    <dgm:pt modelId="{AC261BB1-ADC3-4C3C-BF34-A99275809F52}" type="parTrans" cxnId="{FF4A6200-8E35-4451-ACAD-02AE4533E80C}">
      <dgm:prSet/>
      <dgm:spPr/>
      <dgm:t>
        <a:bodyPr/>
        <a:lstStyle/>
        <a:p>
          <a:endParaRPr lang="en-US"/>
        </a:p>
      </dgm:t>
    </dgm:pt>
    <dgm:pt modelId="{AA9D86E4-5A7A-4192-B162-CE9CC8C61806}" type="sibTrans" cxnId="{FF4A6200-8E35-4451-ACAD-02AE4533E80C}">
      <dgm:prSet/>
      <dgm:spPr/>
      <dgm:t>
        <a:bodyPr/>
        <a:lstStyle/>
        <a:p>
          <a:endParaRPr lang="en-US"/>
        </a:p>
      </dgm:t>
    </dgm:pt>
    <dgm:pt modelId="{C9C67C46-E02B-47EF-BE95-E0C046F47167}">
      <dgm:prSet/>
      <dgm:spPr/>
      <dgm:t>
        <a:bodyPr/>
        <a:lstStyle/>
        <a:p>
          <a:pPr rtl="0"/>
          <a:r>
            <a:rPr lang="en-US" smtClean="0"/>
            <a:t>Treatment approaches</a:t>
          </a:r>
          <a:endParaRPr lang="en-US"/>
        </a:p>
      </dgm:t>
    </dgm:pt>
    <dgm:pt modelId="{AF8AC0C4-F25E-43BC-8C27-6D607BE54114}" type="parTrans" cxnId="{7D394110-B150-42A3-9C9F-A76D564B7CC2}">
      <dgm:prSet/>
      <dgm:spPr/>
      <dgm:t>
        <a:bodyPr/>
        <a:lstStyle/>
        <a:p>
          <a:endParaRPr lang="en-US"/>
        </a:p>
      </dgm:t>
    </dgm:pt>
    <dgm:pt modelId="{A2891BB5-D67C-4D70-82ED-D8FF893D73A4}" type="sibTrans" cxnId="{7D394110-B150-42A3-9C9F-A76D564B7CC2}">
      <dgm:prSet/>
      <dgm:spPr/>
      <dgm:t>
        <a:bodyPr/>
        <a:lstStyle/>
        <a:p>
          <a:endParaRPr lang="en-US"/>
        </a:p>
      </dgm:t>
    </dgm:pt>
    <dgm:pt modelId="{1979E2E2-100F-47EB-B352-FC512F6199E0}" type="pres">
      <dgm:prSet presAssocID="{826D5EF0-75C1-48BA-8314-DAB8C03FDBF0}" presName="Name0" presStyleCnt="0">
        <dgm:presLayoutVars>
          <dgm:dir/>
          <dgm:resizeHandles val="exact"/>
        </dgm:presLayoutVars>
      </dgm:prSet>
      <dgm:spPr/>
    </dgm:pt>
    <dgm:pt modelId="{44E15AC2-0F9B-41BC-8A28-465D7C709424}" type="pres">
      <dgm:prSet presAssocID="{4985C340-D8F8-4E9E-B0FA-E5AFB9E126D2}" presName="node" presStyleLbl="node1" presStyleIdx="0" presStyleCnt="2">
        <dgm:presLayoutVars>
          <dgm:bulletEnabled val="1"/>
        </dgm:presLayoutVars>
      </dgm:prSet>
      <dgm:spPr/>
    </dgm:pt>
    <dgm:pt modelId="{418993C5-C7EE-4B8B-A5F6-ECC3A62513F7}" type="pres">
      <dgm:prSet presAssocID="{01E10FE9-97CD-4EFA-815C-7930EEFA5435}" presName="sibTrans" presStyleLbl="sibTrans2D1" presStyleIdx="0" presStyleCnt="1" custFlipVert="1" custScaleY="19317" custLinFactX="200000" custLinFactY="200000" custLinFactNeighborX="262375" custLinFactNeighborY="202654"/>
      <dgm:spPr/>
    </dgm:pt>
    <dgm:pt modelId="{180FF4F1-2B68-446C-B0CA-DB9D0B2DCBBF}" type="pres">
      <dgm:prSet presAssocID="{01E10FE9-97CD-4EFA-815C-7930EEFA5435}" presName="connectorText" presStyleLbl="sibTrans2D1" presStyleIdx="0" presStyleCnt="1"/>
      <dgm:spPr/>
    </dgm:pt>
    <dgm:pt modelId="{B6652C19-51C2-4A8E-8527-7C1BA31F4797}" type="pres">
      <dgm:prSet presAssocID="{0EDA41A9-1AD4-4DC3-8D60-CD953F805917}" presName="node" presStyleLbl="node1" presStyleIdx="1" presStyleCnt="2">
        <dgm:presLayoutVars>
          <dgm:bulletEnabled val="1"/>
        </dgm:presLayoutVars>
      </dgm:prSet>
      <dgm:spPr/>
    </dgm:pt>
  </dgm:ptLst>
  <dgm:cxnLst>
    <dgm:cxn modelId="{4F31735E-B5D9-4F14-8344-8F8A91AE73D9}" type="presOf" srcId="{4985C340-D8F8-4E9E-B0FA-E5AFB9E126D2}" destId="{44E15AC2-0F9B-41BC-8A28-465D7C709424}" srcOrd="0" destOrd="0" presId="urn:microsoft.com/office/officeart/2005/8/layout/process1"/>
    <dgm:cxn modelId="{5D8B84AF-7600-4F2F-AA1A-BCAAEECD4074}" type="presOf" srcId="{0EDA41A9-1AD4-4DC3-8D60-CD953F805917}" destId="{B6652C19-51C2-4A8E-8527-7C1BA31F4797}" srcOrd="0" destOrd="0" presId="urn:microsoft.com/office/officeart/2005/8/layout/process1"/>
    <dgm:cxn modelId="{E5481CEC-63D4-4D62-AC15-F7ABE49F323E}" type="presOf" srcId="{01E10FE9-97CD-4EFA-815C-7930EEFA5435}" destId="{418993C5-C7EE-4B8B-A5F6-ECC3A62513F7}" srcOrd="0" destOrd="0" presId="urn:microsoft.com/office/officeart/2005/8/layout/process1"/>
    <dgm:cxn modelId="{34513C1D-A9AB-4F77-A24E-C5E5A426FA2C}" srcId="{0EDA41A9-1AD4-4DC3-8D60-CD953F805917}" destId="{1C0B62CD-A838-4C49-B8A2-C0DF63C273E9}" srcOrd="0" destOrd="0" parTransId="{244E1BB9-C020-4C00-9F35-C58902ED2CD0}" sibTransId="{A9CB6395-50EB-48D8-B450-675FE3188F0E}"/>
    <dgm:cxn modelId="{89110E31-0617-47E3-A7D8-739756EA0A6A}" type="presOf" srcId="{C9C67C46-E02B-47EF-BE95-E0C046F47167}" destId="{B6652C19-51C2-4A8E-8527-7C1BA31F4797}" srcOrd="0" destOrd="3" presId="urn:microsoft.com/office/officeart/2005/8/layout/process1"/>
    <dgm:cxn modelId="{16262E0F-8210-4565-AEDB-81230B17914B}" type="presOf" srcId="{1C0B62CD-A838-4C49-B8A2-C0DF63C273E9}" destId="{B6652C19-51C2-4A8E-8527-7C1BA31F4797}" srcOrd="0" destOrd="1" presId="urn:microsoft.com/office/officeart/2005/8/layout/process1"/>
    <dgm:cxn modelId="{3B171D5B-D25B-4E66-B5E8-97F0768EC161}" type="presOf" srcId="{826D5EF0-75C1-48BA-8314-DAB8C03FDBF0}" destId="{1979E2E2-100F-47EB-B352-FC512F6199E0}" srcOrd="0" destOrd="0" presId="urn:microsoft.com/office/officeart/2005/8/layout/process1"/>
    <dgm:cxn modelId="{7D394110-B150-42A3-9C9F-A76D564B7CC2}" srcId="{1C0B62CD-A838-4C49-B8A2-C0DF63C273E9}" destId="{C9C67C46-E02B-47EF-BE95-E0C046F47167}" srcOrd="1" destOrd="0" parTransId="{AF8AC0C4-F25E-43BC-8C27-6D607BE54114}" sibTransId="{A2891BB5-D67C-4D70-82ED-D8FF893D73A4}"/>
    <dgm:cxn modelId="{2C7A652E-B848-446B-8216-043F1C688D40}" type="presOf" srcId="{01E10FE9-97CD-4EFA-815C-7930EEFA5435}" destId="{180FF4F1-2B68-446C-B0CA-DB9D0B2DCBBF}" srcOrd="1" destOrd="0" presId="urn:microsoft.com/office/officeart/2005/8/layout/process1"/>
    <dgm:cxn modelId="{FF4A6200-8E35-4451-ACAD-02AE4533E80C}" srcId="{1C0B62CD-A838-4C49-B8A2-C0DF63C273E9}" destId="{B3534537-25E2-482E-881C-1D698434FE53}" srcOrd="0" destOrd="0" parTransId="{AC261BB1-ADC3-4C3C-BF34-A99275809F52}" sibTransId="{AA9D86E4-5A7A-4192-B162-CE9CC8C61806}"/>
    <dgm:cxn modelId="{65751262-57E9-4146-B498-8112690342C2}" type="presOf" srcId="{B3534537-25E2-482E-881C-1D698434FE53}" destId="{B6652C19-51C2-4A8E-8527-7C1BA31F4797}" srcOrd="0" destOrd="2" presId="urn:microsoft.com/office/officeart/2005/8/layout/process1"/>
    <dgm:cxn modelId="{225617D1-4DBA-428A-A6D5-0349D864E77A}" srcId="{826D5EF0-75C1-48BA-8314-DAB8C03FDBF0}" destId="{4985C340-D8F8-4E9E-B0FA-E5AFB9E126D2}" srcOrd="0" destOrd="0" parTransId="{8EE371B8-45CD-4969-9CC6-DF7333125BE0}" sibTransId="{01E10FE9-97CD-4EFA-815C-7930EEFA5435}"/>
    <dgm:cxn modelId="{0BD6C073-C024-43C5-8B92-D18D71CAC357}" srcId="{826D5EF0-75C1-48BA-8314-DAB8C03FDBF0}" destId="{0EDA41A9-1AD4-4DC3-8D60-CD953F805917}" srcOrd="1" destOrd="0" parTransId="{0889B6E0-AB0D-4E00-AD03-9611E9A36785}" sibTransId="{6103C318-F2FF-4A94-BB86-92776A426350}"/>
    <dgm:cxn modelId="{A2B2929E-D276-4E1B-BC86-1EF378D4B996}" type="presParOf" srcId="{1979E2E2-100F-47EB-B352-FC512F6199E0}" destId="{44E15AC2-0F9B-41BC-8A28-465D7C709424}" srcOrd="0" destOrd="0" presId="urn:microsoft.com/office/officeart/2005/8/layout/process1"/>
    <dgm:cxn modelId="{9B9989C9-E5B1-42D2-AA54-603658885BCB}" type="presParOf" srcId="{1979E2E2-100F-47EB-B352-FC512F6199E0}" destId="{418993C5-C7EE-4B8B-A5F6-ECC3A62513F7}" srcOrd="1" destOrd="0" presId="urn:microsoft.com/office/officeart/2005/8/layout/process1"/>
    <dgm:cxn modelId="{88BB0DA9-7466-45D8-89B1-E78D65DA4585}" type="presParOf" srcId="{418993C5-C7EE-4B8B-A5F6-ECC3A62513F7}" destId="{180FF4F1-2B68-446C-B0CA-DB9D0B2DCBBF}" srcOrd="0" destOrd="0" presId="urn:microsoft.com/office/officeart/2005/8/layout/process1"/>
    <dgm:cxn modelId="{A42EE7D6-CE92-4762-8653-CCDB69FE0101}" type="presParOf" srcId="{1979E2E2-100F-47EB-B352-FC512F6199E0}" destId="{B6652C19-51C2-4A8E-8527-7C1BA31F4797}"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15AC2-0F9B-41BC-8A28-465D7C709424}">
      <dsp:nvSpPr>
        <dsp:cNvPr id="0" name=""/>
        <dsp:cNvSpPr/>
      </dsp:nvSpPr>
      <dsp:spPr>
        <a:xfrm>
          <a:off x="2053" y="1297750"/>
          <a:ext cx="4379788" cy="26278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smtClean="0"/>
            <a:t>1. Expectations</a:t>
          </a:r>
          <a:endParaRPr lang="en-US" sz="3700" kern="1200"/>
        </a:p>
      </dsp:txBody>
      <dsp:txXfrm>
        <a:off x="79021" y="1374718"/>
        <a:ext cx="4225852" cy="2473937"/>
      </dsp:txXfrm>
    </dsp:sp>
    <dsp:sp modelId="{418993C5-C7EE-4B8B-A5F6-ECC3A62513F7}">
      <dsp:nvSpPr>
        <dsp:cNvPr id="0" name=""/>
        <dsp:cNvSpPr/>
      </dsp:nvSpPr>
      <dsp:spPr>
        <a:xfrm flipV="1">
          <a:off x="9113043" y="5118464"/>
          <a:ext cx="928515" cy="20981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dirty="0"/>
        </a:p>
      </dsp:txBody>
      <dsp:txXfrm rot="10800000">
        <a:off x="9113043" y="5160428"/>
        <a:ext cx="865570" cy="125890"/>
      </dsp:txXfrm>
    </dsp:sp>
    <dsp:sp modelId="{B6652C19-51C2-4A8E-8527-7C1BA31F4797}">
      <dsp:nvSpPr>
        <dsp:cNvPr id="0" name=""/>
        <dsp:cNvSpPr/>
      </dsp:nvSpPr>
      <dsp:spPr>
        <a:xfrm>
          <a:off x="6133757" y="1297750"/>
          <a:ext cx="4379788" cy="26278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t" anchorCtr="0">
          <a:noAutofit/>
        </a:bodyPr>
        <a:lstStyle/>
        <a:p>
          <a:pPr lvl="0" algn="l" defTabSz="1644650" rtl="0">
            <a:lnSpc>
              <a:spcPct val="90000"/>
            </a:lnSpc>
            <a:spcBef>
              <a:spcPct val="0"/>
            </a:spcBef>
            <a:spcAft>
              <a:spcPct val="35000"/>
            </a:spcAft>
          </a:pPr>
          <a:r>
            <a:rPr lang="en-US" sz="3700" kern="1200" smtClean="0"/>
            <a:t>2. Experiences</a:t>
          </a:r>
          <a:endParaRPr lang="en-US" sz="3700" kern="1200"/>
        </a:p>
        <a:p>
          <a:pPr marL="285750" lvl="1" indent="-285750" algn="l" defTabSz="1289050" rtl="0">
            <a:lnSpc>
              <a:spcPct val="90000"/>
            </a:lnSpc>
            <a:spcBef>
              <a:spcPct val="0"/>
            </a:spcBef>
            <a:spcAft>
              <a:spcPct val="15000"/>
            </a:spcAft>
            <a:buChar char="••"/>
          </a:pPr>
          <a:r>
            <a:rPr lang="en-US" sz="2900" kern="1200" smtClean="0"/>
            <a:t>Two major Themes</a:t>
          </a:r>
          <a:endParaRPr lang="en-US" sz="2900" kern="1200"/>
        </a:p>
        <a:p>
          <a:pPr marL="571500" lvl="2" indent="-285750" algn="l" defTabSz="1289050" rtl="0">
            <a:lnSpc>
              <a:spcPct val="90000"/>
            </a:lnSpc>
            <a:spcBef>
              <a:spcPct val="0"/>
            </a:spcBef>
            <a:spcAft>
              <a:spcPct val="15000"/>
            </a:spcAft>
            <a:buChar char="••"/>
          </a:pPr>
          <a:r>
            <a:rPr lang="en-US" sz="2900" kern="1200" smtClean="0"/>
            <a:t>Chaining </a:t>
          </a:r>
          <a:endParaRPr lang="en-US" sz="2900" kern="1200"/>
        </a:p>
        <a:p>
          <a:pPr marL="571500" lvl="2" indent="-285750" algn="l" defTabSz="1289050" rtl="0">
            <a:lnSpc>
              <a:spcPct val="90000"/>
            </a:lnSpc>
            <a:spcBef>
              <a:spcPct val="0"/>
            </a:spcBef>
            <a:spcAft>
              <a:spcPct val="15000"/>
            </a:spcAft>
            <a:buChar char="••"/>
          </a:pPr>
          <a:r>
            <a:rPr lang="en-US" sz="2900" kern="1200" smtClean="0"/>
            <a:t>Treatment approaches</a:t>
          </a:r>
          <a:endParaRPr lang="en-US" sz="2900" kern="1200"/>
        </a:p>
      </dsp:txBody>
      <dsp:txXfrm>
        <a:off x="6210725" y="1374718"/>
        <a:ext cx="4225852" cy="24739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84"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85"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86"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87"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88"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89"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t>‹#›</a:t>
            </a:fld>
            <a:endParaRPr lang="en-US"/>
          </a:p>
        </p:txBody>
      </p:sp>
    </p:spTree>
    <p:extLst>
      <p:ext uri="{BB962C8B-B14F-4D97-AF65-F5344CB8AC3E}">
        <p14:creationId xmlns:p14="http://schemas.microsoft.com/office/powerpoint/2010/main" val="30101087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97"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1048598"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1048599" name="Date Placeholder 3"/>
          <p:cNvSpPr>
            <a:spLocks noGrp="1"/>
          </p:cNvSpPr>
          <p:nvPr>
            <p:ph type="dt" sz="half" idx="10"/>
          </p:nvPr>
        </p:nvSpPr>
        <p:spPr/>
        <p:txBody>
          <a:bodyPr/>
          <a:lstStyle/>
          <a:p>
            <a:fld id="{FD036C97-4D1C-40BD-B967-44A4898D9FDF}" type="datetimeFigureOut">
              <a:rPr lang="en-US" smtClean="0"/>
              <a:t>16-Oct-18</a:t>
            </a:fld>
            <a:endParaRPr lang="en-US"/>
          </a:p>
        </p:txBody>
      </p:sp>
      <p:sp>
        <p:nvSpPr>
          <p:cNvPr id="1048600" name="Footer Placeholder 4"/>
          <p:cNvSpPr>
            <a:spLocks noGrp="1"/>
          </p:cNvSpPr>
          <p:nvPr>
            <p:ph type="ftr" sz="quarter" idx="11"/>
          </p:nvPr>
        </p:nvSpPr>
        <p:spPr/>
        <p:txBody>
          <a:bodyPr/>
          <a:lstStyle/>
          <a:p>
            <a:endParaRPr lang="en-US"/>
          </a:p>
        </p:txBody>
      </p:sp>
      <p:sp>
        <p:nvSpPr>
          <p:cNvPr id="1048601" name="Slide Number Placeholder 5"/>
          <p:cNvSpPr>
            <a:spLocks noGrp="1"/>
          </p:cNvSpPr>
          <p:nvPr>
            <p:ph type="sldNum" sz="quarter" idx="12"/>
          </p:nvPr>
        </p:nvSpPr>
        <p:spPr/>
        <p:txBody>
          <a:bodyPr/>
          <a:lstStyle/>
          <a:p>
            <a:fld id="{FD1C989A-631E-49F8-AD34-CE0D28602B9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51" name="Title 1"/>
          <p:cNvSpPr>
            <a:spLocks noGrp="1"/>
          </p:cNvSpPr>
          <p:nvPr>
            <p:ph type="title"/>
          </p:nvPr>
        </p:nvSpPr>
        <p:spPr/>
        <p:txBody>
          <a:bodyPr/>
          <a:lstStyle/>
          <a:p>
            <a:r>
              <a:rPr lang="en-US" smtClean="0"/>
              <a:t>Click to edit Master title style</a:t>
            </a:r>
            <a:endParaRPr lang="en-US"/>
          </a:p>
        </p:txBody>
      </p:sp>
      <p:sp>
        <p:nvSpPr>
          <p:cNvPr id="1048652"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53" name="Date Placeholder 3"/>
          <p:cNvSpPr>
            <a:spLocks noGrp="1"/>
          </p:cNvSpPr>
          <p:nvPr>
            <p:ph type="dt" sz="half" idx="10"/>
          </p:nvPr>
        </p:nvSpPr>
        <p:spPr/>
        <p:txBody>
          <a:bodyPr/>
          <a:lstStyle/>
          <a:p>
            <a:fld id="{FD036C97-4D1C-40BD-B967-44A4898D9FDF}" type="datetimeFigureOut">
              <a:rPr lang="en-US" smtClean="0"/>
              <a:t>16-Oct-18</a:t>
            </a:fld>
            <a:endParaRPr lang="en-US"/>
          </a:p>
        </p:txBody>
      </p:sp>
      <p:sp>
        <p:nvSpPr>
          <p:cNvPr id="1048654" name="Footer Placeholder 4"/>
          <p:cNvSpPr>
            <a:spLocks noGrp="1"/>
          </p:cNvSpPr>
          <p:nvPr>
            <p:ph type="ftr" sz="quarter" idx="11"/>
          </p:nvPr>
        </p:nvSpPr>
        <p:spPr/>
        <p:txBody>
          <a:bodyPr/>
          <a:lstStyle/>
          <a:p>
            <a:endParaRPr lang="en-US"/>
          </a:p>
        </p:txBody>
      </p:sp>
      <p:sp>
        <p:nvSpPr>
          <p:cNvPr id="1048655" name="Slide Number Placeholder 5"/>
          <p:cNvSpPr>
            <a:spLocks noGrp="1"/>
          </p:cNvSpPr>
          <p:nvPr>
            <p:ph type="sldNum" sz="quarter" idx="12"/>
          </p:nvPr>
        </p:nvSpPr>
        <p:spPr/>
        <p:txBody>
          <a:bodyPr/>
          <a:lstStyle/>
          <a:p>
            <a:fld id="{FD1C989A-631E-49F8-AD34-CE0D28602B9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40"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1048641"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42" name="Date Placeholder 3"/>
          <p:cNvSpPr>
            <a:spLocks noGrp="1"/>
          </p:cNvSpPr>
          <p:nvPr>
            <p:ph type="dt" sz="half" idx="10"/>
          </p:nvPr>
        </p:nvSpPr>
        <p:spPr/>
        <p:txBody>
          <a:bodyPr/>
          <a:lstStyle/>
          <a:p>
            <a:fld id="{FD036C97-4D1C-40BD-B967-44A4898D9FDF}" type="datetimeFigureOut">
              <a:rPr lang="en-US" smtClean="0"/>
              <a:t>16-Oct-18</a:t>
            </a:fld>
            <a:endParaRPr lang="en-US"/>
          </a:p>
        </p:txBody>
      </p:sp>
      <p:sp>
        <p:nvSpPr>
          <p:cNvPr id="1048643" name="Footer Placeholder 4"/>
          <p:cNvSpPr>
            <a:spLocks noGrp="1"/>
          </p:cNvSpPr>
          <p:nvPr>
            <p:ph type="ftr" sz="quarter" idx="11"/>
          </p:nvPr>
        </p:nvSpPr>
        <p:spPr/>
        <p:txBody>
          <a:bodyPr/>
          <a:lstStyle/>
          <a:p>
            <a:endParaRPr lang="en-US"/>
          </a:p>
        </p:txBody>
      </p:sp>
      <p:sp>
        <p:nvSpPr>
          <p:cNvPr id="1048644" name="Slide Number Placeholder 5"/>
          <p:cNvSpPr>
            <a:spLocks noGrp="1"/>
          </p:cNvSpPr>
          <p:nvPr>
            <p:ph type="sldNum" sz="quarter" idx="12"/>
          </p:nvPr>
        </p:nvSpPr>
        <p:spPr/>
        <p:txBody>
          <a:bodyPr/>
          <a:lstStyle/>
          <a:p>
            <a:fld id="{FD1C989A-631E-49F8-AD34-CE0D28602B9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1" name="Title 1"/>
          <p:cNvSpPr>
            <a:spLocks noGrp="1"/>
          </p:cNvSpPr>
          <p:nvPr>
            <p:ph type="title"/>
          </p:nvPr>
        </p:nvSpPr>
        <p:spPr/>
        <p:txBody>
          <a:bodyPr/>
          <a:lstStyle/>
          <a:p>
            <a:r>
              <a:rPr lang="en-US" smtClean="0"/>
              <a:t>Click to edit Master title style</a:t>
            </a:r>
            <a:endParaRPr lang="en-US"/>
          </a:p>
        </p:txBody>
      </p:sp>
      <p:sp>
        <p:nvSpPr>
          <p:cNvPr id="1048582"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83" name="Date Placeholder 3"/>
          <p:cNvSpPr>
            <a:spLocks noGrp="1"/>
          </p:cNvSpPr>
          <p:nvPr>
            <p:ph type="dt" sz="half" idx="10"/>
          </p:nvPr>
        </p:nvSpPr>
        <p:spPr/>
        <p:txBody>
          <a:bodyPr/>
          <a:lstStyle/>
          <a:p>
            <a:fld id="{FD036C97-4D1C-40BD-B967-44A4898D9FDF}" type="datetimeFigureOut">
              <a:rPr lang="en-US" smtClean="0"/>
              <a:t>16-Oct-18</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FD1C989A-631E-49F8-AD34-CE0D28602B9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56"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1048657"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048658" name="Date Placeholder 3"/>
          <p:cNvSpPr>
            <a:spLocks noGrp="1"/>
          </p:cNvSpPr>
          <p:nvPr>
            <p:ph type="dt" sz="half" idx="10"/>
          </p:nvPr>
        </p:nvSpPr>
        <p:spPr/>
        <p:txBody>
          <a:bodyPr/>
          <a:lstStyle/>
          <a:p>
            <a:fld id="{FD036C97-4D1C-40BD-B967-44A4898D9FDF}" type="datetimeFigureOut">
              <a:rPr lang="en-US" smtClean="0"/>
              <a:t>16-Oct-18</a:t>
            </a:fld>
            <a:endParaRPr lang="en-US"/>
          </a:p>
        </p:txBody>
      </p:sp>
      <p:sp>
        <p:nvSpPr>
          <p:cNvPr id="1048659" name="Footer Placeholder 4"/>
          <p:cNvSpPr>
            <a:spLocks noGrp="1"/>
          </p:cNvSpPr>
          <p:nvPr>
            <p:ph type="ftr" sz="quarter" idx="11"/>
          </p:nvPr>
        </p:nvSpPr>
        <p:spPr/>
        <p:txBody>
          <a:bodyPr/>
          <a:lstStyle/>
          <a:p>
            <a:endParaRPr lang="en-US"/>
          </a:p>
        </p:txBody>
      </p:sp>
      <p:sp>
        <p:nvSpPr>
          <p:cNvPr id="1048660" name="Slide Number Placeholder 5"/>
          <p:cNvSpPr>
            <a:spLocks noGrp="1"/>
          </p:cNvSpPr>
          <p:nvPr>
            <p:ph type="sldNum" sz="quarter" idx="12"/>
          </p:nvPr>
        </p:nvSpPr>
        <p:spPr/>
        <p:txBody>
          <a:bodyPr/>
          <a:lstStyle/>
          <a:p>
            <a:fld id="{FD1C989A-631E-49F8-AD34-CE0D28602B9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61" name="Title 1"/>
          <p:cNvSpPr>
            <a:spLocks noGrp="1"/>
          </p:cNvSpPr>
          <p:nvPr>
            <p:ph type="title"/>
          </p:nvPr>
        </p:nvSpPr>
        <p:spPr/>
        <p:txBody>
          <a:bodyPr/>
          <a:lstStyle/>
          <a:p>
            <a:r>
              <a:rPr lang="en-US" smtClean="0"/>
              <a:t>Click to edit Master title style</a:t>
            </a:r>
            <a:endParaRPr lang="en-US"/>
          </a:p>
        </p:txBody>
      </p:sp>
      <p:sp>
        <p:nvSpPr>
          <p:cNvPr id="1048662"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63"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64" name="Date Placeholder 4"/>
          <p:cNvSpPr>
            <a:spLocks noGrp="1"/>
          </p:cNvSpPr>
          <p:nvPr>
            <p:ph type="dt" sz="half" idx="10"/>
          </p:nvPr>
        </p:nvSpPr>
        <p:spPr/>
        <p:txBody>
          <a:bodyPr/>
          <a:lstStyle/>
          <a:p>
            <a:fld id="{FD036C97-4D1C-40BD-B967-44A4898D9FDF}" type="datetimeFigureOut">
              <a:rPr lang="en-US" smtClean="0"/>
              <a:t>16-Oct-18</a:t>
            </a:fld>
            <a:endParaRPr lang="en-US"/>
          </a:p>
        </p:txBody>
      </p:sp>
      <p:sp>
        <p:nvSpPr>
          <p:cNvPr id="1048665" name="Footer Placeholder 5"/>
          <p:cNvSpPr>
            <a:spLocks noGrp="1"/>
          </p:cNvSpPr>
          <p:nvPr>
            <p:ph type="ftr" sz="quarter" idx="11"/>
          </p:nvPr>
        </p:nvSpPr>
        <p:spPr/>
        <p:txBody>
          <a:bodyPr/>
          <a:lstStyle/>
          <a:p>
            <a:endParaRPr lang="en-US"/>
          </a:p>
        </p:txBody>
      </p:sp>
      <p:sp>
        <p:nvSpPr>
          <p:cNvPr id="1048666" name="Slide Number Placeholder 6"/>
          <p:cNvSpPr>
            <a:spLocks noGrp="1"/>
          </p:cNvSpPr>
          <p:nvPr>
            <p:ph type="sldNum" sz="quarter" idx="12"/>
          </p:nvPr>
        </p:nvSpPr>
        <p:spPr/>
        <p:txBody>
          <a:bodyPr/>
          <a:lstStyle/>
          <a:p>
            <a:fld id="{FD1C989A-631E-49F8-AD34-CE0D28602B9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67"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1048668"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69"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70"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48671"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72" name="Date Placeholder 6"/>
          <p:cNvSpPr>
            <a:spLocks noGrp="1"/>
          </p:cNvSpPr>
          <p:nvPr>
            <p:ph type="dt" sz="half" idx="10"/>
          </p:nvPr>
        </p:nvSpPr>
        <p:spPr/>
        <p:txBody>
          <a:bodyPr/>
          <a:lstStyle/>
          <a:p>
            <a:fld id="{FD036C97-4D1C-40BD-B967-44A4898D9FDF}" type="datetimeFigureOut">
              <a:rPr lang="en-US" smtClean="0"/>
              <a:t>16-Oct-18</a:t>
            </a:fld>
            <a:endParaRPr lang="en-US"/>
          </a:p>
        </p:txBody>
      </p:sp>
      <p:sp>
        <p:nvSpPr>
          <p:cNvPr id="1048673" name="Footer Placeholder 7"/>
          <p:cNvSpPr>
            <a:spLocks noGrp="1"/>
          </p:cNvSpPr>
          <p:nvPr>
            <p:ph type="ftr" sz="quarter" idx="11"/>
          </p:nvPr>
        </p:nvSpPr>
        <p:spPr/>
        <p:txBody>
          <a:bodyPr/>
          <a:lstStyle/>
          <a:p>
            <a:endParaRPr lang="en-US"/>
          </a:p>
        </p:txBody>
      </p:sp>
      <p:sp>
        <p:nvSpPr>
          <p:cNvPr id="1048674" name="Slide Number Placeholder 8"/>
          <p:cNvSpPr>
            <a:spLocks noGrp="1"/>
          </p:cNvSpPr>
          <p:nvPr>
            <p:ph type="sldNum" sz="quarter" idx="12"/>
          </p:nvPr>
        </p:nvSpPr>
        <p:spPr/>
        <p:txBody>
          <a:bodyPr/>
          <a:lstStyle/>
          <a:p>
            <a:fld id="{FD1C989A-631E-49F8-AD34-CE0D28602B9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36" name="Title 1"/>
          <p:cNvSpPr>
            <a:spLocks noGrp="1"/>
          </p:cNvSpPr>
          <p:nvPr>
            <p:ph type="title"/>
          </p:nvPr>
        </p:nvSpPr>
        <p:spPr/>
        <p:txBody>
          <a:bodyPr/>
          <a:lstStyle/>
          <a:p>
            <a:r>
              <a:rPr lang="en-US" smtClean="0"/>
              <a:t>Click to edit Master title style</a:t>
            </a:r>
            <a:endParaRPr lang="en-US"/>
          </a:p>
        </p:txBody>
      </p:sp>
      <p:sp>
        <p:nvSpPr>
          <p:cNvPr id="1048637" name="Date Placeholder 2"/>
          <p:cNvSpPr>
            <a:spLocks noGrp="1"/>
          </p:cNvSpPr>
          <p:nvPr>
            <p:ph type="dt" sz="half" idx="10"/>
          </p:nvPr>
        </p:nvSpPr>
        <p:spPr/>
        <p:txBody>
          <a:bodyPr/>
          <a:lstStyle/>
          <a:p>
            <a:fld id="{FD036C97-4D1C-40BD-B967-44A4898D9FDF}" type="datetimeFigureOut">
              <a:rPr lang="en-US" smtClean="0"/>
              <a:t>16-Oct-18</a:t>
            </a:fld>
            <a:endParaRPr lang="en-US"/>
          </a:p>
        </p:txBody>
      </p:sp>
      <p:sp>
        <p:nvSpPr>
          <p:cNvPr id="1048638" name="Footer Placeholder 3"/>
          <p:cNvSpPr>
            <a:spLocks noGrp="1"/>
          </p:cNvSpPr>
          <p:nvPr>
            <p:ph type="ftr" sz="quarter" idx="11"/>
          </p:nvPr>
        </p:nvSpPr>
        <p:spPr/>
        <p:txBody>
          <a:bodyPr/>
          <a:lstStyle/>
          <a:p>
            <a:endParaRPr lang="en-US"/>
          </a:p>
        </p:txBody>
      </p:sp>
      <p:sp>
        <p:nvSpPr>
          <p:cNvPr id="1048639" name="Slide Number Placeholder 4"/>
          <p:cNvSpPr>
            <a:spLocks noGrp="1"/>
          </p:cNvSpPr>
          <p:nvPr>
            <p:ph type="sldNum" sz="quarter" idx="12"/>
          </p:nvPr>
        </p:nvSpPr>
        <p:spPr/>
        <p:txBody>
          <a:bodyPr/>
          <a:lstStyle/>
          <a:p>
            <a:fld id="{FD1C989A-631E-49F8-AD34-CE0D28602B9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75" name="Date Placeholder 1"/>
          <p:cNvSpPr>
            <a:spLocks noGrp="1"/>
          </p:cNvSpPr>
          <p:nvPr>
            <p:ph type="dt" sz="half" idx="10"/>
          </p:nvPr>
        </p:nvSpPr>
        <p:spPr/>
        <p:txBody>
          <a:bodyPr/>
          <a:lstStyle/>
          <a:p>
            <a:fld id="{FD036C97-4D1C-40BD-B967-44A4898D9FDF}" type="datetimeFigureOut">
              <a:rPr lang="en-US" smtClean="0"/>
              <a:t>16-Oct-18</a:t>
            </a:fld>
            <a:endParaRPr lang="en-US"/>
          </a:p>
        </p:txBody>
      </p:sp>
      <p:sp>
        <p:nvSpPr>
          <p:cNvPr id="1048676" name="Footer Placeholder 2"/>
          <p:cNvSpPr>
            <a:spLocks noGrp="1"/>
          </p:cNvSpPr>
          <p:nvPr>
            <p:ph type="ftr" sz="quarter" idx="11"/>
          </p:nvPr>
        </p:nvSpPr>
        <p:spPr/>
        <p:txBody>
          <a:bodyPr/>
          <a:lstStyle/>
          <a:p>
            <a:endParaRPr lang="en-US"/>
          </a:p>
        </p:txBody>
      </p:sp>
      <p:sp>
        <p:nvSpPr>
          <p:cNvPr id="1048677" name="Slide Number Placeholder 3"/>
          <p:cNvSpPr>
            <a:spLocks noGrp="1"/>
          </p:cNvSpPr>
          <p:nvPr>
            <p:ph type="sldNum" sz="quarter" idx="12"/>
          </p:nvPr>
        </p:nvSpPr>
        <p:spPr/>
        <p:txBody>
          <a:bodyPr/>
          <a:lstStyle/>
          <a:p>
            <a:fld id="{FD1C989A-631E-49F8-AD34-CE0D28602B9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78"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8679"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680"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8681" name="Date Placeholder 4"/>
          <p:cNvSpPr>
            <a:spLocks noGrp="1"/>
          </p:cNvSpPr>
          <p:nvPr>
            <p:ph type="dt" sz="half" idx="10"/>
          </p:nvPr>
        </p:nvSpPr>
        <p:spPr/>
        <p:txBody>
          <a:bodyPr/>
          <a:lstStyle/>
          <a:p>
            <a:fld id="{FD036C97-4D1C-40BD-B967-44A4898D9FDF}" type="datetimeFigureOut">
              <a:rPr lang="en-US" smtClean="0"/>
              <a:t>16-Oct-18</a:t>
            </a:fld>
            <a:endParaRPr lang="en-US"/>
          </a:p>
        </p:txBody>
      </p:sp>
      <p:sp>
        <p:nvSpPr>
          <p:cNvPr id="1048682" name="Footer Placeholder 5"/>
          <p:cNvSpPr>
            <a:spLocks noGrp="1"/>
          </p:cNvSpPr>
          <p:nvPr>
            <p:ph type="ftr" sz="quarter" idx="11"/>
          </p:nvPr>
        </p:nvSpPr>
        <p:spPr/>
        <p:txBody>
          <a:bodyPr/>
          <a:lstStyle/>
          <a:p>
            <a:endParaRPr lang="en-US"/>
          </a:p>
        </p:txBody>
      </p:sp>
      <p:sp>
        <p:nvSpPr>
          <p:cNvPr id="1048683" name="Slide Number Placeholder 6"/>
          <p:cNvSpPr>
            <a:spLocks noGrp="1"/>
          </p:cNvSpPr>
          <p:nvPr>
            <p:ph type="sldNum" sz="quarter" idx="12"/>
          </p:nvPr>
        </p:nvSpPr>
        <p:spPr/>
        <p:txBody>
          <a:bodyPr/>
          <a:lstStyle/>
          <a:p>
            <a:fld id="{FD1C989A-631E-49F8-AD34-CE0D28602B9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45"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1048646"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647"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48648" name="Date Placeholder 4"/>
          <p:cNvSpPr>
            <a:spLocks noGrp="1"/>
          </p:cNvSpPr>
          <p:nvPr>
            <p:ph type="dt" sz="half" idx="10"/>
          </p:nvPr>
        </p:nvSpPr>
        <p:spPr/>
        <p:txBody>
          <a:bodyPr/>
          <a:lstStyle/>
          <a:p>
            <a:fld id="{FD036C97-4D1C-40BD-B967-44A4898D9FDF}" type="datetimeFigureOut">
              <a:rPr lang="en-US" smtClean="0"/>
              <a:t>16-Oct-18</a:t>
            </a:fld>
            <a:endParaRPr lang="en-US"/>
          </a:p>
        </p:txBody>
      </p:sp>
      <p:sp>
        <p:nvSpPr>
          <p:cNvPr id="1048649" name="Footer Placeholder 5"/>
          <p:cNvSpPr>
            <a:spLocks noGrp="1"/>
          </p:cNvSpPr>
          <p:nvPr>
            <p:ph type="ftr" sz="quarter" idx="11"/>
          </p:nvPr>
        </p:nvSpPr>
        <p:spPr/>
        <p:txBody>
          <a:bodyPr/>
          <a:lstStyle/>
          <a:p>
            <a:endParaRPr lang="en-US"/>
          </a:p>
        </p:txBody>
      </p:sp>
      <p:sp>
        <p:nvSpPr>
          <p:cNvPr id="1048650" name="Slide Number Placeholder 6"/>
          <p:cNvSpPr>
            <a:spLocks noGrp="1"/>
          </p:cNvSpPr>
          <p:nvPr>
            <p:ph type="sldNum" sz="quarter" idx="12"/>
          </p:nvPr>
        </p:nvSpPr>
        <p:spPr/>
        <p:txBody>
          <a:bodyPr/>
          <a:lstStyle/>
          <a:p>
            <a:fld id="{FD1C989A-631E-49F8-AD34-CE0D28602B9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048577"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036C97-4D1C-40BD-B967-44A4898D9FDF}" type="datetimeFigureOut">
              <a:rPr lang="en-US" smtClean="0"/>
              <a:t>16-Oct-18</a:t>
            </a:fld>
            <a:endParaRPr lang="en-US"/>
          </a:p>
        </p:txBody>
      </p:sp>
      <p:sp>
        <p:nvSpPr>
          <p:cNvPr id="1048579"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C989A-631E-49F8-AD34-CE0D28602B9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who.int/mental_health/publications/mental_health_atlas_2011/en/" TargetMode="External"/><Relationship Id="rId2" Type="http://schemas.openxmlformats.org/officeDocument/2006/relationships/hyperlink" Target="http://www.who.int/mental_health/policy/country/GhanaCoutrySummary_Oct2007.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euro.who.int/document/E82976.pdf" TargetMode="External"/><Relationship Id="rId2" Type="http://schemas.openxmlformats.org/officeDocument/2006/relationships/hyperlink" Target="http://www.who.int/mediacentre/news/notes/2007/np25/e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Title 1"/>
          <p:cNvSpPr>
            <a:spLocks noGrp="1"/>
          </p:cNvSpPr>
          <p:nvPr>
            <p:ph type="ctrTitle"/>
          </p:nvPr>
        </p:nvSpPr>
        <p:spPr/>
        <p:txBody>
          <a:bodyPr>
            <a:normAutofit/>
          </a:bodyPr>
          <a:lstStyle/>
          <a:p>
            <a:r>
              <a:rPr lang="en-US" sz="2800" dirty="0">
                <a:latin typeface="Times New Roman" panose="02020603050405020304" pitchFamily="18" charset="0"/>
                <a:cs typeface="Times New Roman" panose="02020603050405020304" pitchFamily="18" charset="0"/>
              </a:rPr>
              <a:t>Expectations and experiences of individuals with mental illness at the Mount </a:t>
            </a:r>
            <a:r>
              <a:rPr lang="en-US" sz="2800" dirty="0" err="1">
                <a:latin typeface="Times New Roman" panose="02020603050405020304" pitchFamily="18" charset="0"/>
                <a:cs typeface="Times New Roman" panose="02020603050405020304" pitchFamily="18" charset="0"/>
              </a:rPr>
              <a:t>Horeb</a:t>
            </a:r>
            <a:r>
              <a:rPr lang="en-US" sz="2800" dirty="0">
                <a:latin typeface="Times New Roman" panose="02020603050405020304" pitchFamily="18" charset="0"/>
                <a:cs typeface="Times New Roman" panose="02020603050405020304" pitchFamily="18" charset="0"/>
              </a:rPr>
              <a:t> prayer camp in Ghana</a:t>
            </a:r>
          </a:p>
        </p:txBody>
      </p:sp>
      <p:sp>
        <p:nvSpPr>
          <p:cNvPr id="1048603" name="Subtitle 2"/>
          <p:cNvSpPr>
            <a:spLocks noGrp="1"/>
          </p:cNvSpPr>
          <p:nvPr>
            <p:ph type="subTitle" idx="1"/>
          </p:nvPr>
        </p:nvSpPr>
        <p:spPr>
          <a:xfrm>
            <a:off x="1709530" y="4274583"/>
            <a:ext cx="8767860" cy="1995588"/>
          </a:xfrm>
        </p:spPr>
        <p:txBody>
          <a:bodyPr>
            <a:normAutofit fontScale="96786"/>
          </a:bodyPr>
          <a:lstStyle/>
          <a:p>
            <a:endParaRPr lang="en-US" sz="2900" b="1" dirty="0" smtClean="0">
              <a:latin typeface="Times New Roman" panose="02020603050405020304" pitchFamily="18" charset="0"/>
              <a:cs typeface="Times New Roman" panose="02020603050405020304" pitchFamily="18" charset="0"/>
            </a:endParaRPr>
          </a:p>
          <a:p>
            <a:r>
              <a:rPr lang="en-US" sz="2900" b="1" dirty="0" err="1" smtClean="0">
                <a:latin typeface="Times New Roman" panose="02020603050405020304" pitchFamily="18" charset="0"/>
                <a:cs typeface="Times New Roman" panose="02020603050405020304" pitchFamily="18" charset="0"/>
              </a:rPr>
              <a:t>Gyimah</a:t>
            </a:r>
            <a:r>
              <a:rPr lang="en-US" sz="2900" b="1" dirty="0" smtClean="0">
                <a:latin typeface="Times New Roman" panose="02020603050405020304" pitchFamily="18" charset="0"/>
                <a:cs typeface="Times New Roman" panose="02020603050405020304" pitchFamily="18" charset="0"/>
              </a:rPr>
              <a:t> </a:t>
            </a:r>
            <a:r>
              <a:rPr lang="en-US" sz="2900" b="1" dirty="0" smtClean="0">
                <a:latin typeface="Times New Roman" panose="02020603050405020304" pitchFamily="18" charset="0"/>
                <a:cs typeface="Times New Roman" panose="02020603050405020304" pitchFamily="18" charset="0"/>
              </a:rPr>
              <a:t>L, </a:t>
            </a:r>
            <a:r>
              <a:rPr lang="en-US" sz="2900" b="1" dirty="0" err="1" smtClean="0">
                <a:latin typeface="Times New Roman" panose="02020603050405020304" pitchFamily="18" charset="0"/>
                <a:cs typeface="Times New Roman" panose="02020603050405020304" pitchFamily="18" charset="0"/>
              </a:rPr>
              <a:t>Ofori-Attah</a:t>
            </a:r>
            <a:r>
              <a:rPr lang="en-US" sz="2900" b="1" dirty="0" smtClean="0">
                <a:latin typeface="Times New Roman" panose="02020603050405020304" pitchFamily="18" charset="0"/>
                <a:cs typeface="Times New Roman" panose="02020603050405020304" pitchFamily="18" charset="0"/>
              </a:rPr>
              <a:t> A, Curry </a:t>
            </a:r>
            <a:r>
              <a:rPr lang="en-US" sz="2900" b="1" dirty="0" smtClean="0">
                <a:latin typeface="Times New Roman" panose="02020603050405020304" pitchFamily="18" charset="0"/>
                <a:cs typeface="Times New Roman" panose="02020603050405020304" pitchFamily="18" charset="0"/>
              </a:rPr>
              <a:t>L</a:t>
            </a:r>
            <a:endParaRPr lang="en-US" sz="2900" b="1" dirty="0" smtClean="0">
              <a:latin typeface="Times New Roman" panose="02020603050405020304" pitchFamily="18" charset="0"/>
              <a:cs typeface="Times New Roman" panose="02020603050405020304" pitchFamily="18" charset="0"/>
            </a:endParaRPr>
          </a:p>
          <a:p>
            <a:endParaRPr lang="en-US" sz="2800" b="1" dirty="0" smtClean="0">
              <a:latin typeface="Times New Roman" panose="02020603050405020304" pitchFamily="18" charset="0"/>
              <a:cs typeface="Times New Roman" panose="02020603050405020304" pitchFamily="18" charset="0"/>
            </a:endParaRPr>
          </a:p>
          <a:p>
            <a:endParaRPr lang="en-US" sz="28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Title 1"/>
          <p:cNvSpPr>
            <a:spLocks noGrp="1"/>
          </p:cNvSpPr>
          <p:nvPr>
            <p:ph type="title"/>
          </p:nvPr>
        </p:nvSpPr>
        <p:spPr>
          <a:xfrm>
            <a:off x="838200" y="365125"/>
            <a:ext cx="10515600" cy="640715"/>
          </a:xfrm>
        </p:spPr>
        <p:txBody>
          <a:bodyPr>
            <a:normAutofit fontScale="90000"/>
          </a:bodyPr>
          <a:lstStyle/>
          <a:p>
            <a:pPr algn="ctr"/>
            <a:r>
              <a:rPr lang="en-US" b="1" dirty="0" smtClean="0"/>
              <a:t>Methodology</a:t>
            </a:r>
            <a:endParaRPr lang="en-US" b="1" dirty="0"/>
          </a:p>
        </p:txBody>
      </p:sp>
      <p:sp>
        <p:nvSpPr>
          <p:cNvPr id="1048613" name="Content Placeholder 2"/>
          <p:cNvSpPr>
            <a:spLocks noGrp="1"/>
          </p:cNvSpPr>
          <p:nvPr>
            <p:ph idx="1"/>
          </p:nvPr>
        </p:nvSpPr>
        <p:spPr>
          <a:xfrm>
            <a:off x="838200" y="1005840"/>
            <a:ext cx="10515600" cy="5590903"/>
          </a:xfrm>
        </p:spPr>
        <p:txBody>
          <a:bodyPr/>
          <a:lstStyle/>
          <a:p>
            <a:r>
              <a:rPr lang="en-US" dirty="0" smtClean="0">
                <a:latin typeface="Times New Roman" panose="02020603050405020304" pitchFamily="18" charset="0"/>
                <a:cs typeface="Times New Roman" panose="02020603050405020304" pitchFamily="18" charset="0"/>
              </a:rPr>
              <a:t>Study setting :Mount </a:t>
            </a:r>
            <a:r>
              <a:rPr lang="en-US" dirty="0" err="1" smtClean="0">
                <a:latin typeface="Times New Roman" panose="02020603050405020304" pitchFamily="18" charset="0"/>
                <a:cs typeface="Times New Roman" panose="02020603050405020304" pitchFamily="18" charset="0"/>
              </a:rPr>
              <a:t>Horeb</a:t>
            </a:r>
            <a:r>
              <a:rPr lang="en-US" dirty="0" smtClean="0">
                <a:latin typeface="Times New Roman" panose="02020603050405020304" pitchFamily="18" charset="0"/>
                <a:cs typeface="Times New Roman" panose="02020603050405020304" pitchFamily="18" charset="0"/>
              </a:rPr>
              <a:t> Prayer Camp</a:t>
            </a:r>
          </a:p>
          <a:p>
            <a:r>
              <a:rPr lang="en-US" dirty="0" smtClean="0">
                <a:latin typeface="Times New Roman" panose="02020603050405020304" pitchFamily="18" charset="0"/>
                <a:cs typeface="Times New Roman" panose="02020603050405020304" pitchFamily="18" charset="0"/>
              </a:rPr>
              <a:t>Study Design :Mixed Methods</a:t>
            </a:r>
          </a:p>
          <a:p>
            <a:r>
              <a:rPr lang="en-US" dirty="0" smtClean="0">
                <a:latin typeface="Times New Roman" panose="02020603050405020304" pitchFamily="18" charset="0"/>
                <a:cs typeface="Times New Roman" panose="02020603050405020304" pitchFamily="18" charset="0"/>
              </a:rPr>
              <a:t>Population : Persons seeking healing for mental illness at the Mount           </a:t>
            </a:r>
            <a:r>
              <a:rPr lang="en-US" dirty="0" err="1" smtClean="0">
                <a:latin typeface="Times New Roman" panose="02020603050405020304" pitchFamily="18" charset="0"/>
                <a:cs typeface="Times New Roman" panose="02020603050405020304" pitchFamily="18" charset="0"/>
              </a:rPr>
              <a:t>Horeb</a:t>
            </a:r>
            <a:r>
              <a:rPr lang="en-US" dirty="0" smtClean="0">
                <a:latin typeface="Times New Roman" panose="02020603050405020304" pitchFamily="18" charset="0"/>
                <a:cs typeface="Times New Roman" panose="02020603050405020304" pitchFamily="18" charset="0"/>
              </a:rPr>
              <a:t> Prayer Camp </a:t>
            </a:r>
          </a:p>
          <a:p>
            <a:r>
              <a:rPr lang="en-US" dirty="0" smtClean="0">
                <a:latin typeface="Times New Roman" panose="02020603050405020304" pitchFamily="18" charset="0"/>
                <a:cs typeface="Times New Roman" panose="02020603050405020304" pitchFamily="18" charset="0"/>
              </a:rPr>
              <a:t>Sample size and sampling Technique : 23, Purposive sampling</a:t>
            </a:r>
          </a:p>
          <a:p>
            <a:r>
              <a:rPr lang="en-US" dirty="0" smtClean="0">
                <a:latin typeface="Times New Roman" panose="02020603050405020304" pitchFamily="18" charset="0"/>
                <a:cs typeface="Times New Roman" panose="02020603050405020304" pitchFamily="18" charset="0"/>
              </a:rPr>
              <a:t>Data Collection : Interviews, SCL-90, Stigma Scale, Rosenberg Self esteem scale, Demographic questionnaire</a:t>
            </a:r>
          </a:p>
          <a:p>
            <a:r>
              <a:rPr lang="en-US" dirty="0" smtClean="0">
                <a:latin typeface="Times New Roman" panose="02020603050405020304" pitchFamily="18" charset="0"/>
                <a:cs typeface="Times New Roman" panose="02020603050405020304" pitchFamily="18" charset="0"/>
              </a:rPr>
              <a:t>Procedure</a:t>
            </a:r>
          </a:p>
          <a:p>
            <a:r>
              <a:rPr lang="en-US" dirty="0" smtClean="0">
                <a:latin typeface="Times New Roman" panose="02020603050405020304" pitchFamily="18" charset="0"/>
                <a:cs typeface="Times New Roman" panose="02020603050405020304" pitchFamily="18" charset="0"/>
              </a:rPr>
              <a:t>Analysis of data : Thematic content analysis</a:t>
            </a:r>
          </a:p>
          <a:p>
            <a:r>
              <a:rPr lang="en-US" dirty="0" smtClean="0">
                <a:latin typeface="Times New Roman" panose="02020603050405020304" pitchFamily="18" charset="0"/>
                <a:cs typeface="Times New Roman" panose="02020603050405020304" pitchFamily="18" charset="0"/>
              </a:rPr>
              <a:t>Ethical considerations : informed consent, privacy </a:t>
            </a:r>
            <a:r>
              <a:rPr lang="en-US" dirty="0" err="1" smtClean="0">
                <a:latin typeface="Times New Roman" panose="02020603050405020304" pitchFamily="18" charset="0"/>
                <a:cs typeface="Times New Roman" panose="02020603050405020304" pitchFamily="18" charset="0"/>
              </a:rPr>
              <a:t>etc</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
          <p:cNvSpPr>
            <a:spLocks noGrp="1"/>
          </p:cNvSpPr>
          <p:nvPr>
            <p:ph type="title"/>
          </p:nvPr>
        </p:nvSpPr>
        <p:spPr>
          <a:xfrm>
            <a:off x="838200" y="365125"/>
            <a:ext cx="10515600" cy="1243755"/>
          </a:xfrm>
        </p:spPr>
        <p:txBody>
          <a:bodyPr>
            <a:normAutofit/>
          </a:bodyPr>
          <a:lstStyle/>
          <a:p>
            <a:pPr algn="ctr"/>
            <a:r>
              <a:rPr lang="en-US" b="1" dirty="0" smtClean="0"/>
              <a:t>Results</a:t>
            </a:r>
            <a:endParaRPr lang="en-US" b="1" dirty="0"/>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565700025"/>
              </p:ext>
            </p:extLst>
          </p:nvPr>
        </p:nvGraphicFramePr>
        <p:xfrm>
          <a:off x="760141" y="992778"/>
          <a:ext cx="10515600" cy="52233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latin typeface="Times New Roman" panose="02020603050405020304" pitchFamily="18" charset="0"/>
                <a:cs typeface="Times New Roman" panose="02020603050405020304" pitchFamily="18" charset="0"/>
              </a:rPr>
              <a:t>Expectations</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smtClean="0"/>
              <a:t> </a:t>
            </a:r>
            <a:r>
              <a:rPr lang="en-US" dirty="0">
                <a:latin typeface="Times New Roman" panose="02020603050405020304" pitchFamily="18" charset="0"/>
                <a:cs typeface="Times New Roman" panose="02020603050405020304" pitchFamily="18" charset="0"/>
              </a:rPr>
              <a:t>T</a:t>
            </a:r>
            <a:r>
              <a:rPr lang="en-US" dirty="0" smtClean="0">
                <a:latin typeface="Times New Roman" panose="02020603050405020304" pitchFamily="18" charset="0"/>
                <a:cs typeface="Times New Roman" panose="02020603050405020304" pitchFamily="18" charset="0"/>
              </a:rPr>
              <a:t>he </a:t>
            </a:r>
            <a:r>
              <a:rPr lang="en-US" dirty="0">
                <a:latin typeface="Times New Roman" panose="02020603050405020304" pitchFamily="18" charset="0"/>
                <a:cs typeface="Times New Roman" panose="02020603050405020304" pitchFamily="18" charset="0"/>
              </a:rPr>
              <a:t>decision to come to the prayer camp, about 8 out of 10 (n=18) said they were brought there without prior consultation. </a:t>
            </a:r>
            <a:r>
              <a:rPr lang="en-US" dirty="0" smtClean="0">
                <a:latin typeface="Times New Roman" panose="02020603050405020304" pitchFamily="18" charset="0"/>
                <a:cs typeface="Times New Roman" panose="02020603050405020304" pitchFamily="18" charset="0"/>
              </a:rPr>
              <a:t>Caregivers were the decision makers. </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Thus </a:t>
            </a:r>
            <a:r>
              <a:rPr lang="en-US" dirty="0">
                <a:latin typeface="Times New Roman" panose="02020603050405020304" pitchFamily="18" charset="0"/>
                <a:cs typeface="Times New Roman" panose="02020603050405020304" pitchFamily="18" charset="0"/>
              </a:rPr>
              <a:t>most of these expectations were not considered prior to the visit to the camp. </a:t>
            </a:r>
          </a:p>
          <a:p>
            <a:endParaRPr lang="en-US" dirty="0"/>
          </a:p>
        </p:txBody>
      </p:sp>
    </p:spTree>
    <p:extLst>
      <p:ext uri="{BB962C8B-B14F-4D97-AF65-F5344CB8AC3E}">
        <p14:creationId xmlns:p14="http://schemas.microsoft.com/office/powerpoint/2010/main" val="3031761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15460"/>
          </a:xfrm>
        </p:spPr>
        <p:txBody>
          <a:bodyPr>
            <a:normAutofit fontScale="90000"/>
          </a:bodyPr>
          <a:lstStyle/>
          <a:p>
            <a:endParaRPr lang="en-US" dirty="0"/>
          </a:p>
        </p:txBody>
      </p:sp>
      <p:sp>
        <p:nvSpPr>
          <p:cNvPr id="3" name="Content Placeholder 2"/>
          <p:cNvSpPr>
            <a:spLocks noGrp="1"/>
          </p:cNvSpPr>
          <p:nvPr>
            <p:ph idx="1"/>
          </p:nvPr>
        </p:nvSpPr>
        <p:spPr>
          <a:xfrm>
            <a:off x="838200" y="1070517"/>
            <a:ext cx="10515600" cy="5106446"/>
          </a:xfrm>
        </p:spPr>
        <p:txBody>
          <a:bodyPr/>
          <a:lstStyle/>
          <a:p>
            <a:pPr marL="0" indent="0">
              <a:buNone/>
            </a:pPr>
            <a:endParaRPr lang="en-US" i="1" dirty="0" smtClean="0"/>
          </a:p>
          <a:p>
            <a:pPr marL="0" indent="0">
              <a:buNone/>
            </a:pPr>
            <a:r>
              <a:rPr lang="en-US" i="1" dirty="0" smtClean="0"/>
              <a:t>  </a:t>
            </a:r>
            <a:r>
              <a:rPr lang="en-US" i="1" dirty="0" smtClean="0">
                <a:latin typeface="Times New Roman" panose="02020603050405020304" pitchFamily="18" charset="0"/>
                <a:cs typeface="Times New Roman" panose="02020603050405020304" pitchFamily="18" charset="0"/>
              </a:rPr>
              <a:t>My </a:t>
            </a:r>
            <a:r>
              <a:rPr lang="en-US" i="1" dirty="0">
                <a:latin typeface="Times New Roman" panose="02020603050405020304" pitchFamily="18" charset="0"/>
                <a:cs typeface="Times New Roman" panose="02020603050405020304" pitchFamily="18" charset="0"/>
              </a:rPr>
              <a:t>mother forced me to come</a:t>
            </a:r>
            <a:r>
              <a:rPr lang="en-US" i="1"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Respondent 19</a:t>
            </a:r>
            <a:r>
              <a:rPr lang="en-US" dirty="0">
                <a:latin typeface="Times New Roman" panose="02020603050405020304" pitchFamily="18" charset="0"/>
                <a:cs typeface="Times New Roman" panose="02020603050405020304" pitchFamily="18" charset="0"/>
              </a:rPr>
              <a:t>)</a:t>
            </a:r>
          </a:p>
          <a:p>
            <a:pPr marL="0" indent="0">
              <a:buNone/>
            </a:pPr>
            <a:r>
              <a:rPr lang="en-US" dirty="0">
                <a:latin typeface="Times New Roman" panose="02020603050405020304" pitchFamily="18" charset="0"/>
                <a:cs typeface="Times New Roman" panose="02020603050405020304" pitchFamily="18" charset="0"/>
              </a:rPr>
              <a:t> </a:t>
            </a:r>
          </a:p>
          <a:p>
            <a:pPr marL="0" indent="0" algn="just">
              <a:lnSpc>
                <a:spcPct val="150000"/>
              </a:lnSpc>
              <a:buNone/>
            </a:pPr>
            <a:r>
              <a:rPr lang="en-US" i="1" dirty="0" smtClean="0">
                <a:latin typeface="Times New Roman" panose="02020603050405020304" pitchFamily="18" charset="0"/>
                <a:cs typeface="Times New Roman" panose="02020603050405020304" pitchFamily="18" charset="0"/>
              </a:rPr>
              <a:t> No</a:t>
            </a:r>
            <a:r>
              <a:rPr lang="en-US" i="1" dirty="0">
                <a:latin typeface="Times New Roman" panose="02020603050405020304" pitchFamily="18" charset="0"/>
                <a:cs typeface="Times New Roman" panose="02020603050405020304" pitchFamily="18" charset="0"/>
              </a:rPr>
              <a:t>. I was told I was going to church. I didn’t know this place would be like this. If I knew and I came here and I saw… I never knew I’d be in chains. If I knew that this is how the place will be like; if I saw it, I would have gone back to my parents’ car</a:t>
            </a:r>
            <a:r>
              <a:rPr lang="en-US" i="1"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Respondent 20</a:t>
            </a:r>
            <a:r>
              <a:rPr lang="en-US" dirty="0">
                <a:latin typeface="Times New Roman" panose="02020603050405020304" pitchFamily="18" charset="0"/>
                <a:cs typeface="Times New Roman" panose="02020603050405020304" pitchFamily="18" charset="0"/>
              </a:rPr>
              <a: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286842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838200" y="167268"/>
            <a:ext cx="10515600" cy="197857"/>
          </a:xfrm>
        </p:spPr>
        <p:txBody>
          <a:bodyPr>
            <a:normAutofit fontScale="90000"/>
          </a:bodyPr>
          <a:lstStyle/>
          <a:p>
            <a:endParaRPr lang="en-US" dirty="0"/>
          </a:p>
        </p:txBody>
      </p:sp>
      <p:sp>
        <p:nvSpPr>
          <p:cNvPr id="3" name="Content Placeholder 2"/>
          <p:cNvSpPr>
            <a:spLocks noGrp="1"/>
          </p:cNvSpPr>
          <p:nvPr>
            <p:ph idx="1"/>
          </p:nvPr>
        </p:nvSpPr>
        <p:spPr>
          <a:xfrm>
            <a:off x="356839" y="669073"/>
            <a:ext cx="11708781" cy="5943600"/>
          </a:xfrm>
        </p:spPr>
        <p:txBody>
          <a:bodyPr>
            <a:noAutofit/>
          </a:bodyPr>
          <a:lstStyle/>
          <a:p>
            <a:pPr marL="0" indent="0">
              <a:buNone/>
            </a:pPr>
            <a:r>
              <a:rPr lang="en-US" dirty="0" smtClean="0">
                <a:latin typeface="Times New Roman" panose="02020603050405020304" pitchFamily="18" charset="0"/>
                <a:cs typeface="Times New Roman" panose="02020603050405020304" pitchFamily="18" charset="0"/>
              </a:rPr>
              <a:t>Healing was the most indicated expectation from the encounter</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i="1" dirty="0" smtClean="0">
                <a:latin typeface="Times New Roman" panose="02020603050405020304" pitchFamily="18" charset="0"/>
                <a:cs typeface="Times New Roman" panose="02020603050405020304" pitchFamily="18" charset="0"/>
              </a:rPr>
              <a:t>  I </a:t>
            </a:r>
            <a:r>
              <a:rPr lang="en-US" i="1" dirty="0">
                <a:latin typeface="Times New Roman" panose="02020603050405020304" pitchFamily="18" charset="0"/>
                <a:cs typeface="Times New Roman" panose="02020603050405020304" pitchFamily="18" charset="0"/>
              </a:rPr>
              <a:t>was expecting to be healed. And by God’s grace I am fine now.</a:t>
            </a:r>
            <a:endParaRPr lang="en-US" dirty="0">
              <a:latin typeface="Times New Roman" panose="02020603050405020304" pitchFamily="18" charset="0"/>
              <a:cs typeface="Times New Roman" panose="02020603050405020304" pitchFamily="18" charset="0"/>
            </a:endParaRPr>
          </a:p>
          <a:p>
            <a:pPr marL="0" indent="0">
              <a:buNone/>
            </a:pPr>
            <a:r>
              <a:rPr lang="en-US" i="1"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Respondent </a:t>
            </a:r>
            <a:r>
              <a:rPr lang="en-US" b="1"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0" indent="0" algn="just">
              <a:lnSpc>
                <a:spcPct val="150000"/>
              </a:lnSpc>
              <a:buNone/>
            </a:pPr>
            <a:r>
              <a:rPr lang="en-US" dirty="0" smtClean="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What I am looking for is that God will heal my husband and that I will also get healing from these illness that worry me alongside. So whichever grace God will grant me with I will be grateful so I can go back to do God’s work. So that was the main thing. However, when the sickness occurred I did not come here so we are using this as an opportunity to pray for healing as well. </a:t>
            </a:r>
            <a:r>
              <a:rPr lang="en-US" dirty="0" smtClean="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Respondent </a:t>
            </a:r>
            <a:r>
              <a:rPr lang="en-US" b="1" dirty="0" smtClean="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lgn="just">
              <a:lnSpc>
                <a:spcPct val="150000"/>
              </a:lnSpc>
              <a:buNone/>
            </a:pPr>
            <a:r>
              <a:rPr lang="en-US"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4870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
          <p:cNvSpPr>
            <a:spLocks noGrp="1"/>
          </p:cNvSpPr>
          <p:nvPr>
            <p:ph type="title"/>
          </p:nvPr>
        </p:nvSpPr>
        <p:spPr>
          <a:xfrm>
            <a:off x="838200" y="167640"/>
            <a:ext cx="10515600" cy="1264920"/>
          </a:xfrm>
        </p:spPr>
        <p:txBody>
          <a:bodyPr>
            <a:noAutofit/>
          </a:bodyPr>
          <a:lstStyle/>
          <a:p>
            <a:pPr algn="ctr"/>
            <a:r>
              <a:rPr lang="en-US" sz="4000" dirty="0" smtClean="0">
                <a:latin typeface="Times New Roman" panose="02020603050405020304" pitchFamily="18" charset="0"/>
                <a:cs typeface="Times New Roman" panose="02020603050405020304" pitchFamily="18" charset="0"/>
              </a:rPr>
              <a:t>Individual’s experiences with chaining as a form of treatment.</a:t>
            </a:r>
            <a:endParaRPr lang="en-US" sz="4000" dirty="0">
              <a:latin typeface="Times New Roman" panose="02020603050405020304" pitchFamily="18" charset="0"/>
              <a:cs typeface="Times New Roman" panose="02020603050405020304" pitchFamily="18" charset="0"/>
            </a:endParaRPr>
          </a:p>
        </p:txBody>
      </p:sp>
      <p:sp>
        <p:nvSpPr>
          <p:cNvPr id="1048617" name="Content Placeholder 2"/>
          <p:cNvSpPr>
            <a:spLocks noGrp="1"/>
          </p:cNvSpPr>
          <p:nvPr>
            <p:ph idx="1"/>
          </p:nvPr>
        </p:nvSpPr>
        <p:spPr>
          <a:xfrm>
            <a:off x="838200" y="1600200"/>
            <a:ext cx="10515600" cy="4576763"/>
          </a:xfrm>
        </p:spPr>
        <p:txBody>
          <a:bodyPr/>
          <a:lstStyle/>
          <a:p>
            <a:r>
              <a:rPr lang="en-US" dirty="0">
                <a:latin typeface="Times New Roman" panose="02020603050405020304" pitchFamily="18" charset="0"/>
                <a:cs typeface="Times New Roman" panose="02020603050405020304" pitchFamily="18" charset="0"/>
              </a:rPr>
              <a:t>The Theme chaining was defined as physical restraints using </a:t>
            </a:r>
            <a:r>
              <a:rPr lang="en-US" dirty="0" smtClean="0">
                <a:latin typeface="Times New Roman" panose="02020603050405020304" pitchFamily="18" charset="0"/>
                <a:cs typeface="Times New Roman" panose="02020603050405020304" pitchFamily="18" charset="0"/>
              </a:rPr>
              <a:t>chains</a:t>
            </a:r>
          </a:p>
          <a:p>
            <a:r>
              <a:rPr lang="en-US" dirty="0" smtClean="0">
                <a:latin typeface="Times New Roman" panose="02020603050405020304" pitchFamily="18" charset="0"/>
                <a:cs typeface="Times New Roman" panose="02020603050405020304" pitchFamily="18" charset="0"/>
              </a:rPr>
              <a:t>5 </a:t>
            </a:r>
            <a:r>
              <a:rPr lang="en-US" dirty="0" smtClean="0">
                <a:latin typeface="Times New Roman" panose="02020603050405020304" pitchFamily="18" charset="0"/>
                <a:cs typeface="Times New Roman" panose="02020603050405020304" pitchFamily="18" charset="0"/>
              </a:rPr>
              <a:t>sub-themes </a:t>
            </a:r>
            <a:r>
              <a:rPr lang="en-US" dirty="0" smtClean="0">
                <a:latin typeface="Times New Roman" panose="02020603050405020304" pitchFamily="18" charset="0"/>
                <a:cs typeface="Times New Roman" panose="02020603050405020304" pitchFamily="18" charset="0"/>
              </a:rPr>
              <a:t>were employed to explain this theme</a:t>
            </a:r>
          </a:p>
          <a:p>
            <a:pPr lvl="1"/>
            <a:r>
              <a:rPr lang="en-US" sz="2800" dirty="0" smtClean="0">
                <a:latin typeface="Times New Roman" panose="02020603050405020304" pitchFamily="18" charset="0"/>
                <a:cs typeface="Times New Roman" panose="02020603050405020304" pitchFamily="18" charset="0"/>
              </a:rPr>
              <a:t>Experiences when in chains</a:t>
            </a:r>
            <a:endParaRPr lang="en-US" sz="2800" dirty="0">
              <a:latin typeface="Times New Roman" panose="02020603050405020304" pitchFamily="18" charset="0"/>
              <a:cs typeface="Times New Roman" panose="02020603050405020304" pitchFamily="18" charset="0"/>
            </a:endParaRPr>
          </a:p>
          <a:p>
            <a:pPr lvl="1"/>
            <a:r>
              <a:rPr lang="en-US" sz="2800" dirty="0">
                <a:latin typeface="Times New Roman" panose="02020603050405020304" pitchFamily="18" charset="0"/>
                <a:cs typeface="Times New Roman" panose="02020603050405020304" pitchFamily="18" charset="0"/>
              </a:rPr>
              <a:t>Chaining in different faith based camps</a:t>
            </a:r>
          </a:p>
          <a:p>
            <a:pPr lvl="1"/>
            <a:r>
              <a:rPr lang="en-US" sz="2800" dirty="0">
                <a:latin typeface="Times New Roman" panose="02020603050405020304" pitchFamily="18" charset="0"/>
                <a:cs typeface="Times New Roman" panose="02020603050405020304" pitchFamily="18" charset="0"/>
              </a:rPr>
              <a:t>Forced/unexpected/unforeseen chaining</a:t>
            </a:r>
          </a:p>
          <a:p>
            <a:pPr lvl="1"/>
            <a:r>
              <a:rPr lang="en-US" sz="2800" dirty="0">
                <a:latin typeface="Times New Roman" panose="02020603050405020304" pitchFamily="18" charset="0"/>
                <a:cs typeface="Times New Roman" panose="02020603050405020304" pitchFamily="18" charset="0"/>
              </a:rPr>
              <a:t>Perceived positive effects of chaining</a:t>
            </a:r>
          </a:p>
          <a:p>
            <a:pPr lvl="1"/>
            <a:r>
              <a:rPr lang="en-US" sz="2800" dirty="0" smtClean="0">
                <a:latin typeface="Times New Roman" panose="02020603050405020304" pitchFamily="18" charset="0"/>
                <a:cs typeface="Times New Roman" panose="02020603050405020304" pitchFamily="18" charset="0"/>
              </a:rPr>
              <a:t>Negative Experiences with Chaining</a:t>
            </a:r>
            <a:endParaRPr lang="en-US" sz="2800" dirty="0">
              <a:latin typeface="Times New Roman" panose="02020603050405020304" pitchFamily="18" charset="0"/>
              <a:cs typeface="Times New Roman" panose="02020603050405020304" pitchFamily="18" charset="0"/>
            </a:endParaRPr>
          </a:p>
          <a:p>
            <a:pPr lvl="1"/>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90460"/>
          </a:xfrm>
        </p:spPr>
        <p:txBody>
          <a:bodyPr>
            <a:normAutofit fontScale="90000"/>
          </a:bodyPr>
          <a:lstStyle/>
          <a:p>
            <a:endParaRPr lang="en-US" dirty="0"/>
          </a:p>
        </p:txBody>
      </p:sp>
      <p:sp>
        <p:nvSpPr>
          <p:cNvPr id="3" name="Content Placeholder 2"/>
          <p:cNvSpPr>
            <a:spLocks noGrp="1"/>
          </p:cNvSpPr>
          <p:nvPr>
            <p:ph idx="1"/>
          </p:nvPr>
        </p:nvSpPr>
        <p:spPr>
          <a:xfrm>
            <a:off x="266219" y="691306"/>
            <a:ext cx="11632556" cy="6045160"/>
          </a:xfrm>
        </p:spPr>
        <p:txBody>
          <a:bodyPr>
            <a:normAutofit lnSpcReduction="10000"/>
          </a:bodyPr>
          <a:lstStyle/>
          <a:p>
            <a:endParaRPr lang="en-US" dirty="0" smtClean="0"/>
          </a:p>
          <a:p>
            <a:r>
              <a:rPr lang="en-US" dirty="0" smtClean="0">
                <a:latin typeface="Times New Roman" panose="02020603050405020304" pitchFamily="18" charset="0"/>
                <a:cs typeface="Times New Roman" panose="02020603050405020304" pitchFamily="18" charset="0"/>
              </a:rPr>
              <a:t>Individuals describes physical pain and suffering, feeling unclean and fears of going back to chains</a:t>
            </a:r>
          </a:p>
          <a:p>
            <a:pPr marL="0" indent="0">
              <a:buNone/>
            </a:pP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i="1" dirty="0">
                <a:latin typeface="Times New Roman" panose="02020603050405020304" pitchFamily="18" charset="0"/>
                <a:cs typeface="Times New Roman" panose="02020603050405020304" pitchFamily="18" charset="0"/>
              </a:rPr>
              <a:t>… While in chains, I fell sick because I was virtually naked lying there always and I has sores in my mouth so I could not eat properly </a:t>
            </a:r>
            <a:r>
              <a:rPr lang="en-US" i="1"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Respondent </a:t>
            </a:r>
            <a:r>
              <a:rPr lang="en-US" b="1" i="1" dirty="0">
                <a:latin typeface="Times New Roman" panose="02020603050405020304" pitchFamily="18" charset="0"/>
                <a:cs typeface="Times New Roman" panose="02020603050405020304" pitchFamily="18" charset="0"/>
              </a:rPr>
              <a:t>2</a:t>
            </a:r>
            <a:r>
              <a:rPr lang="en-US" i="1" dirty="0" smtClean="0">
                <a:latin typeface="Times New Roman" panose="02020603050405020304" pitchFamily="18" charset="0"/>
                <a:cs typeface="Times New Roman" panose="02020603050405020304" pitchFamily="18" charset="0"/>
              </a:rPr>
              <a:t>)</a:t>
            </a:r>
          </a:p>
          <a:p>
            <a:pPr marL="0" indent="0">
              <a:lnSpc>
                <a:spcPct val="150000"/>
              </a:lnSpc>
              <a:buNone/>
            </a:pPr>
            <a:endParaRPr lang="en-US" dirty="0">
              <a:latin typeface="Times New Roman" panose="02020603050405020304" pitchFamily="18" charset="0"/>
              <a:cs typeface="Times New Roman" panose="02020603050405020304" pitchFamily="18" charset="0"/>
            </a:endParaRPr>
          </a:p>
          <a:p>
            <a:pPr marL="0" indent="0">
              <a:lnSpc>
                <a:spcPct val="150000"/>
              </a:lnSpc>
              <a:buNone/>
            </a:pPr>
            <a:r>
              <a:rPr lang="en-US" i="1" dirty="0">
                <a:latin typeface="Times New Roman" panose="02020603050405020304" pitchFamily="18" charset="0"/>
                <a:cs typeface="Times New Roman" panose="02020603050405020304" pitchFamily="18" charset="0"/>
              </a:rPr>
              <a:t>… I was in chain for seven (7) months …..There were periods I was released to lie down for some time, then after some time they asked that I be locked back in chains </a:t>
            </a:r>
            <a:r>
              <a:rPr lang="en-US" i="1" dirty="0" smtClean="0">
                <a:latin typeface="Times New Roman" panose="02020603050405020304" pitchFamily="18" charset="0"/>
                <a:cs typeface="Times New Roman" panose="02020603050405020304" pitchFamily="18" charset="0"/>
              </a:rPr>
              <a:t>(</a:t>
            </a:r>
            <a:r>
              <a:rPr lang="en-US" b="1" i="1" dirty="0" smtClean="0">
                <a:latin typeface="Times New Roman" panose="02020603050405020304" pitchFamily="18" charset="0"/>
                <a:cs typeface="Times New Roman" panose="02020603050405020304" pitchFamily="18" charset="0"/>
              </a:rPr>
              <a:t>Respondent </a:t>
            </a:r>
            <a:r>
              <a:rPr lang="en-US" b="1" i="1" dirty="0">
                <a:latin typeface="Times New Roman" panose="02020603050405020304" pitchFamily="18" charset="0"/>
                <a:cs typeface="Times New Roman" panose="02020603050405020304" pitchFamily="18" charset="0"/>
              </a:rPr>
              <a:t>23</a:t>
            </a:r>
            <a:r>
              <a:rPr lang="en-US"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41501253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835"/>
          </a:xfrm>
        </p:spPr>
        <p:txBody>
          <a:bodyPr>
            <a:normAutofit fontScale="90000"/>
          </a:bodyPr>
          <a:lstStyle/>
          <a:p>
            <a:endParaRPr lang="en-US" dirty="0"/>
          </a:p>
        </p:txBody>
      </p:sp>
      <p:sp>
        <p:nvSpPr>
          <p:cNvPr id="3" name="Content Placeholder 2"/>
          <p:cNvSpPr>
            <a:spLocks noGrp="1"/>
          </p:cNvSpPr>
          <p:nvPr>
            <p:ph idx="1"/>
          </p:nvPr>
        </p:nvSpPr>
        <p:spPr>
          <a:xfrm>
            <a:off x="405114" y="822960"/>
            <a:ext cx="11343190" cy="5867207"/>
          </a:xfrm>
        </p:spPr>
        <p:txBody>
          <a:bodyPr>
            <a:normAutofit/>
          </a:bodyPr>
          <a:lstStyle/>
          <a:p>
            <a:pPr algn="just">
              <a:lnSpc>
                <a:spcPct val="150000"/>
              </a:lnSpc>
            </a:pPr>
            <a:endParaRPr lang="en-US" i="1" dirty="0" smtClean="0"/>
          </a:p>
          <a:p>
            <a:pPr marL="0" indent="0" algn="just">
              <a:lnSpc>
                <a:spcPct val="150000"/>
              </a:lnSpc>
              <a:buNone/>
            </a:pPr>
            <a:r>
              <a:rPr lang="en-US" i="1" dirty="0" smtClean="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I was in chains …. Oh I feel so terrible! I want to be able to walk, bathe, and look good (</a:t>
            </a:r>
            <a:r>
              <a:rPr lang="en-US" b="1" i="1" dirty="0">
                <a:latin typeface="Times New Roman" panose="02020603050405020304" pitchFamily="18" charset="0"/>
                <a:cs typeface="Times New Roman" panose="02020603050405020304" pitchFamily="18" charset="0"/>
              </a:rPr>
              <a:t>Respondent 22</a:t>
            </a:r>
            <a:r>
              <a:rPr lang="en-US" i="1" dirty="0" smtClean="0">
                <a:latin typeface="Times New Roman" panose="02020603050405020304" pitchFamily="18" charset="0"/>
                <a:cs typeface="Times New Roman" panose="02020603050405020304" pitchFamily="18" charset="0"/>
              </a:rPr>
              <a:t>)</a:t>
            </a:r>
          </a:p>
          <a:p>
            <a:pPr marL="0" indent="0" algn="just">
              <a:lnSpc>
                <a:spcPct val="150000"/>
              </a:lnSpc>
              <a:buNone/>
            </a:pPr>
            <a:endParaRPr lang="en-US" i="1" dirty="0" smtClean="0">
              <a:latin typeface="Times New Roman" panose="02020603050405020304" pitchFamily="18" charset="0"/>
              <a:cs typeface="Times New Roman" panose="02020603050405020304" pitchFamily="18" charset="0"/>
            </a:endParaRPr>
          </a:p>
          <a:p>
            <a:pPr marL="0" indent="0" algn="just">
              <a:lnSpc>
                <a:spcPct val="150000"/>
              </a:lnSpc>
              <a:buNone/>
            </a:pPr>
            <a:r>
              <a:rPr lang="en-US" i="1" dirty="0" smtClean="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Yeah I was in chains… But I don’t see why a human being should be chained. So I thank God my master has released me from chain, and I hope not to go back; I’m comporting myself…. (</a:t>
            </a:r>
            <a:r>
              <a:rPr lang="en-US" b="1" i="1" dirty="0">
                <a:latin typeface="Times New Roman" panose="02020603050405020304" pitchFamily="18" charset="0"/>
                <a:cs typeface="Times New Roman" panose="02020603050405020304" pitchFamily="18" charset="0"/>
              </a:rPr>
              <a:t>Respondent 20</a:t>
            </a:r>
            <a:r>
              <a:rPr lang="en-US"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9676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     Chaining </a:t>
            </a:r>
            <a:r>
              <a:rPr lang="en-US" dirty="0" smtClean="0">
                <a:latin typeface="Times New Roman" panose="02020603050405020304" pitchFamily="18" charset="0"/>
                <a:cs typeface="Times New Roman" panose="02020603050405020304" pitchFamily="18" charset="0"/>
              </a:rPr>
              <a:t>in other faith based camps</a:t>
            </a:r>
            <a:endParaRPr lang="en-US" dirty="0">
              <a:latin typeface="Times New Roman" panose="02020603050405020304" pitchFamily="18" charset="0"/>
              <a:cs typeface="Times New Roman" panose="02020603050405020304" pitchFamily="18" charset="0"/>
            </a:endParaRPr>
          </a:p>
        </p:txBody>
      </p:sp>
      <p:sp>
        <p:nvSpPr>
          <p:cNvPr id="1048621" name="Content Placeholder 2"/>
          <p:cNvSpPr>
            <a:spLocks noGrp="1"/>
          </p:cNvSpPr>
          <p:nvPr>
            <p:ph idx="1"/>
          </p:nvPr>
        </p:nvSpPr>
        <p:spPr/>
        <p:txBody>
          <a:bodyPr>
            <a:normAutofit fontScale="96429"/>
          </a:bodyPr>
          <a:lstStyle/>
          <a:p>
            <a:pPr algn="just">
              <a:lnSpc>
                <a:spcPct val="150000"/>
              </a:lnSpc>
            </a:pPr>
            <a:r>
              <a:rPr lang="en-GB" sz="2900" i="1" dirty="0">
                <a:latin typeface="Times New Roman" panose="02020603050405020304" pitchFamily="18" charset="0"/>
                <a:cs typeface="Times New Roman" panose="02020603050405020304" pitchFamily="18" charset="0"/>
              </a:rPr>
              <a:t>When I fell sick initially, I was taken to </a:t>
            </a:r>
            <a:r>
              <a:rPr lang="en-GB" sz="2900" i="1" dirty="0" err="1">
                <a:latin typeface="Times New Roman" panose="02020603050405020304" pitchFamily="18" charset="0"/>
                <a:cs typeface="Times New Roman" panose="02020603050405020304" pitchFamily="18" charset="0"/>
              </a:rPr>
              <a:t>Bremano</a:t>
            </a:r>
            <a:r>
              <a:rPr lang="en-GB" sz="2900" i="1" dirty="0">
                <a:latin typeface="Times New Roman" panose="02020603050405020304" pitchFamily="18" charset="0"/>
                <a:cs typeface="Times New Roman" panose="02020603050405020304" pitchFamily="18" charset="0"/>
              </a:rPr>
              <a:t> Prayer camp in the </a:t>
            </a:r>
            <a:r>
              <a:rPr lang="en-GB" sz="2900" i="1" dirty="0" err="1">
                <a:latin typeface="Times New Roman" panose="02020603050405020304" pitchFamily="18" charset="0"/>
                <a:cs typeface="Times New Roman" panose="02020603050405020304" pitchFamily="18" charset="0"/>
              </a:rPr>
              <a:t>Brong</a:t>
            </a:r>
            <a:r>
              <a:rPr lang="en-GB" sz="2900" i="1" dirty="0">
                <a:latin typeface="Times New Roman" panose="02020603050405020304" pitchFamily="18" charset="0"/>
                <a:cs typeface="Times New Roman" panose="02020603050405020304" pitchFamily="18" charset="0"/>
              </a:rPr>
              <a:t> </a:t>
            </a:r>
            <a:r>
              <a:rPr lang="en-GB" sz="2900" i="1" dirty="0" err="1">
                <a:latin typeface="Times New Roman" panose="02020603050405020304" pitchFamily="18" charset="0"/>
                <a:cs typeface="Times New Roman" panose="02020603050405020304" pitchFamily="18" charset="0"/>
              </a:rPr>
              <a:t>Ahafo</a:t>
            </a:r>
            <a:r>
              <a:rPr lang="en-GB" sz="2900" i="1" dirty="0">
                <a:latin typeface="Times New Roman" panose="02020603050405020304" pitchFamily="18" charset="0"/>
                <a:cs typeface="Times New Roman" panose="02020603050405020304" pitchFamily="18" charset="0"/>
              </a:rPr>
              <a:t> Region where I was put in chains under a particular tree… . I was also taken to </a:t>
            </a:r>
            <a:r>
              <a:rPr lang="en-GB" sz="2900" i="1" dirty="0" err="1">
                <a:latin typeface="Times New Roman" panose="02020603050405020304" pitchFamily="18" charset="0"/>
                <a:cs typeface="Times New Roman" panose="02020603050405020304" pitchFamily="18" charset="0"/>
              </a:rPr>
              <a:t>Gyegyemreta</a:t>
            </a:r>
            <a:r>
              <a:rPr lang="en-GB" sz="2900" i="1" dirty="0">
                <a:latin typeface="Times New Roman" panose="02020603050405020304" pitchFamily="18" charset="0"/>
                <a:cs typeface="Times New Roman" panose="02020603050405020304" pitchFamily="18" charset="0"/>
              </a:rPr>
              <a:t> in the same town but another prayer camp, there too I was put in chains… was then taken to </a:t>
            </a:r>
            <a:r>
              <a:rPr lang="en-GB" sz="2900" i="1" dirty="0" err="1">
                <a:latin typeface="Times New Roman" panose="02020603050405020304" pitchFamily="18" charset="0"/>
                <a:cs typeface="Times New Roman" panose="02020603050405020304" pitchFamily="18" charset="0"/>
              </a:rPr>
              <a:t>Abotaase</a:t>
            </a:r>
            <a:r>
              <a:rPr lang="en-GB" sz="2900" i="1" dirty="0">
                <a:latin typeface="Times New Roman" panose="02020603050405020304" pitchFamily="18" charset="0"/>
                <a:cs typeface="Times New Roman" panose="02020603050405020304" pitchFamily="18" charset="0"/>
              </a:rPr>
              <a:t>, that is where I gave birth to my baby girl I was in chains when I felt the pains of delivery … (</a:t>
            </a:r>
            <a:r>
              <a:rPr lang="en-GB" sz="2900" b="1" i="1" dirty="0">
                <a:latin typeface="Times New Roman" panose="02020603050405020304" pitchFamily="18" charset="0"/>
                <a:cs typeface="Times New Roman" panose="02020603050405020304" pitchFamily="18" charset="0"/>
              </a:rPr>
              <a:t>Respondent 2</a:t>
            </a:r>
            <a:r>
              <a:rPr lang="en-GB" sz="2900" i="1" dirty="0">
                <a:latin typeface="Times New Roman" panose="02020603050405020304" pitchFamily="18" charset="0"/>
                <a:cs typeface="Times New Roman" panose="02020603050405020304" pitchFamily="18" charset="0"/>
              </a:rPr>
              <a:t>)</a:t>
            </a:r>
            <a:endParaRPr lang="en-US" sz="2900"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US" i="1" dirty="0">
                <a:latin typeface="Times New Roman" panose="02020603050405020304" pitchFamily="18" charset="0"/>
                <a:cs typeface="Times New Roman" panose="02020603050405020304" pitchFamily="18" charset="0"/>
              </a:rPr>
              <a:t>Yes, I have been to </a:t>
            </a:r>
            <a:r>
              <a:rPr lang="en-US" i="1" dirty="0" err="1">
                <a:latin typeface="Times New Roman" panose="02020603050405020304" pitchFamily="18" charset="0"/>
                <a:cs typeface="Times New Roman" panose="02020603050405020304" pitchFamily="18" charset="0"/>
              </a:rPr>
              <a:t>Pankese</a:t>
            </a:r>
            <a:r>
              <a:rPr lang="en-US" i="1" dirty="0">
                <a:latin typeface="Times New Roman" panose="02020603050405020304" pitchFamily="18" charset="0"/>
                <a:cs typeface="Times New Roman" panose="02020603050405020304" pitchFamily="18" charset="0"/>
              </a:rPr>
              <a:t>. People are chained there too … </a:t>
            </a:r>
            <a:r>
              <a:rPr lang="en-GB" i="1" dirty="0">
                <a:latin typeface="Times New Roman" panose="02020603050405020304" pitchFamily="18" charset="0"/>
                <a:cs typeface="Times New Roman" panose="02020603050405020304" pitchFamily="18" charset="0"/>
              </a:rPr>
              <a:t>. And also, in other places you are not even catered for. But here, we are well taken care of. Sometimes they take you out of chains to take your bath</a:t>
            </a:r>
            <a:r>
              <a:rPr lang="en-US" i="1" dirty="0">
                <a:latin typeface="Times New Roman" panose="02020603050405020304" pitchFamily="18" charset="0"/>
                <a:cs typeface="Times New Roman" panose="02020603050405020304" pitchFamily="18" charset="0"/>
              </a:rPr>
              <a:t> … (</a:t>
            </a:r>
            <a:r>
              <a:rPr lang="en-US" b="1" i="1" dirty="0">
                <a:latin typeface="Times New Roman" panose="02020603050405020304" pitchFamily="18" charset="0"/>
                <a:cs typeface="Times New Roman" panose="02020603050405020304" pitchFamily="18" charset="0"/>
              </a:rPr>
              <a:t>Respondent 6</a:t>
            </a:r>
            <a:r>
              <a:rPr lang="en-US" i="1"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948098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smtClean="0">
                <a:latin typeface="Times New Roman" panose="02020603050405020304" pitchFamily="18" charset="0"/>
                <a:cs typeface="Times New Roman" panose="02020603050405020304" pitchFamily="18" charset="0"/>
              </a:rPr>
              <a:t>Funding is from the NIH through the Fogarty International Centre under the GHES award.</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7329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
          <p:cNvSpPr>
            <a:spLocks noGrp="1"/>
          </p:cNvSpPr>
          <p:nvPr>
            <p:ph type="title"/>
          </p:nvPr>
        </p:nvSpPr>
        <p:spPr>
          <a:xfrm>
            <a:off x="838200" y="365125"/>
            <a:ext cx="10515600" cy="1067435"/>
          </a:xfrm>
        </p:spPr>
        <p:txBody>
          <a:bodyPr/>
          <a:lstStyle/>
          <a:p>
            <a:r>
              <a:rPr lang="en-US" dirty="0" smtClean="0">
                <a:latin typeface="Times New Roman" panose="02020603050405020304" pitchFamily="18" charset="0"/>
                <a:cs typeface="Times New Roman" panose="02020603050405020304" pitchFamily="18" charset="0"/>
              </a:rPr>
              <a:t>        Unexpected </a:t>
            </a:r>
            <a:r>
              <a:rPr lang="en-US" dirty="0" smtClean="0">
                <a:latin typeface="Times New Roman" panose="02020603050405020304" pitchFamily="18" charset="0"/>
                <a:cs typeface="Times New Roman" panose="02020603050405020304" pitchFamily="18" charset="0"/>
              </a:rPr>
              <a:t>/unforeseen chaining</a:t>
            </a:r>
            <a:endParaRPr lang="en-US" dirty="0">
              <a:latin typeface="Times New Roman" panose="02020603050405020304" pitchFamily="18" charset="0"/>
              <a:cs typeface="Times New Roman" panose="02020603050405020304" pitchFamily="18" charset="0"/>
            </a:endParaRPr>
          </a:p>
        </p:txBody>
      </p:sp>
      <p:sp>
        <p:nvSpPr>
          <p:cNvPr id="1048623" name="Content Placeholder 2"/>
          <p:cNvSpPr>
            <a:spLocks noGrp="1"/>
          </p:cNvSpPr>
          <p:nvPr>
            <p:ph idx="1"/>
          </p:nvPr>
        </p:nvSpPr>
        <p:spPr>
          <a:xfrm>
            <a:off x="365760" y="1432561"/>
            <a:ext cx="11551920" cy="5425440"/>
          </a:xfrm>
        </p:spPr>
        <p:txBody>
          <a:bodyPr>
            <a:normAutofit/>
          </a:bodyPr>
          <a:lstStyle/>
          <a:p>
            <a:pPr algn="just">
              <a:lnSpc>
                <a:spcPct val="150000"/>
              </a:lnSpc>
            </a:pPr>
            <a:r>
              <a:rPr lang="en-GB" i="1" dirty="0">
                <a:latin typeface="Times New Roman" panose="02020603050405020304" pitchFamily="18" charset="0"/>
                <a:cs typeface="Times New Roman" panose="02020603050405020304" pitchFamily="18" charset="0"/>
              </a:rPr>
              <a:t>We went to see the prophet and he took me inside and chained me. Once you were told you are being brought here, you are likely to run away … </a:t>
            </a:r>
            <a:r>
              <a:rPr lang="en-GB" b="1" i="1" dirty="0">
                <a:latin typeface="Times New Roman" panose="02020603050405020304" pitchFamily="18" charset="0"/>
                <a:cs typeface="Times New Roman" panose="02020603050405020304" pitchFamily="18" charset="0"/>
              </a:rPr>
              <a:t>(Respondent 6)</a:t>
            </a:r>
            <a:endParaRPr lang="en-US" dirty="0">
              <a:latin typeface="Times New Roman" panose="02020603050405020304" pitchFamily="18" charset="0"/>
              <a:cs typeface="Times New Roman" panose="02020603050405020304" pitchFamily="18" charset="0"/>
            </a:endParaRPr>
          </a:p>
          <a:p>
            <a:pPr marL="0" indent="0" algn="just">
              <a:lnSpc>
                <a:spcPct val="150000"/>
              </a:lnSpc>
              <a:buNone/>
            </a:pPr>
            <a:r>
              <a:rPr lang="en-GB" i="1" dirty="0">
                <a:latin typeface="Times New Roman" panose="02020603050405020304" pitchFamily="18" charset="0"/>
                <a:cs typeface="Times New Roman" panose="02020603050405020304" pitchFamily="18" charset="0"/>
              </a:rPr>
              <a:t>Oh I was just asked by my mom to see a pastor, and as I came, before I realized I was chained! (Respondent giggles)</a:t>
            </a:r>
            <a:r>
              <a:rPr lang="en-GB" dirty="0">
                <a:latin typeface="Times New Roman" panose="02020603050405020304" pitchFamily="18" charset="0"/>
                <a:cs typeface="Times New Roman" panose="02020603050405020304" pitchFamily="18" charset="0"/>
              </a:rPr>
              <a:t> …. </a:t>
            </a:r>
            <a:r>
              <a:rPr lang="en-GB" b="1" i="1" dirty="0">
                <a:latin typeface="Times New Roman" panose="02020603050405020304" pitchFamily="18" charset="0"/>
                <a:cs typeface="Times New Roman" panose="02020603050405020304" pitchFamily="18" charset="0"/>
              </a:rPr>
              <a:t>(Respondent 2)</a:t>
            </a:r>
            <a:endParaRPr lang="en-US" dirty="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The practice is deceptive and violates the rights of the victims by not seeking their consent. </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
          <p:cNvSpPr>
            <a:spLocks noGrp="1"/>
          </p:cNvSpPr>
          <p:nvPr>
            <p:ph type="title"/>
          </p:nvPr>
        </p:nvSpPr>
        <p:spPr>
          <a:xfrm>
            <a:off x="590006" y="0"/>
            <a:ext cx="10515600" cy="1325563"/>
          </a:xfrm>
        </p:spPr>
        <p:txBody>
          <a:bodyPr/>
          <a:lstStyle/>
          <a:p>
            <a:pPr algn="ctr"/>
            <a:r>
              <a:rPr lang="en-US" dirty="0" smtClean="0">
                <a:latin typeface="Times New Roman" panose="02020603050405020304" pitchFamily="18" charset="0"/>
                <a:cs typeface="Times New Roman" panose="02020603050405020304" pitchFamily="18" charset="0"/>
              </a:rPr>
              <a:t>Perceived positive effects of </a:t>
            </a:r>
            <a:r>
              <a:rPr lang="en-US" dirty="0" smtClean="0">
                <a:latin typeface="Times New Roman" panose="02020603050405020304" pitchFamily="18" charset="0"/>
                <a:cs typeface="Times New Roman" panose="02020603050405020304" pitchFamily="18" charset="0"/>
              </a:rPr>
              <a:t>chaining</a:t>
            </a:r>
            <a:endParaRPr lang="en-US" dirty="0">
              <a:latin typeface="Times New Roman" panose="02020603050405020304" pitchFamily="18" charset="0"/>
              <a:cs typeface="Times New Roman" panose="02020603050405020304" pitchFamily="18" charset="0"/>
            </a:endParaRPr>
          </a:p>
        </p:txBody>
      </p:sp>
      <p:sp>
        <p:nvSpPr>
          <p:cNvPr id="1048625" name="Content Placeholder 2"/>
          <p:cNvSpPr>
            <a:spLocks noGrp="1"/>
          </p:cNvSpPr>
          <p:nvPr>
            <p:ph idx="1"/>
          </p:nvPr>
        </p:nvSpPr>
        <p:spPr>
          <a:xfrm>
            <a:off x="838200" y="914400"/>
            <a:ext cx="10515600" cy="5799909"/>
          </a:xfrm>
        </p:spPr>
        <p:txBody>
          <a:bodyPr>
            <a:normAutofit/>
          </a:bodyPr>
          <a:lstStyle/>
          <a:p>
            <a:pPr>
              <a:lnSpc>
                <a:spcPct val="150000"/>
              </a:lnSpc>
            </a:pPr>
            <a:r>
              <a:rPr lang="en-US" i="1" dirty="0">
                <a:latin typeface="Times New Roman" panose="02020603050405020304" pitchFamily="18" charset="0"/>
                <a:cs typeface="Times New Roman" panose="02020603050405020304" pitchFamily="18" charset="0"/>
              </a:rPr>
              <a:t>…</a:t>
            </a:r>
            <a:r>
              <a:rPr lang="en-GB" i="1" dirty="0">
                <a:latin typeface="Times New Roman" panose="02020603050405020304" pitchFamily="18" charset="0"/>
                <a:cs typeface="Times New Roman" panose="02020603050405020304" pitchFamily="18" charset="0"/>
              </a:rPr>
              <a:t> A lot of people complain when they are in chain. But others too say the chain has helped them rather … me I’m still here, because when I’m not in chain I roam. Those days when I’m not in chains I walk about. But when they brought me here they put me in chains for about three or four weeks. Before one month I became sober…, I like it like that. When you leave you’ll do certain things you may not like to do </a:t>
            </a:r>
            <a:r>
              <a:rPr lang="en-GB" b="1" i="1" dirty="0">
                <a:latin typeface="Times New Roman" panose="02020603050405020304" pitchFamily="18" charset="0"/>
                <a:cs typeface="Times New Roman" panose="02020603050405020304" pitchFamily="18" charset="0"/>
              </a:rPr>
              <a:t>…  (Respondent 5)</a:t>
            </a:r>
            <a:endParaRPr lang="en-US" dirty="0">
              <a:latin typeface="Times New Roman" panose="02020603050405020304" pitchFamily="18" charset="0"/>
              <a:cs typeface="Times New Roman" panose="02020603050405020304" pitchFamily="18" charset="0"/>
            </a:endParaRPr>
          </a:p>
          <a:p>
            <a:r>
              <a:rPr lang="en-GB" i="1" dirty="0">
                <a:latin typeface="Times New Roman" panose="02020603050405020304" pitchFamily="18" charset="0"/>
                <a:cs typeface="Times New Roman" panose="02020603050405020304" pitchFamily="18" charset="0"/>
              </a:rPr>
              <a:t>I see that the chains are capable of driving away evil spirits. … (</a:t>
            </a:r>
            <a:r>
              <a:rPr lang="en-GB" b="1" i="1" dirty="0">
                <a:latin typeface="Times New Roman" panose="02020603050405020304" pitchFamily="18" charset="0"/>
                <a:cs typeface="Times New Roman" panose="02020603050405020304" pitchFamily="18" charset="0"/>
              </a:rPr>
              <a:t>Respondent 6)</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lnSpc>
                <a:spcPct val="150000"/>
              </a:lnSpc>
            </a:pPr>
            <a:r>
              <a:rPr lang="en-GB" dirty="0">
                <a:latin typeface="Times New Roman" panose="02020603050405020304" pitchFamily="18" charset="0"/>
                <a:cs typeface="Times New Roman" panose="02020603050405020304" pitchFamily="18" charset="0"/>
              </a:rPr>
              <a:t>The extracts above, reveals a respondent who sees the importance of being in chains from inferably his chats with people who are either out of chains or have had episodes in and out of chains. He moves on to talk about what he used to do when he was out of chains as justification for why he should be chained. </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54125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Negative Experiences with Chaining</a:t>
            </a:r>
            <a:endParaRPr lang="en-US" dirty="0">
              <a:latin typeface="Times New Roman" panose="02020603050405020304" pitchFamily="18" charset="0"/>
              <a:cs typeface="Times New Roman" panose="02020603050405020304" pitchFamily="18" charset="0"/>
            </a:endParaRPr>
          </a:p>
        </p:txBody>
      </p:sp>
      <p:sp>
        <p:nvSpPr>
          <p:cNvPr id="1048627" name="Content Placeholder 2"/>
          <p:cNvSpPr>
            <a:spLocks noGrp="1"/>
          </p:cNvSpPr>
          <p:nvPr>
            <p:ph idx="1"/>
          </p:nvPr>
        </p:nvSpPr>
        <p:spPr/>
        <p:txBody>
          <a:bodyPr>
            <a:normAutofit fontScale="92857" lnSpcReduction="10000"/>
          </a:bodyPr>
          <a:lstStyle/>
          <a:p>
            <a:pPr algn="just">
              <a:lnSpc>
                <a:spcPct val="150000"/>
              </a:lnSpc>
            </a:pPr>
            <a:r>
              <a:rPr lang="en-GB" sz="3000" i="1" dirty="0">
                <a:latin typeface="Times New Roman" panose="02020603050405020304" pitchFamily="18" charset="0"/>
                <a:cs typeface="Times New Roman" panose="02020603050405020304" pitchFamily="18" charset="0"/>
              </a:rPr>
              <a:t>The chain I see it to be torture; like being like a prisoner. Why should a human be in chains? Are we animals? Even dogs are not in chains; dogs are in, you understand? Okay my dog is in chain, but what hooks the neck is not a chain; it’s a belt… I don’t want to go back to those chains because it’s very painful. Sleeping in chain? Oh why? I’m not an animal; I’m human. Why should I sleep in chains and you sleep comfortably? It’s not fair … </a:t>
            </a:r>
            <a:r>
              <a:rPr lang="en-GB" sz="3000" b="1" i="1" dirty="0">
                <a:latin typeface="Times New Roman" panose="02020603050405020304" pitchFamily="18" charset="0"/>
                <a:cs typeface="Times New Roman" panose="02020603050405020304" pitchFamily="18" charset="0"/>
              </a:rPr>
              <a:t>(Respondent 20)</a:t>
            </a:r>
            <a:endParaRPr lang="en-US" sz="3000" dirty="0">
              <a:latin typeface="Times New Roman" panose="02020603050405020304" pitchFamily="18" charset="0"/>
              <a:cs typeface="Times New Roman" panose="02020603050405020304" pitchFamily="18" charset="0"/>
            </a:endParaRP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
          <p:cNvSpPr>
            <a:spLocks noGrp="1"/>
          </p:cNvSpPr>
          <p:nvPr>
            <p:ph type="title"/>
          </p:nvPr>
        </p:nvSpPr>
        <p:spPr>
          <a:xfrm>
            <a:off x="838200" y="365125"/>
            <a:ext cx="10515600" cy="797469"/>
          </a:xfrm>
        </p:spPr>
        <p:txBody>
          <a:bodyPr/>
          <a:lstStyle/>
          <a:p>
            <a:pPr algn="ctr"/>
            <a:r>
              <a:rPr lang="en-US" dirty="0" smtClean="0">
                <a:latin typeface="Times New Roman" panose="02020603050405020304" pitchFamily="18" charset="0"/>
                <a:cs typeface="Times New Roman" panose="02020603050405020304" pitchFamily="18" charset="0"/>
              </a:rPr>
              <a:t>Treatment</a:t>
            </a:r>
            <a:endParaRPr lang="en-US" dirty="0">
              <a:latin typeface="Times New Roman" panose="02020603050405020304" pitchFamily="18" charset="0"/>
              <a:cs typeface="Times New Roman" panose="02020603050405020304" pitchFamily="18" charset="0"/>
            </a:endParaRPr>
          </a:p>
        </p:txBody>
      </p:sp>
      <p:sp>
        <p:nvSpPr>
          <p:cNvPr id="1048629" name="Content Placeholder 2"/>
          <p:cNvSpPr>
            <a:spLocks noGrp="1"/>
          </p:cNvSpPr>
          <p:nvPr>
            <p:ph idx="1"/>
          </p:nvPr>
        </p:nvSpPr>
        <p:spPr>
          <a:xfrm>
            <a:off x="185195" y="1358536"/>
            <a:ext cx="11168605" cy="5320055"/>
          </a:xfrm>
        </p:spPr>
        <p:txBody>
          <a:bodyPr/>
          <a:lstStyle/>
          <a:p>
            <a:r>
              <a:rPr lang="en-US" dirty="0">
                <a:latin typeface="Times New Roman" panose="02020603050405020304" pitchFamily="18" charset="0"/>
                <a:cs typeface="Times New Roman" panose="02020603050405020304" pitchFamily="18" charset="0"/>
              </a:rPr>
              <a:t>The treatment major theme, explored the experiences of respondents with regards to medications, both conventional and unconventional. It also examined a combination of both approaches depending on the predominant belief of the relative or help seeker</a:t>
            </a:r>
            <a:r>
              <a:rPr lang="en-US" dirty="0" smtClean="0">
                <a:latin typeface="Times New Roman" panose="02020603050405020304" pitchFamily="18" charset="0"/>
                <a:cs typeface="Times New Roman" panose="02020603050405020304" pitchFamily="18" charset="0"/>
              </a:rPr>
              <a:t>.</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Two main themes were identified </a:t>
            </a:r>
          </a:p>
          <a:p>
            <a:pPr lvl="1"/>
            <a:r>
              <a:rPr lang="en-US" sz="2800" dirty="0" smtClean="0">
                <a:latin typeface="Times New Roman" panose="02020603050405020304" pitchFamily="18" charset="0"/>
                <a:cs typeface="Times New Roman" panose="02020603050405020304" pitchFamily="18" charset="0"/>
              </a:rPr>
              <a:t>Orthodox treatment</a:t>
            </a:r>
          </a:p>
          <a:p>
            <a:pPr lvl="2"/>
            <a:r>
              <a:rPr lang="en-US" sz="2800" dirty="0" smtClean="0">
                <a:latin typeface="Times New Roman" panose="02020603050405020304" pitchFamily="18" charset="0"/>
                <a:cs typeface="Times New Roman" panose="02020603050405020304" pitchFamily="18" charset="0"/>
              </a:rPr>
              <a:t>Positive</a:t>
            </a:r>
          </a:p>
          <a:p>
            <a:pPr lvl="2"/>
            <a:r>
              <a:rPr lang="en-US" sz="2800" dirty="0" smtClean="0">
                <a:latin typeface="Times New Roman" panose="02020603050405020304" pitchFamily="18" charset="0"/>
                <a:cs typeface="Times New Roman" panose="02020603050405020304" pitchFamily="18" charset="0"/>
              </a:rPr>
              <a:t>Negative</a:t>
            </a:r>
          </a:p>
          <a:p>
            <a:pPr lvl="1"/>
            <a:r>
              <a:rPr lang="en-US" sz="2800" dirty="0" smtClean="0">
                <a:latin typeface="Times New Roman" panose="02020603050405020304" pitchFamily="18" charset="0"/>
                <a:cs typeface="Times New Roman" panose="02020603050405020304" pitchFamily="18" charset="0"/>
              </a:rPr>
              <a:t>Unorthodox treatment</a:t>
            </a:r>
          </a:p>
          <a:p>
            <a:pPr marL="914400" lvl="2" indent="0">
              <a:buNone/>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Positive orthodox treatment</a:t>
            </a:r>
            <a:endParaRPr lang="en-US" dirty="0">
              <a:latin typeface="Times New Roman" panose="02020603050405020304" pitchFamily="18" charset="0"/>
              <a:cs typeface="Times New Roman" panose="02020603050405020304" pitchFamily="18" charset="0"/>
            </a:endParaRPr>
          </a:p>
        </p:txBody>
      </p:sp>
      <p:sp>
        <p:nvSpPr>
          <p:cNvPr id="1048631" name="Content Placeholder 2"/>
          <p:cNvSpPr>
            <a:spLocks noGrp="1"/>
          </p:cNvSpPr>
          <p:nvPr>
            <p:ph idx="1"/>
          </p:nvPr>
        </p:nvSpPr>
        <p:spPr/>
        <p:txBody>
          <a:bodyPr/>
          <a:lstStyle/>
          <a:p>
            <a:pPr algn="just">
              <a:lnSpc>
                <a:spcPct val="150000"/>
              </a:lnSpc>
            </a:pPr>
            <a:r>
              <a:rPr lang="en-US" i="1" dirty="0">
                <a:latin typeface="Times New Roman" panose="02020603050405020304" pitchFamily="18" charset="0"/>
                <a:cs typeface="Times New Roman" panose="02020603050405020304" pitchFamily="18" charset="0"/>
              </a:rPr>
              <a:t>For </a:t>
            </a:r>
            <a:r>
              <a:rPr lang="en-US" i="1" dirty="0" err="1">
                <a:latin typeface="Times New Roman" panose="02020603050405020304" pitchFamily="18" charset="0"/>
                <a:cs typeface="Times New Roman" panose="02020603050405020304" pitchFamily="18" charset="0"/>
              </a:rPr>
              <a:t>Pantang</a:t>
            </a:r>
            <a:r>
              <a:rPr lang="en-US" i="1" dirty="0">
                <a:latin typeface="Times New Roman" panose="02020603050405020304" pitchFamily="18" charset="0"/>
                <a:cs typeface="Times New Roman" panose="02020603050405020304" pitchFamily="18" charset="0"/>
              </a:rPr>
              <a:t> the treatment was much better in fact they treated me well. I was sedated and made to sleep for some time so when I woke up I could get up and go and chat with the people there. Over there, they treated me well and their food was nice …</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Respondent 2</a:t>
            </a:r>
            <a:r>
              <a:rPr lang="en-US"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a:xfrm>
            <a:off x="838200" y="425378"/>
            <a:ext cx="10515600" cy="1205057"/>
          </a:xfrm>
        </p:spPr>
        <p:txBody>
          <a:bodyPr/>
          <a:lstStyle/>
          <a:p>
            <a:pPr algn="ctr"/>
            <a:r>
              <a:rPr lang="en-US" dirty="0" smtClean="0">
                <a:latin typeface="Times New Roman" panose="02020603050405020304" pitchFamily="18" charset="0"/>
                <a:cs typeface="Times New Roman" panose="02020603050405020304" pitchFamily="18" charset="0"/>
              </a:rPr>
              <a:t>Negative orthodox treatment</a:t>
            </a:r>
            <a:endParaRPr lang="en-US" dirty="0">
              <a:latin typeface="Times New Roman" panose="02020603050405020304" pitchFamily="18" charset="0"/>
              <a:cs typeface="Times New Roman" panose="02020603050405020304" pitchFamily="18" charset="0"/>
            </a:endParaRPr>
          </a:p>
        </p:txBody>
      </p:sp>
      <p:sp>
        <p:nvSpPr>
          <p:cNvPr id="1048633" name="Content Placeholder 2"/>
          <p:cNvSpPr>
            <a:spLocks noGrp="1"/>
          </p:cNvSpPr>
          <p:nvPr>
            <p:ph idx="1"/>
          </p:nvPr>
        </p:nvSpPr>
        <p:spPr/>
        <p:txBody>
          <a:bodyPr/>
          <a:lstStyle/>
          <a:p>
            <a:pPr algn="just">
              <a:lnSpc>
                <a:spcPct val="150000"/>
              </a:lnSpc>
            </a:pPr>
            <a:r>
              <a:rPr lang="en-US" i="1" dirty="0">
                <a:latin typeface="Times New Roman" panose="02020603050405020304" pitchFamily="18" charset="0"/>
                <a:cs typeface="Times New Roman" panose="02020603050405020304" pitchFamily="18" charset="0"/>
              </a:rPr>
              <a:t>At the hospital, one thing I realized is that if you take too many medications it spoils your life. You can have a twisted mouth, trembling and stiffness of limbs. But since I stopped taking the medications I have not had such experiences …</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Respondent 6</a:t>
            </a:r>
            <a:r>
              <a:rPr lang="en-US" dirty="0">
                <a:latin typeface="Times New Roman" panose="02020603050405020304" pitchFamily="18" charset="0"/>
                <a:cs typeface="Times New Roman" panose="02020603050405020304" pitchFamily="18" charset="0"/>
              </a:rPr>
              <a:t>)</a:t>
            </a:r>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Unorthodox treatment</a:t>
            </a:r>
            <a:endParaRPr lang="en-US" dirty="0">
              <a:latin typeface="Times New Roman" panose="02020603050405020304" pitchFamily="18" charset="0"/>
              <a:cs typeface="Times New Roman" panose="02020603050405020304" pitchFamily="18" charset="0"/>
            </a:endParaRPr>
          </a:p>
        </p:txBody>
      </p:sp>
      <p:sp>
        <p:nvSpPr>
          <p:cNvPr id="1048635" name="Content Placeholder 2"/>
          <p:cNvSpPr>
            <a:spLocks noGrp="1"/>
          </p:cNvSpPr>
          <p:nvPr>
            <p:ph idx="1"/>
          </p:nvPr>
        </p:nvSpPr>
        <p:spPr/>
        <p:txBody>
          <a:bodyPr/>
          <a:lstStyle/>
          <a:p>
            <a:pPr algn="just">
              <a:lnSpc>
                <a:spcPct val="150000"/>
              </a:lnSpc>
            </a:pPr>
            <a:r>
              <a:rPr lang="en-US" i="1" dirty="0">
                <a:latin typeface="Times New Roman" panose="02020603050405020304" pitchFamily="18" charset="0"/>
                <a:cs typeface="Times New Roman" panose="02020603050405020304" pitchFamily="18" charset="0"/>
              </a:rPr>
              <a:t>I can’t… You see, to me I’d say; it’s like my parents see it to be part of the medication. Aside the drugs I take the herbal, so I’m on the herbal, and I’m on the “medicinal” drugs too…. I attend church and they also give me some herbal medicines to take in …</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Respondent 20</a:t>
            </a:r>
            <a:r>
              <a:rPr lang="en-US" dirty="0">
                <a:latin typeface="Times New Roman" panose="02020603050405020304" pitchFamily="18" charset="0"/>
                <a:cs typeface="Times New Roman" panose="02020603050405020304" pitchFamily="18" charset="0"/>
              </a:rPr>
              <a:t>)</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
          <p:cNvSpPr>
            <a:spLocks noGrp="1"/>
          </p:cNvSpPr>
          <p:nvPr>
            <p:ph type="title"/>
          </p:nvPr>
        </p:nvSpPr>
        <p:spPr>
          <a:xfrm>
            <a:off x="838200" y="365125"/>
            <a:ext cx="10515600" cy="861791"/>
          </a:xfrm>
        </p:spPr>
        <p:txBody>
          <a:bodyPr/>
          <a:lstStyle/>
          <a:p>
            <a:pPr algn="ctr"/>
            <a:r>
              <a:rPr lang="en-US" dirty="0" smtClean="0">
                <a:latin typeface="Times New Roman" panose="02020603050405020304" pitchFamily="18" charset="0"/>
                <a:cs typeface="Times New Roman" panose="02020603050405020304" pitchFamily="18" charset="0"/>
              </a:rPr>
              <a:t>Discussion </a:t>
            </a:r>
            <a:endParaRPr lang="en-US" dirty="0">
              <a:latin typeface="Times New Roman" panose="02020603050405020304" pitchFamily="18" charset="0"/>
              <a:cs typeface="Times New Roman" panose="02020603050405020304" pitchFamily="18" charset="0"/>
            </a:endParaRPr>
          </a:p>
        </p:txBody>
      </p:sp>
      <p:sp>
        <p:nvSpPr>
          <p:cNvPr id="1048596" name="Content Placeholder 2"/>
          <p:cNvSpPr>
            <a:spLocks noGrp="1"/>
          </p:cNvSpPr>
          <p:nvPr>
            <p:ph idx="1"/>
          </p:nvPr>
        </p:nvSpPr>
        <p:spPr>
          <a:xfrm>
            <a:off x="289367" y="1226916"/>
            <a:ext cx="11678856" cy="5428527"/>
          </a:xfrm>
        </p:spPr>
        <p:txBody>
          <a:bodyPr/>
          <a:lstStyle/>
          <a:p>
            <a:pPr algn="just"/>
            <a:r>
              <a:rPr lang="en-US" dirty="0">
                <a:latin typeface="Times New Roman" panose="02020603050405020304" pitchFamily="18" charset="0"/>
                <a:cs typeface="Times New Roman" panose="02020603050405020304" pitchFamily="18" charset="0"/>
              </a:rPr>
              <a:t>The overall impression of the treatment received in the prayer camp, particularly with regards to the chaining was negative</a:t>
            </a:r>
            <a:r>
              <a:rPr lang="en-US" dirty="0" smtClean="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Participants were tricked and/or forced into the chains and most found the experience to be </a:t>
            </a:r>
            <a:r>
              <a:rPr lang="en-US" dirty="0" smtClean="0">
                <a:latin typeface="Times New Roman" panose="02020603050405020304" pitchFamily="18" charset="0"/>
                <a:cs typeface="Times New Roman" panose="02020603050405020304" pitchFamily="18" charset="0"/>
              </a:rPr>
              <a:t>dehumanizing.</a:t>
            </a: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practice of chaining is widespread and participants had been chained in multiple camps prior to being chained in this </a:t>
            </a:r>
            <a:r>
              <a:rPr lang="en-US" dirty="0" smtClean="0">
                <a:latin typeface="Times New Roman" panose="02020603050405020304" pitchFamily="18" charset="0"/>
                <a:cs typeface="Times New Roman" panose="02020603050405020304" pitchFamily="18" charset="0"/>
              </a:rPr>
              <a:t>camp</a:t>
            </a: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These points highlight the grave abuse of human rights that the act of chaining represents  </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9" name="Title 1048588"/>
          <p:cNvSpPr>
            <a:spLocks noGrp="1"/>
          </p:cNvSpPr>
          <p:nvPr>
            <p:ph type="title"/>
          </p:nvPr>
        </p:nvSpPr>
        <p:spPr/>
        <p:txBody>
          <a:bodyPr/>
          <a:lstStyle/>
          <a:p>
            <a:pPr algn="ctr"/>
            <a:r>
              <a:rPr lang="en-GB" dirty="0" smtClean="0">
                <a:latin typeface="Times New Roman" panose="02020603050405020304" pitchFamily="18" charset="0"/>
                <a:cs typeface="Times New Roman" panose="02020603050405020304" pitchFamily="18" charset="0"/>
              </a:rPr>
              <a:t>Discussion</a:t>
            </a:r>
            <a:endParaRPr lang="en-GB" dirty="0">
              <a:latin typeface="Times New Roman" panose="02020603050405020304" pitchFamily="18" charset="0"/>
              <a:cs typeface="Times New Roman" panose="02020603050405020304" pitchFamily="18" charset="0"/>
            </a:endParaRPr>
          </a:p>
        </p:txBody>
      </p:sp>
      <p:sp>
        <p:nvSpPr>
          <p:cNvPr id="1048590" name="Content Placeholder 1048589"/>
          <p:cNvSpPr>
            <a:spLocks noGrp="1"/>
          </p:cNvSpPr>
          <p:nvPr>
            <p:ph idx="1"/>
          </p:nvPr>
        </p:nvSpPr>
        <p:spPr/>
        <p:txBody>
          <a:bodyPr/>
          <a:lstStyle/>
          <a:p>
            <a:pPr algn="just">
              <a:lnSpc>
                <a:spcPct val="150000"/>
              </a:lnSpc>
            </a:pPr>
            <a:r>
              <a:rPr lang="en-US" dirty="0">
                <a:latin typeface="Times New Roman" panose="02020603050405020304" pitchFamily="18" charset="0"/>
                <a:cs typeface="Times New Roman" panose="02020603050405020304" pitchFamily="18" charset="0"/>
              </a:rPr>
              <a:t>There were also participants who appreciated the chaining and welcomed it as a form of treatment. This raises the question that should the chaining of such people be allowed to continue if they choose it as their preferred form of treatment?</a:t>
            </a:r>
            <a:endParaRPr lang="en-GB" dirty="0">
              <a:latin typeface="Times New Roman" panose="02020603050405020304" pitchFamily="18" charset="0"/>
              <a:cs typeface="Times New Roman" panose="02020603050405020304" pitchFamily="18" charset="0"/>
            </a:endParaRPr>
          </a:p>
          <a:p>
            <a:pPr algn="just">
              <a:lnSpc>
                <a:spcPct val="150000"/>
              </a:lnSpc>
            </a:pPr>
            <a:r>
              <a:rPr lang="en-US" dirty="0">
                <a:latin typeface="Times New Roman" panose="02020603050405020304" pitchFamily="18" charset="0"/>
                <a:cs typeface="Times New Roman" panose="02020603050405020304" pitchFamily="18" charset="0"/>
              </a:rPr>
              <a:t>The solution to the problem of chaining might require a more nuanced approach to cater for the needs of such patients. </a:t>
            </a:r>
            <a:endParaRPr lang="en-GB"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
          <p:cNvSpPr>
            <a:spLocks noGrp="1"/>
          </p:cNvSpPr>
          <p:nvPr>
            <p:ph type="title"/>
          </p:nvPr>
        </p:nvSpPr>
        <p:spPr/>
        <p:txBody>
          <a:bodyPr/>
          <a:lstStyle/>
          <a:p>
            <a:r>
              <a:rPr lang="en-US" dirty="0" smtClean="0"/>
              <a:t>Aerial View of Mount </a:t>
            </a:r>
            <a:r>
              <a:rPr lang="en-US" dirty="0" err="1" smtClean="0"/>
              <a:t>Horeb</a:t>
            </a:r>
            <a:r>
              <a:rPr lang="en-US" dirty="0" smtClean="0"/>
              <a:t> Prayer Camp</a:t>
            </a:r>
            <a:endParaRPr lang="en-US" dirty="0"/>
          </a:p>
        </p:txBody>
      </p:sp>
      <p:pic>
        <p:nvPicPr>
          <p:cNvPr id="2097153" name="Content Placeholder 4"/>
          <p:cNvPicPr>
            <a:picLocks noGrp="1" noChangeAspect="1"/>
          </p:cNvPicPr>
          <p:nvPr>
            <p:ph idx="1"/>
          </p:nvPr>
        </p:nvPicPr>
        <p:blipFill>
          <a:blip r:embed="rId2"/>
          <a:stretch>
            <a:fillRect/>
          </a:stretch>
        </p:blipFill>
        <p:spPr>
          <a:xfrm>
            <a:off x="2228144" y="1825625"/>
            <a:ext cx="7735712" cy="4351338"/>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048585"/>
          <p:cNvSpPr>
            <a:spLocks noGrp="1"/>
          </p:cNvSpPr>
          <p:nvPr>
            <p:ph type="title"/>
          </p:nvPr>
        </p:nvSpPr>
        <p:spPr/>
        <p:txBody>
          <a:bodyPr/>
          <a:lstStyle/>
          <a:p>
            <a:pPr algn="ctr"/>
            <a:r>
              <a:rPr lang="en-GB" dirty="0" smtClean="0">
                <a:latin typeface="Times New Roman" panose="02020603050405020304" pitchFamily="18" charset="0"/>
                <a:cs typeface="Times New Roman" panose="02020603050405020304" pitchFamily="18" charset="0"/>
              </a:rPr>
              <a:t>Discussion</a:t>
            </a:r>
            <a:endParaRPr lang="en-GB" dirty="0">
              <a:latin typeface="Times New Roman" panose="02020603050405020304" pitchFamily="18" charset="0"/>
              <a:cs typeface="Times New Roman" panose="02020603050405020304" pitchFamily="18" charset="0"/>
            </a:endParaRPr>
          </a:p>
        </p:txBody>
      </p:sp>
      <p:sp>
        <p:nvSpPr>
          <p:cNvPr id="1048587" name="Content Placeholder 1048586"/>
          <p:cNvSpPr>
            <a:spLocks noGrp="1"/>
          </p:cNvSpPr>
          <p:nvPr>
            <p:ph idx="1"/>
          </p:nvPr>
        </p:nvSpPr>
        <p:spPr/>
        <p:txBody>
          <a:bodyPr/>
          <a:lstStyle/>
          <a:p>
            <a:r>
              <a:rPr lang="en-US"/>
              <a:t>The treatment received from orthodox care givers left both positive and negative impressions. </a:t>
            </a:r>
            <a:endParaRPr lang="en-GB"/>
          </a:p>
          <a:p>
            <a:r>
              <a:rPr lang="en-US"/>
              <a:t>Participants were happy with the formal non chaining approach to care but we're not happy with the side effects of the medications used </a:t>
            </a:r>
            <a:endParaRPr lang="en-GB"/>
          </a:p>
          <a:p>
            <a:r>
              <a:rPr lang="en-US"/>
              <a:t>More care should be taken by orthodox care givers to reduce the adverse effects of the treatments offered </a:t>
            </a:r>
            <a:endParaRPr lang="en-GB"/>
          </a:p>
          <a:p>
            <a:r>
              <a:rPr lang="en-US"/>
              <a:t>This may help to reduce the number of people ending up in chains whilst seeking help from other sources </a:t>
            </a:r>
            <a:endParaRPr lang="en-GB"/>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anose="02020603050405020304" pitchFamily="18" charset="0"/>
                <a:cs typeface="Times New Roman" panose="02020603050405020304" pitchFamily="18" charset="0"/>
              </a:rPr>
              <a:t>Conclusion and Recommendation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endParaRPr lang="en-US" dirty="0"/>
          </a:p>
          <a:p>
            <a:r>
              <a:rPr lang="en-US" dirty="0" smtClean="0">
                <a:latin typeface="Times New Roman" panose="02020603050405020304" pitchFamily="18" charset="0"/>
                <a:cs typeface="Times New Roman" panose="02020603050405020304" pitchFamily="18" charset="0"/>
              </a:rPr>
              <a:t>There </a:t>
            </a:r>
            <a:r>
              <a:rPr lang="en-US" dirty="0" smtClean="0">
                <a:latin typeface="Times New Roman" panose="02020603050405020304" pitchFamily="18" charset="0"/>
                <a:cs typeface="Times New Roman" panose="02020603050405020304" pitchFamily="18" charset="0"/>
              </a:rPr>
              <a:t>is a </a:t>
            </a:r>
            <a:r>
              <a:rPr lang="en-US" dirty="0" smtClean="0">
                <a:latin typeface="Times New Roman" panose="02020603050405020304" pitchFamily="18" charset="0"/>
                <a:cs typeface="Times New Roman" panose="02020603050405020304" pitchFamily="18" charset="0"/>
              </a:rPr>
              <a:t>need to address both the spiritual and orthodox approach to care.</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ducation of patients and </a:t>
            </a:r>
            <a:r>
              <a:rPr lang="en-US" dirty="0" smtClean="0">
                <a:latin typeface="Times New Roman" panose="02020603050405020304" pitchFamily="18" charset="0"/>
                <a:cs typeface="Times New Roman" panose="02020603050405020304" pitchFamily="18" charset="0"/>
              </a:rPr>
              <a:t>caregivers </a:t>
            </a:r>
            <a:r>
              <a:rPr lang="en-US" dirty="0" smtClean="0">
                <a:latin typeface="Times New Roman" panose="02020603050405020304" pitchFamily="18" charset="0"/>
                <a:cs typeface="Times New Roman" panose="02020603050405020304" pitchFamily="18" charset="0"/>
              </a:rPr>
              <a:t>on medication and side effects.</a:t>
            </a: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Clinicians need to  </a:t>
            </a:r>
            <a:r>
              <a:rPr lang="en-US" dirty="0" smtClean="0">
                <a:latin typeface="Times New Roman" panose="02020603050405020304" pitchFamily="18" charset="0"/>
                <a:cs typeface="Times New Roman" panose="02020603050405020304" pitchFamily="18" charset="0"/>
              </a:rPr>
              <a:t>manage side </a:t>
            </a:r>
            <a:r>
              <a:rPr lang="en-US" dirty="0" smtClean="0">
                <a:latin typeface="Times New Roman" panose="02020603050405020304" pitchFamily="18" charset="0"/>
                <a:cs typeface="Times New Roman" panose="02020603050405020304" pitchFamily="18" charset="0"/>
              </a:rPr>
              <a:t>effects promptly </a:t>
            </a:r>
            <a:r>
              <a:rPr lang="en-US" dirty="0" smtClean="0">
                <a:latin typeface="Times New Roman" panose="02020603050405020304" pitchFamily="18" charset="0"/>
                <a:cs typeface="Times New Roman" panose="02020603050405020304" pitchFamily="18" charset="0"/>
              </a:rPr>
              <a:t>and possibly use newer medications with less side effects.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7224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8642"/>
          </a:xfrm>
        </p:spPr>
        <p:txBody>
          <a:bodyPr/>
          <a:lstStyle/>
          <a:p>
            <a:pPr algn="ctr"/>
            <a:r>
              <a:rPr lang="en-US" dirty="0" smtClean="0">
                <a:latin typeface="Times New Roman" panose="02020603050405020304" pitchFamily="18" charset="0"/>
                <a:cs typeface="Times New Roman" panose="02020603050405020304" pitchFamily="18" charset="0"/>
              </a:rPr>
              <a:t>References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50471" y="1203768"/>
            <a:ext cx="11840901" cy="5521123"/>
          </a:xfrm>
        </p:spPr>
        <p:txBody>
          <a:bodyPr>
            <a:normAutofit fontScale="62500" lnSpcReduction="20000"/>
          </a:bodyPr>
          <a:lstStyle/>
          <a:p>
            <a:pPr marL="45720" lvl="0" indent="0">
              <a:buNone/>
            </a:pPr>
            <a:endParaRPr lang="en-US" sz="3000" dirty="0" smtClean="0">
              <a:latin typeface="Times New Roman" panose="02020603050405020304" pitchFamily="18" charset="0"/>
              <a:cs typeface="Times New Roman" panose="02020603050405020304" pitchFamily="18" charset="0"/>
            </a:endParaRPr>
          </a:p>
          <a:p>
            <a:pPr marL="45720" lvl="0" indent="0">
              <a:buNone/>
            </a:pPr>
            <a:r>
              <a:rPr lang="en-US" sz="2400" b="1" dirty="0"/>
              <a:t>1</a:t>
            </a:r>
            <a:r>
              <a:rPr lang="en-US" sz="2400" b="1" dirty="0" smtClean="0"/>
              <a:t> </a:t>
            </a:r>
            <a:r>
              <a:rPr lang="en-US" sz="4500" b="1" dirty="0" smtClean="0">
                <a:latin typeface="Times New Roman" panose="02020603050405020304" pitchFamily="18" charset="0"/>
                <a:cs typeface="Times New Roman" panose="02020603050405020304" pitchFamily="18" charset="0"/>
              </a:rPr>
              <a:t> </a:t>
            </a:r>
            <a:r>
              <a:rPr lang="en-US" sz="4500" dirty="0">
                <a:latin typeface="Times New Roman" panose="02020603050405020304" pitchFamily="18" charset="0"/>
                <a:cs typeface="Times New Roman" panose="02020603050405020304" pitchFamily="18" charset="0"/>
              </a:rPr>
              <a:t>Vigo, D., </a:t>
            </a:r>
            <a:r>
              <a:rPr lang="en-US" sz="4500" dirty="0" err="1">
                <a:latin typeface="Times New Roman" panose="02020603050405020304" pitchFamily="18" charset="0"/>
                <a:cs typeface="Times New Roman" panose="02020603050405020304" pitchFamily="18" charset="0"/>
              </a:rPr>
              <a:t>Thornicroft</a:t>
            </a:r>
            <a:r>
              <a:rPr lang="en-US" sz="4500" dirty="0">
                <a:latin typeface="Times New Roman" panose="02020603050405020304" pitchFamily="18" charset="0"/>
                <a:cs typeface="Times New Roman" panose="02020603050405020304" pitchFamily="18" charset="0"/>
              </a:rPr>
              <a:t>, G. and </a:t>
            </a:r>
            <a:r>
              <a:rPr lang="en-US" sz="4500" dirty="0" err="1">
                <a:latin typeface="Times New Roman" panose="02020603050405020304" pitchFamily="18" charset="0"/>
                <a:cs typeface="Times New Roman" panose="02020603050405020304" pitchFamily="18" charset="0"/>
              </a:rPr>
              <a:t>Atun</a:t>
            </a:r>
            <a:r>
              <a:rPr lang="en-US" sz="4500" dirty="0">
                <a:latin typeface="Times New Roman" panose="02020603050405020304" pitchFamily="18" charset="0"/>
                <a:cs typeface="Times New Roman" panose="02020603050405020304" pitchFamily="18" charset="0"/>
              </a:rPr>
              <a:t>, R.(2016). Estimating the true global burden of mental illness. </a:t>
            </a:r>
            <a:r>
              <a:rPr lang="en-US" sz="4500" i="1" dirty="0">
                <a:latin typeface="Times New Roman" panose="02020603050405020304" pitchFamily="18" charset="0"/>
                <a:cs typeface="Times New Roman" panose="02020603050405020304" pitchFamily="18" charset="0"/>
              </a:rPr>
              <a:t>TheLancetPsychiatry,3:</a:t>
            </a:r>
            <a:r>
              <a:rPr lang="en-US" sz="4500" dirty="0">
                <a:latin typeface="Times New Roman" panose="02020603050405020304" pitchFamily="18" charset="0"/>
                <a:cs typeface="Times New Roman" panose="02020603050405020304" pitchFamily="18" charset="0"/>
              </a:rPr>
              <a:t>(171-8). </a:t>
            </a:r>
            <a:r>
              <a:rPr lang="en-US" sz="4500" dirty="0" err="1">
                <a:latin typeface="Times New Roman" panose="02020603050405020304" pitchFamily="18" charset="0"/>
                <a:cs typeface="Times New Roman" panose="02020603050405020304" pitchFamily="18" charset="0"/>
              </a:rPr>
              <a:t>doi:http</a:t>
            </a:r>
            <a:r>
              <a:rPr lang="en-US" sz="4500" dirty="0">
                <a:latin typeface="Times New Roman" panose="02020603050405020304" pitchFamily="18" charset="0"/>
                <a:cs typeface="Times New Roman" panose="02020603050405020304" pitchFamily="18" charset="0"/>
              </a:rPr>
              <a:t>://dx.doi.org/10.1016/S2215-0366(15)0050-2. Retrieved on August 20, 2017.</a:t>
            </a:r>
          </a:p>
          <a:p>
            <a:pPr marL="0" indent="0">
              <a:buNone/>
            </a:pPr>
            <a:r>
              <a:rPr lang="en-US" sz="4500" dirty="0">
                <a:latin typeface="Times New Roman" panose="02020603050405020304" pitchFamily="18" charset="0"/>
                <a:cs typeface="Times New Roman" panose="02020603050405020304" pitchFamily="18" charset="0"/>
              </a:rPr>
              <a:t>        </a:t>
            </a:r>
          </a:p>
          <a:p>
            <a:pPr marL="45720" lvl="0" indent="0">
              <a:buNone/>
            </a:pPr>
            <a:r>
              <a:rPr lang="en-US" sz="4500" dirty="0">
                <a:latin typeface="Times New Roman" panose="02020603050405020304" pitchFamily="18" charset="0"/>
                <a:cs typeface="Times New Roman" panose="02020603050405020304" pitchFamily="18" charset="0"/>
              </a:rPr>
              <a:t>2</a:t>
            </a:r>
            <a:r>
              <a:rPr lang="en-US" sz="4500" dirty="0" smtClean="0">
                <a:latin typeface="Times New Roman" panose="02020603050405020304" pitchFamily="18" charset="0"/>
                <a:cs typeface="Times New Roman" panose="02020603050405020304" pitchFamily="18" charset="0"/>
              </a:rPr>
              <a:t>. World </a:t>
            </a:r>
            <a:r>
              <a:rPr lang="en-US" sz="4500" dirty="0">
                <a:latin typeface="Times New Roman" panose="02020603050405020304" pitchFamily="18" charset="0"/>
                <a:cs typeface="Times New Roman" panose="02020603050405020304" pitchFamily="18" charset="0"/>
              </a:rPr>
              <a:t>Health Organization. Ghana country summary. (2007)</a:t>
            </a:r>
            <a:r>
              <a:rPr lang="en-US" sz="4500" i="1" dirty="0">
                <a:latin typeface="Times New Roman" panose="02020603050405020304" pitchFamily="18" charset="0"/>
                <a:cs typeface="Times New Roman" panose="02020603050405020304" pitchFamily="18" charset="0"/>
              </a:rPr>
              <a:t>. Mental health improvement for nations' development (MIND). </a:t>
            </a:r>
            <a:r>
              <a:rPr lang="en-US" sz="4500" dirty="0">
                <a:latin typeface="Times New Roman" panose="02020603050405020304" pitchFamily="18" charset="0"/>
                <a:cs typeface="Times New Roman" panose="02020603050405020304" pitchFamily="18" charset="0"/>
              </a:rPr>
              <a:t> Geneva: Department of Mental Health and Substance Abuse. </a:t>
            </a:r>
            <a:r>
              <a:rPr lang="en-US" sz="4500" u="sng" dirty="0">
                <a:latin typeface="Times New Roman" panose="02020603050405020304" pitchFamily="18" charset="0"/>
                <a:cs typeface="Times New Roman" panose="02020603050405020304" pitchFamily="18" charset="0"/>
                <a:hlinkClick r:id="rId2"/>
              </a:rPr>
              <a:t>http://www.who.int/mental_health/policy/country/GhanaCoutrySummary_Oct2007.pdf</a:t>
            </a:r>
            <a:r>
              <a:rPr lang="en-US" sz="4500" dirty="0">
                <a:latin typeface="Times New Roman" panose="02020603050405020304" pitchFamily="18" charset="0"/>
                <a:cs typeface="Times New Roman" panose="02020603050405020304" pitchFamily="18" charset="0"/>
              </a:rPr>
              <a:t>. Accessed February 15, 2015.</a:t>
            </a:r>
          </a:p>
          <a:p>
            <a:endParaRPr lang="en-US" sz="4500" dirty="0">
              <a:latin typeface="Times New Roman" panose="02020603050405020304" pitchFamily="18" charset="0"/>
              <a:cs typeface="Times New Roman" panose="02020603050405020304" pitchFamily="18" charset="0"/>
            </a:endParaRPr>
          </a:p>
          <a:p>
            <a:pPr marL="45720" lvl="0" indent="0">
              <a:buNone/>
            </a:pPr>
            <a:r>
              <a:rPr lang="en-US" sz="4500" dirty="0" smtClean="0">
                <a:latin typeface="Times New Roman" panose="02020603050405020304" pitchFamily="18" charset="0"/>
                <a:cs typeface="Times New Roman" panose="02020603050405020304" pitchFamily="18" charset="0"/>
              </a:rPr>
              <a:t>3</a:t>
            </a:r>
            <a:r>
              <a:rPr lang="en-US" sz="4500" dirty="0" smtClean="0">
                <a:latin typeface="Times New Roman" panose="02020603050405020304" pitchFamily="18" charset="0"/>
                <a:cs typeface="Times New Roman" panose="02020603050405020304" pitchFamily="18" charset="0"/>
              </a:rPr>
              <a:t>. World </a:t>
            </a:r>
            <a:r>
              <a:rPr lang="en-US" sz="4500" dirty="0">
                <a:latin typeface="Times New Roman" panose="02020603050405020304" pitchFamily="18" charset="0"/>
                <a:cs typeface="Times New Roman" panose="02020603050405020304" pitchFamily="18" charset="0"/>
              </a:rPr>
              <a:t>Health Organization. WHO Mental Health Atlas. Available </a:t>
            </a:r>
            <a:r>
              <a:rPr lang="en-US" sz="4500" dirty="0" smtClean="0">
                <a:latin typeface="Times New Roman" panose="02020603050405020304" pitchFamily="18" charset="0"/>
                <a:cs typeface="Times New Roman" panose="02020603050405020304" pitchFamily="18" charset="0"/>
              </a:rPr>
              <a:t>at </a:t>
            </a:r>
            <a:r>
              <a:rPr lang="en-US" sz="4500" u="sng" dirty="0" smtClean="0">
                <a:latin typeface="Times New Roman" panose="02020603050405020304" pitchFamily="18" charset="0"/>
                <a:cs typeface="Times New Roman" panose="02020603050405020304" pitchFamily="18" charset="0"/>
                <a:hlinkClick r:id="rId3"/>
              </a:rPr>
              <a:t>http</a:t>
            </a:r>
            <a:r>
              <a:rPr lang="en-US" sz="4500" u="sng" dirty="0">
                <a:latin typeface="Times New Roman" panose="02020603050405020304" pitchFamily="18" charset="0"/>
                <a:cs typeface="Times New Roman" panose="02020603050405020304" pitchFamily="18" charset="0"/>
                <a:hlinkClick r:id="rId3"/>
              </a:rPr>
              <a:t>://www.who.int/mental_health/publications/mental_health_atlas_2011/en/</a:t>
            </a:r>
            <a:r>
              <a:rPr lang="en-US" sz="4500" dirty="0">
                <a:latin typeface="Times New Roman" panose="02020603050405020304" pitchFamily="18" charset="0"/>
                <a:cs typeface="Times New Roman" panose="02020603050405020304" pitchFamily="18" charset="0"/>
              </a:rPr>
              <a:t>. Accessed February 15, 2017.</a:t>
            </a:r>
          </a:p>
          <a:p>
            <a:endParaRPr lang="en-US" dirty="0"/>
          </a:p>
        </p:txBody>
      </p:sp>
    </p:spTree>
    <p:extLst>
      <p:ext uri="{BB962C8B-B14F-4D97-AF65-F5344CB8AC3E}">
        <p14:creationId xmlns:p14="http://schemas.microsoft.com/office/powerpoint/2010/main" val="13705073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 lvl="0" indent="0">
              <a:buNone/>
            </a:pPr>
            <a:r>
              <a:rPr lang="en-US" dirty="0" smtClean="0">
                <a:latin typeface="Times New Roman" panose="02020603050405020304" pitchFamily="18" charset="0"/>
                <a:cs typeface="Times New Roman" panose="02020603050405020304" pitchFamily="18" charset="0"/>
              </a:rPr>
              <a:t>5.World </a:t>
            </a:r>
            <a:r>
              <a:rPr lang="en-US" dirty="0">
                <a:latin typeface="Times New Roman" panose="02020603050405020304" pitchFamily="18" charset="0"/>
                <a:cs typeface="Times New Roman" panose="02020603050405020304" pitchFamily="18" charset="0"/>
              </a:rPr>
              <a:t>Health </a:t>
            </a:r>
            <a:r>
              <a:rPr lang="en-US" dirty="0" err="1">
                <a:latin typeface="Times New Roman" panose="02020603050405020304" pitchFamily="18" charset="0"/>
                <a:cs typeface="Times New Roman" panose="02020603050405020304" pitchFamily="18" charset="0"/>
              </a:rPr>
              <a:t>Organisation</a:t>
            </a:r>
            <a:r>
              <a:rPr lang="en-US" dirty="0">
                <a:latin typeface="Times New Roman" panose="02020603050405020304" pitchFamily="18" charset="0"/>
                <a:cs typeface="Times New Roman" panose="02020603050405020304" pitchFamily="18" charset="0"/>
              </a:rPr>
              <a:t>- Community mental health service will lessen social exclusion. </a:t>
            </a:r>
            <a:r>
              <a:rPr lang="en-US" u="sng" dirty="0" smtClean="0">
                <a:latin typeface="Times New Roman" panose="02020603050405020304" pitchFamily="18" charset="0"/>
                <a:cs typeface="Times New Roman" panose="02020603050405020304" pitchFamily="18" charset="0"/>
                <a:hlinkClick r:id="rId2"/>
              </a:rPr>
              <a:t>www.who.int/mediacentre/news/notes/2007/np25/en</a:t>
            </a:r>
            <a:r>
              <a:rPr lang="en-US" u="sng" dirty="0">
                <a:latin typeface="Times New Roman" panose="02020603050405020304" pitchFamily="18" charset="0"/>
                <a:cs typeface="Times New Roman" panose="02020603050405020304" pitchFamily="18" charset="0"/>
                <a:hlinkClick r:id="rId2"/>
              </a:rPr>
              <a:t>/</a:t>
            </a:r>
            <a:r>
              <a:rPr lang="en-US" dirty="0">
                <a:latin typeface="Times New Roman" panose="02020603050405020304" pitchFamily="18" charset="0"/>
                <a:cs typeface="Times New Roman" panose="02020603050405020304" pitchFamily="18" charset="0"/>
              </a:rPr>
              <a:t>. Accessed on 16</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April,2018.</a:t>
            </a:r>
          </a:p>
          <a:p>
            <a:pPr marL="45720" indent="0">
              <a:buNone/>
            </a:pPr>
            <a:r>
              <a:rPr lang="en-US" dirty="0">
                <a:latin typeface="Times New Roman" panose="02020603050405020304" pitchFamily="18" charset="0"/>
                <a:cs typeface="Times New Roman" panose="02020603050405020304" pitchFamily="18" charset="0"/>
              </a:rPr>
              <a:t> </a:t>
            </a:r>
          </a:p>
          <a:p>
            <a:pPr marL="45720" lvl="0" indent="0">
              <a:buNone/>
            </a:pPr>
            <a:r>
              <a:rPr lang="en-US" dirty="0" smtClean="0">
                <a:latin typeface="Times New Roman" panose="02020603050405020304" pitchFamily="18" charset="0"/>
                <a:cs typeface="Times New Roman" panose="02020603050405020304" pitchFamily="18" charset="0"/>
              </a:rPr>
              <a:t>6Thornicroft</a:t>
            </a:r>
            <a:r>
              <a:rPr lang="en-US" dirty="0">
                <a:latin typeface="Times New Roman" panose="02020603050405020304" pitchFamily="18" charset="0"/>
                <a:cs typeface="Times New Roman" panose="02020603050405020304" pitchFamily="18" charset="0"/>
              </a:rPr>
              <a:t>, G., </a:t>
            </a:r>
            <a:r>
              <a:rPr lang="en-US" dirty="0" err="1">
                <a:latin typeface="Times New Roman" panose="02020603050405020304" pitchFamily="18" charset="0"/>
                <a:cs typeface="Times New Roman" panose="02020603050405020304" pitchFamily="18" charset="0"/>
              </a:rPr>
              <a:t>Tansella</a:t>
            </a:r>
            <a:r>
              <a:rPr lang="en-US" dirty="0">
                <a:latin typeface="Times New Roman" panose="02020603050405020304" pitchFamily="18" charset="0"/>
                <a:cs typeface="Times New Roman" panose="02020603050405020304" pitchFamily="18" charset="0"/>
              </a:rPr>
              <a:t>, M., (2003) </a:t>
            </a:r>
            <a:r>
              <a:rPr lang="en-US" i="1" dirty="0">
                <a:latin typeface="Times New Roman" panose="02020603050405020304" pitchFamily="18" charset="0"/>
                <a:cs typeface="Times New Roman" panose="02020603050405020304" pitchFamily="18" charset="0"/>
              </a:rPr>
              <a:t>what are the arguments for community-based mental healthcare?</a:t>
            </a:r>
            <a:r>
              <a:rPr lang="en-US" dirty="0">
                <a:latin typeface="Times New Roman" panose="02020603050405020304" pitchFamily="18" charset="0"/>
                <a:cs typeface="Times New Roman" panose="02020603050405020304" pitchFamily="18" charset="0"/>
              </a:rPr>
              <a:t> Copenhagen, WHO Regional Office for Europe( Health Evidence Network </a:t>
            </a:r>
            <a:r>
              <a:rPr lang="en-US" dirty="0" err="1" smtClean="0">
                <a:latin typeface="Times New Roman" panose="02020603050405020304" pitchFamily="18" charset="0"/>
                <a:cs typeface="Times New Roman" panose="02020603050405020304" pitchFamily="18" charset="0"/>
              </a:rPr>
              <a:t>report;</a:t>
            </a:r>
            <a:r>
              <a:rPr lang="en-US" u="sng" dirty="0" err="1" smtClean="0">
                <a:latin typeface="Times New Roman" panose="02020603050405020304" pitchFamily="18" charset="0"/>
                <a:cs typeface="Times New Roman" panose="02020603050405020304" pitchFamily="18" charset="0"/>
                <a:hlinkClick r:id="rId3"/>
              </a:rPr>
              <a:t>http</a:t>
            </a:r>
            <a:r>
              <a:rPr lang="en-US" u="sng" dirty="0">
                <a:latin typeface="Times New Roman" panose="02020603050405020304" pitchFamily="18" charset="0"/>
                <a:cs typeface="Times New Roman" panose="02020603050405020304" pitchFamily="18" charset="0"/>
                <a:hlinkClick r:id="rId3"/>
              </a:rPr>
              <a:t>://www.euro.who.int/document/E82976.pdf</a:t>
            </a:r>
            <a:r>
              <a:rPr lang="en-US" dirty="0">
                <a:latin typeface="Times New Roman" panose="02020603050405020304" pitchFamily="18" charset="0"/>
                <a:cs typeface="Times New Roman" panose="02020603050405020304" pitchFamily="18" charset="0"/>
              </a:rPr>
              <a:t>,  Accessed 16</a:t>
            </a:r>
            <a:r>
              <a:rPr lang="en-US" baseline="30000" dirty="0">
                <a:latin typeface="Times New Roman" panose="02020603050405020304" pitchFamily="18" charset="0"/>
                <a:cs typeface="Times New Roman" panose="02020603050405020304" pitchFamily="18" charset="0"/>
              </a:rPr>
              <a:t>th</a:t>
            </a:r>
            <a:r>
              <a:rPr lang="en-US" dirty="0">
                <a:latin typeface="Times New Roman" panose="02020603050405020304" pitchFamily="18" charset="0"/>
                <a:cs typeface="Times New Roman" panose="02020603050405020304" pitchFamily="18" charset="0"/>
              </a:rPr>
              <a:t> April, 2018)</a:t>
            </a:r>
          </a:p>
          <a:p>
            <a:endParaRPr lang="en-US" dirty="0"/>
          </a:p>
        </p:txBody>
      </p:sp>
    </p:spTree>
    <p:extLst>
      <p:ext uri="{BB962C8B-B14F-4D97-AF65-F5344CB8AC3E}">
        <p14:creationId xmlns:p14="http://schemas.microsoft.com/office/powerpoint/2010/main" val="2368978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45720" lvl="0" indent="0" algn="just">
              <a:buNone/>
            </a:pPr>
            <a:r>
              <a:rPr lang="en-US" dirty="0" smtClean="0">
                <a:latin typeface="Times New Roman" panose="02020603050405020304" pitchFamily="18" charset="0"/>
                <a:cs typeface="Times New Roman" panose="02020603050405020304" pitchFamily="18" charset="0"/>
              </a:rPr>
              <a:t>6.Ewusi-Mensah</a:t>
            </a:r>
            <a:r>
              <a:rPr lang="en-US" dirty="0">
                <a:latin typeface="Times New Roman" panose="02020603050405020304" pitchFamily="18" charset="0"/>
                <a:cs typeface="Times New Roman" panose="02020603050405020304" pitchFamily="18" charset="0"/>
              </a:rPr>
              <a:t>, I., Post-colonial psychiatric care in Ghana, Psychiatric Bulletin(2001), 25,228-229.</a:t>
            </a:r>
          </a:p>
          <a:p>
            <a:pPr marL="45720" indent="0" algn="just">
              <a:buNone/>
            </a:pPr>
            <a:endParaRPr lang="en-US" dirty="0">
              <a:latin typeface="Times New Roman" panose="02020603050405020304" pitchFamily="18" charset="0"/>
              <a:cs typeface="Times New Roman" panose="02020603050405020304" pitchFamily="18" charset="0"/>
            </a:endParaRPr>
          </a:p>
          <a:p>
            <a:pPr marL="45720" lvl="0" indent="0" algn="just">
              <a:buNone/>
            </a:pPr>
            <a:r>
              <a:rPr lang="en-US" dirty="0" smtClean="0">
                <a:latin typeface="Times New Roman" panose="02020603050405020304" pitchFamily="18" charset="0"/>
                <a:cs typeface="Times New Roman" panose="02020603050405020304" pitchFamily="18" charset="0"/>
              </a:rPr>
              <a:t>7. </a:t>
            </a:r>
            <a:r>
              <a:rPr lang="en-US" dirty="0" err="1" smtClean="0">
                <a:latin typeface="Times New Roman" panose="02020603050405020304" pitchFamily="18" charset="0"/>
                <a:cs typeface="Times New Roman" panose="02020603050405020304" pitchFamily="18" charset="0"/>
              </a:rPr>
              <a:t>Stefanovics</a:t>
            </a:r>
            <a:r>
              <a:rPr lang="en-US" dirty="0">
                <a:latin typeface="Times New Roman" panose="02020603050405020304" pitchFamily="18" charset="0"/>
                <a:cs typeface="Times New Roman" panose="02020603050405020304" pitchFamily="18" charset="0"/>
              </a:rPr>
              <a:t>, E.A., He, H., </a:t>
            </a:r>
            <a:r>
              <a:rPr lang="en-US" dirty="0" err="1">
                <a:latin typeface="Times New Roman" panose="02020603050405020304" pitchFamily="18" charset="0"/>
                <a:cs typeface="Times New Roman" panose="02020603050405020304" pitchFamily="18" charset="0"/>
              </a:rPr>
              <a:t>Cavalcanti</a:t>
            </a:r>
            <a:r>
              <a:rPr lang="en-US" dirty="0">
                <a:latin typeface="Times New Roman" panose="02020603050405020304" pitchFamily="18" charset="0"/>
                <a:cs typeface="Times New Roman" panose="02020603050405020304" pitchFamily="18" charset="0"/>
              </a:rPr>
              <a:t>. M., </a:t>
            </a:r>
            <a:r>
              <a:rPr lang="en-US" dirty="0" err="1">
                <a:latin typeface="Times New Roman" panose="02020603050405020304" pitchFamily="18" charset="0"/>
                <a:cs typeface="Times New Roman" panose="02020603050405020304" pitchFamily="18" charset="0"/>
              </a:rPr>
              <a:t>Neto</a:t>
            </a:r>
            <a:r>
              <a:rPr lang="en-US" dirty="0">
                <a:latin typeface="Times New Roman" panose="02020603050405020304" pitchFamily="18" charset="0"/>
                <a:cs typeface="Times New Roman" panose="02020603050405020304" pitchFamily="18" charset="0"/>
              </a:rPr>
              <a:t>, H., </a:t>
            </a:r>
            <a:r>
              <a:rPr lang="en-US" dirty="0" err="1">
                <a:latin typeface="Times New Roman" panose="02020603050405020304" pitchFamily="18" charset="0"/>
                <a:cs typeface="Times New Roman" panose="02020603050405020304" pitchFamily="18" charset="0"/>
              </a:rPr>
              <a:t>Ofori</a:t>
            </a:r>
            <a:r>
              <a:rPr lang="en-US" dirty="0">
                <a:latin typeface="Times New Roman" panose="02020603050405020304" pitchFamily="18" charset="0"/>
                <a:cs typeface="Times New Roman" panose="02020603050405020304" pitchFamily="18" charset="0"/>
              </a:rPr>
              <a:t>-Atta, A., </a:t>
            </a:r>
            <a:r>
              <a:rPr lang="en-US" dirty="0" err="1">
                <a:latin typeface="Times New Roman" panose="02020603050405020304" pitchFamily="18" charset="0"/>
                <a:cs typeface="Times New Roman" panose="02020603050405020304" pitchFamily="18" charset="0"/>
              </a:rPr>
              <a:t>Leddy</a:t>
            </a:r>
            <a:r>
              <a:rPr lang="en-US" dirty="0">
                <a:latin typeface="Times New Roman" panose="02020603050405020304" pitchFamily="18" charset="0"/>
                <a:cs typeface="Times New Roman" panose="02020603050405020304" pitchFamily="18" charset="0"/>
              </a:rPr>
              <a:t>, M., </a:t>
            </a:r>
            <a:r>
              <a:rPr lang="en-US" dirty="0" err="1">
                <a:latin typeface="Times New Roman" panose="02020603050405020304" pitchFamily="18" charset="0"/>
                <a:cs typeface="Times New Roman" panose="02020603050405020304" pitchFamily="18" charset="0"/>
              </a:rPr>
              <a:t>Ighodaro</a:t>
            </a:r>
            <a:r>
              <a:rPr lang="en-US" dirty="0">
                <a:latin typeface="Times New Roman" panose="02020603050405020304" pitchFamily="18" charset="0"/>
                <a:cs typeface="Times New Roman" panose="02020603050405020304" pitchFamily="18" charset="0"/>
              </a:rPr>
              <a:t>, A. and </a:t>
            </a:r>
            <a:r>
              <a:rPr lang="en-US" dirty="0" err="1">
                <a:latin typeface="Times New Roman" panose="02020603050405020304" pitchFamily="18" charset="0"/>
                <a:cs typeface="Times New Roman" panose="02020603050405020304" pitchFamily="18" charset="0"/>
              </a:rPr>
              <a:t>Rosenheck</a:t>
            </a:r>
            <a:r>
              <a:rPr lang="en-US" dirty="0">
                <a:latin typeface="Times New Roman" panose="02020603050405020304" pitchFamily="18" charset="0"/>
                <a:cs typeface="Times New Roman" panose="02020603050405020304" pitchFamily="18" charset="0"/>
              </a:rPr>
              <a:t>, R. (2016). Witchcraft and </a:t>
            </a:r>
            <a:r>
              <a:rPr lang="en-US" dirty="0" err="1">
                <a:latin typeface="Times New Roman" panose="02020603050405020304" pitchFamily="18" charset="0"/>
                <a:cs typeface="Times New Roman" panose="02020603050405020304" pitchFamily="18" charset="0"/>
              </a:rPr>
              <a:t>biopsychosocial</a:t>
            </a:r>
            <a:r>
              <a:rPr lang="en-US" dirty="0">
                <a:latin typeface="Times New Roman" panose="02020603050405020304" pitchFamily="18" charset="0"/>
                <a:cs typeface="Times New Roman" panose="02020603050405020304" pitchFamily="18" charset="0"/>
              </a:rPr>
              <a:t> causes of mental illness: Attitudes and beliefs about mental illness among health professionals in five countries. </a:t>
            </a:r>
            <a:r>
              <a:rPr lang="en-US" i="1" dirty="0">
                <a:latin typeface="Times New Roman" panose="02020603050405020304" pitchFamily="18" charset="0"/>
                <a:cs typeface="Times New Roman" panose="02020603050405020304" pitchFamily="18" charset="0"/>
              </a:rPr>
              <a:t>J </a:t>
            </a:r>
            <a:r>
              <a:rPr lang="en-US" i="1" dirty="0" err="1">
                <a:latin typeface="Times New Roman" panose="02020603050405020304" pitchFamily="18" charset="0"/>
                <a:cs typeface="Times New Roman" panose="02020603050405020304" pitchFamily="18" charset="0"/>
              </a:rPr>
              <a:t>Nerv</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Ment</a:t>
            </a:r>
            <a:r>
              <a:rPr lang="en-US" i="1" dirty="0">
                <a:latin typeface="Times New Roman" panose="02020603050405020304" pitchFamily="18" charset="0"/>
                <a:cs typeface="Times New Roman" panose="02020603050405020304" pitchFamily="18" charset="0"/>
              </a:rPr>
              <a:t> Dis. </a:t>
            </a:r>
            <a:r>
              <a:rPr lang="en-US" dirty="0">
                <a:latin typeface="Times New Roman" panose="02020603050405020304" pitchFamily="18" charset="0"/>
                <a:cs typeface="Times New Roman" panose="02020603050405020304" pitchFamily="18" charset="0"/>
              </a:rPr>
              <a:t>2016;204 (3):169-174.</a:t>
            </a:r>
          </a:p>
          <a:p>
            <a:endParaRPr lang="en-US" dirty="0"/>
          </a:p>
        </p:txBody>
      </p:sp>
    </p:spTree>
    <p:extLst>
      <p:ext uri="{BB962C8B-B14F-4D97-AF65-F5344CB8AC3E}">
        <p14:creationId xmlns:p14="http://schemas.microsoft.com/office/powerpoint/2010/main" val="1102502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Title 1"/>
          <p:cNvSpPr>
            <a:spLocks noGrp="1"/>
          </p:cNvSpPr>
          <p:nvPr>
            <p:ph type="title"/>
          </p:nvPr>
        </p:nvSpPr>
        <p:spPr>
          <a:xfrm>
            <a:off x="838200" y="365126"/>
            <a:ext cx="10515600" cy="105138"/>
          </a:xfrm>
        </p:spPr>
        <p:txBody>
          <a:bodyPr>
            <a:normAutofit fontScale="90000"/>
          </a:bodyPr>
          <a:lstStyle/>
          <a:p>
            <a:endParaRPr lang="en-US" dirty="0"/>
          </a:p>
        </p:txBody>
      </p:sp>
      <p:pic>
        <p:nvPicPr>
          <p:cNvPr id="2097152" name="Content Placeholder 3"/>
          <p:cNvPicPr>
            <a:picLocks noGrp="1" noChangeAspect="1"/>
          </p:cNvPicPr>
          <p:nvPr>
            <p:ph idx="1"/>
          </p:nvPr>
        </p:nvPicPr>
        <p:blipFill>
          <a:blip r:embed="rId2"/>
          <a:stretch>
            <a:fillRect/>
          </a:stretch>
        </p:blipFill>
        <p:spPr>
          <a:xfrm>
            <a:off x="548641" y="705394"/>
            <a:ext cx="10659290" cy="500960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Presentation Outline</a:t>
            </a:r>
          </a:p>
        </p:txBody>
      </p:sp>
      <p:sp>
        <p:nvSpPr>
          <p:cNvPr id="3" name="Content Placeholder 2"/>
          <p:cNvSpPr>
            <a:spLocks noGrp="1"/>
          </p:cNvSpPr>
          <p:nvPr>
            <p:ph idx="1"/>
          </p:nvPr>
        </p:nvSpPr>
        <p:spPr/>
        <p:txBody>
          <a:bodyPr/>
          <a:lstStyle/>
          <a:p>
            <a:pPr marL="457200" indent="-457200"/>
            <a:r>
              <a:rPr lang="en-US" dirty="0">
                <a:latin typeface="Times New Roman" panose="02020603050405020304" pitchFamily="18" charset="0"/>
                <a:cs typeface="Times New Roman" panose="02020603050405020304" pitchFamily="18" charset="0"/>
              </a:rPr>
              <a:t>Introduction and Background</a:t>
            </a:r>
          </a:p>
          <a:p>
            <a:pPr marL="457200" indent="-457200"/>
            <a:r>
              <a:rPr lang="en-US" dirty="0">
                <a:latin typeface="Times New Roman" panose="02020603050405020304" pitchFamily="18" charset="0"/>
                <a:cs typeface="Times New Roman" panose="02020603050405020304" pitchFamily="18" charset="0"/>
              </a:rPr>
              <a:t>Problem statement</a:t>
            </a:r>
          </a:p>
          <a:p>
            <a:pPr marL="457200" indent="-457200"/>
            <a:r>
              <a:rPr lang="en-US" dirty="0">
                <a:latin typeface="Times New Roman" panose="02020603050405020304" pitchFamily="18" charset="0"/>
                <a:cs typeface="Times New Roman" panose="02020603050405020304" pitchFamily="18" charset="0"/>
              </a:rPr>
              <a:t>Aims of the Study</a:t>
            </a:r>
          </a:p>
          <a:p>
            <a:pPr marL="457200" indent="-457200"/>
            <a:r>
              <a:rPr lang="en-US" dirty="0">
                <a:latin typeface="Times New Roman" panose="02020603050405020304" pitchFamily="18" charset="0"/>
                <a:cs typeface="Times New Roman" panose="02020603050405020304" pitchFamily="18" charset="0"/>
              </a:rPr>
              <a:t>Review of Related Literature</a:t>
            </a:r>
          </a:p>
          <a:p>
            <a:pPr marL="457200" indent="-457200"/>
            <a:r>
              <a:rPr lang="en-US" dirty="0">
                <a:latin typeface="Times New Roman" panose="02020603050405020304" pitchFamily="18" charset="0"/>
                <a:cs typeface="Times New Roman" panose="02020603050405020304" pitchFamily="18" charset="0"/>
              </a:rPr>
              <a:t>Methodology</a:t>
            </a:r>
          </a:p>
          <a:p>
            <a:pPr marL="457200" indent="-457200"/>
            <a:r>
              <a:rPr lang="en-US" dirty="0">
                <a:latin typeface="Times New Roman" panose="02020603050405020304" pitchFamily="18" charset="0"/>
                <a:cs typeface="Times New Roman" panose="02020603050405020304" pitchFamily="18" charset="0"/>
              </a:rPr>
              <a:t>Results</a:t>
            </a:r>
          </a:p>
          <a:p>
            <a:pPr marL="457200" indent="-457200"/>
            <a:r>
              <a:rPr lang="en-US" dirty="0" smtClean="0">
                <a:latin typeface="Times New Roman" panose="02020603050405020304" pitchFamily="18" charset="0"/>
                <a:cs typeface="Times New Roman" panose="02020603050405020304" pitchFamily="18" charset="0"/>
              </a:rPr>
              <a:t>Discussion </a:t>
            </a:r>
            <a:endParaRPr lang="en-US" dirty="0">
              <a:latin typeface="Times New Roman" panose="02020603050405020304" pitchFamily="18" charset="0"/>
              <a:cs typeface="Times New Roman" panose="02020603050405020304" pitchFamily="18" charset="0"/>
            </a:endParaRPr>
          </a:p>
          <a:p>
            <a:pPr marL="457200" indent="-457200"/>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16572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06475"/>
          </a:xfrm>
        </p:spPr>
        <p:txBody>
          <a:bodyPr/>
          <a:lstStyle/>
          <a:p>
            <a:pPr algn="ctr"/>
            <a:r>
              <a:rPr lang="en-US" b="1" dirty="0" smtClean="0"/>
              <a:t>Introduction</a:t>
            </a:r>
            <a:endParaRPr lang="en-US" b="1" dirty="0"/>
          </a:p>
        </p:txBody>
      </p:sp>
      <p:sp>
        <p:nvSpPr>
          <p:cNvPr id="3" name="Content Placeholder 2"/>
          <p:cNvSpPr>
            <a:spLocks noGrp="1"/>
          </p:cNvSpPr>
          <p:nvPr>
            <p:ph idx="1"/>
          </p:nvPr>
        </p:nvSpPr>
        <p:spPr>
          <a:xfrm>
            <a:off x="838200" y="1471961"/>
            <a:ext cx="10515600" cy="5195655"/>
          </a:xfrm>
        </p:spPr>
        <p:txBody>
          <a:bodyPr/>
          <a:lstStyle/>
          <a:p>
            <a:pPr algn="just">
              <a:lnSpc>
                <a:spcPct val="150000"/>
              </a:lnSpc>
            </a:pPr>
            <a:r>
              <a:rPr lang="en-US" sz="2800" dirty="0">
                <a:latin typeface="Times New Roman" panose="02020603050405020304" pitchFamily="18" charset="0"/>
                <a:cs typeface="Times New Roman" panose="02020603050405020304" pitchFamily="18" charset="0"/>
              </a:rPr>
              <a:t>Mental disorders account for 32.4% of years lived with disability (YLD) and 13.0% disability life adjusted years (DALYS) globally [1</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cs typeface="Times New Roman" panose="02020603050405020304" pitchFamily="18" charset="0"/>
              </a:rPr>
              <a:t> People </a:t>
            </a:r>
            <a:r>
              <a:rPr lang="en-US" sz="2800" dirty="0">
                <a:latin typeface="Times New Roman" panose="02020603050405020304" pitchFamily="18" charset="0"/>
                <a:cs typeface="Times New Roman" panose="02020603050405020304" pitchFamily="18" charset="0"/>
              </a:rPr>
              <a:t>living with severe mental illness, account for approximately 650,000 of Ghana's population of 21.6 </a:t>
            </a:r>
            <a:r>
              <a:rPr lang="en-US" sz="2800" dirty="0" smtClean="0">
                <a:latin typeface="Times New Roman" panose="02020603050405020304" pitchFamily="18" charset="0"/>
                <a:cs typeface="Times New Roman" panose="02020603050405020304" pitchFamily="18" charset="0"/>
              </a:rPr>
              <a:t>million[2]. </a:t>
            </a:r>
          </a:p>
          <a:p>
            <a:pPr algn="just">
              <a:lnSpc>
                <a:spcPct val="150000"/>
              </a:lnSpc>
            </a:pPr>
            <a:r>
              <a:rPr lang="en-US" dirty="0">
                <a:latin typeface="Times New Roman" panose="02020603050405020304" pitchFamily="18" charset="0"/>
                <a:cs typeface="Times New Roman" panose="02020603050405020304" pitchFamily="18" charset="0"/>
              </a:rPr>
              <a:t>The treatment gap (i.e. those individuals who may have mental illness and are not getting adequate treatment) is estimated to be as high as 98% in Ghana </a:t>
            </a:r>
            <a:r>
              <a:rPr lang="en-US" dirty="0" smtClean="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a:t>
            </a:r>
          </a:p>
          <a:p>
            <a:pPr algn="just">
              <a:lnSpc>
                <a:spcPct val="150000"/>
              </a:lnSpc>
            </a:pPr>
            <a:endParaRPr lang="en-US" sz="2800" dirty="0">
              <a:latin typeface="Times New Roman" panose="02020603050405020304" pitchFamily="18" charset="0"/>
              <a:cs typeface="Times New Roman" panose="02020603050405020304" pitchFamily="18" charset="0"/>
            </a:endParaRPr>
          </a:p>
          <a:p>
            <a:pPr algn="just">
              <a:lnSpc>
                <a:spcPct val="150000"/>
              </a:lnSpc>
            </a:pPr>
            <a:endParaRPr lang="en-US" sz="2800" dirty="0" smtClean="0">
              <a:latin typeface="Times New Roman" panose="02020603050405020304" pitchFamily="18" charset="0"/>
              <a:cs typeface="Times New Roman" panose="02020603050405020304" pitchFamily="18" charset="0"/>
            </a:endParaRPr>
          </a:p>
          <a:p>
            <a:pPr algn="just">
              <a:lnSpc>
                <a:spcPct val="150000"/>
              </a:lnSpc>
            </a:pPr>
            <a:endParaRPr lang="en-US" dirty="0"/>
          </a:p>
        </p:txBody>
      </p:sp>
    </p:spTree>
    <p:extLst>
      <p:ext uri="{BB962C8B-B14F-4D97-AF65-F5344CB8AC3E}">
        <p14:creationId xmlns:p14="http://schemas.microsoft.com/office/powerpoint/2010/main" val="3034331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Problem Statement</a:t>
            </a:r>
            <a:endParaRPr lang="en-US" b="1" dirty="0"/>
          </a:p>
        </p:txBody>
      </p:sp>
      <p:sp>
        <p:nvSpPr>
          <p:cNvPr id="3" name="Content Placeholder 2"/>
          <p:cNvSpPr>
            <a:spLocks noGrp="1"/>
          </p:cNvSpPr>
          <p:nvPr>
            <p:ph idx="1"/>
          </p:nvPr>
        </p:nvSpPr>
        <p:spPr/>
        <p:txBody>
          <a:bodyPr>
            <a:normAutofit/>
          </a:bodyPr>
          <a:lstStyle/>
          <a:p>
            <a:pPr algn="just">
              <a:lnSpc>
                <a:spcPct val="150000"/>
              </a:lnSpc>
            </a:pPr>
            <a:r>
              <a:rPr lang="en-US" sz="2800" dirty="0">
                <a:latin typeface="Times New Roman" panose="02020603050405020304" pitchFamily="18" charset="0"/>
                <a:cs typeface="Times New Roman" panose="02020603050405020304" pitchFamily="18" charset="0"/>
              </a:rPr>
              <a:t>The Mental Health Law (Act 846, 2012) emphasizes community-based care over institutionalization, the protection of human rights and collaboration with faith based and traditional healers</a:t>
            </a:r>
            <a:r>
              <a:rPr lang="en-US" sz="2800" dirty="0" smtClean="0">
                <a:latin typeface="Times New Roman" panose="02020603050405020304" pitchFamily="18" charset="0"/>
                <a:cs typeface="Times New Roman" panose="02020603050405020304" pitchFamily="18" charset="0"/>
              </a:rPr>
              <a:t>.</a:t>
            </a:r>
          </a:p>
          <a:p>
            <a:pPr algn="just">
              <a:lnSpc>
                <a:spcPct val="150000"/>
              </a:lnSpc>
            </a:pPr>
            <a:r>
              <a:rPr lang="en-US" sz="2800" dirty="0"/>
              <a:t>The community care approach to mental healthcare has shown better results than the traditional system of institutional care </a:t>
            </a:r>
            <a:r>
              <a:rPr lang="en-US" sz="2800" dirty="0" smtClean="0"/>
              <a:t>[</a:t>
            </a:r>
            <a:r>
              <a:rPr lang="en-US" sz="2800" dirty="0"/>
              <a:t>4</a:t>
            </a:r>
            <a:r>
              <a:rPr lang="en-US" sz="2800" dirty="0" smtClean="0"/>
              <a:t>, 5]</a:t>
            </a:r>
            <a:endParaRPr lang="en-US" sz="2800" dirty="0"/>
          </a:p>
          <a:p>
            <a:pPr algn="just">
              <a:lnSpc>
                <a:spcPct val="150000"/>
              </a:lnSpc>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1149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1"/>
            <a:ext cx="9875520" cy="513806"/>
          </a:xfrm>
        </p:spPr>
        <p:txBody>
          <a:bodyPr>
            <a:normAutofit fontScale="90000"/>
          </a:bodyPr>
          <a:lstStyle/>
          <a:p>
            <a:endParaRPr lang="en-US" dirty="0"/>
          </a:p>
        </p:txBody>
      </p:sp>
      <p:sp>
        <p:nvSpPr>
          <p:cNvPr id="3" name="Content Placeholder 2"/>
          <p:cNvSpPr>
            <a:spLocks noGrp="1"/>
          </p:cNvSpPr>
          <p:nvPr>
            <p:ph idx="1"/>
          </p:nvPr>
        </p:nvSpPr>
        <p:spPr>
          <a:xfrm>
            <a:off x="613954" y="1397727"/>
            <a:ext cx="10401917" cy="5081450"/>
          </a:xfrm>
        </p:spPr>
        <p:txBody>
          <a:bodyPr>
            <a:normAutofit/>
          </a:bodyPr>
          <a:lstStyle/>
          <a:p>
            <a:pPr algn="just">
              <a:lnSpc>
                <a:spcPct val="160000"/>
              </a:lnSpc>
            </a:pPr>
            <a:r>
              <a:rPr lang="en-US" dirty="0"/>
              <a:t> </a:t>
            </a:r>
            <a:r>
              <a:rPr lang="en-US" sz="3000" dirty="0">
                <a:latin typeface="Times New Roman" panose="02020603050405020304" pitchFamily="18" charset="0"/>
                <a:cs typeface="Times New Roman" panose="02020603050405020304" pitchFamily="18" charset="0"/>
              </a:rPr>
              <a:t>Though effective treatment is available; </a:t>
            </a:r>
            <a:r>
              <a:rPr lang="en-US" sz="3000" dirty="0" smtClean="0">
                <a:latin typeface="Times New Roman" panose="02020603050405020304" pitchFamily="18" charset="0"/>
                <a:cs typeface="Times New Roman" panose="02020603050405020304" pitchFamily="18" charset="0"/>
              </a:rPr>
              <a:t>it may not be accessible to individuals who need it. </a:t>
            </a:r>
            <a:endParaRPr lang="en-US" sz="3000" dirty="0">
              <a:latin typeface="Times New Roman" panose="02020603050405020304" pitchFamily="18" charset="0"/>
              <a:cs typeface="Times New Roman" panose="02020603050405020304" pitchFamily="18" charset="0"/>
            </a:endParaRPr>
          </a:p>
          <a:p>
            <a:pPr algn="just">
              <a:lnSpc>
                <a:spcPct val="150000"/>
              </a:lnSpc>
            </a:pPr>
            <a:r>
              <a:rPr lang="en-US" sz="2800" dirty="0" smtClean="0">
                <a:latin typeface="Times New Roman" panose="02020603050405020304" pitchFamily="18" charset="0"/>
                <a:cs typeface="Times New Roman" panose="02020603050405020304" pitchFamily="18" charset="0"/>
              </a:rPr>
              <a:t>Thus institutions </a:t>
            </a:r>
            <a:r>
              <a:rPr lang="en-US" sz="2800" dirty="0">
                <a:latin typeface="Times New Roman" panose="02020603050405020304" pitchFamily="18" charset="0"/>
                <a:cs typeface="Times New Roman" panose="02020603050405020304" pitchFamily="18" charset="0"/>
              </a:rPr>
              <a:t>such as prayer camps remain attractive for families to send mentally ill relatives due to many Ghanaians perceiving mental illness as being partly caused by evil spirits or as punishment from a deity influencing their health seeking </a:t>
            </a:r>
            <a:r>
              <a:rPr lang="en-US" sz="2800" dirty="0" err="1" smtClean="0">
                <a:latin typeface="Times New Roman" panose="02020603050405020304" pitchFamily="18" charset="0"/>
                <a:cs typeface="Times New Roman" panose="02020603050405020304" pitchFamily="18" charset="0"/>
              </a:rPr>
              <a:t>behaviour</a:t>
            </a:r>
            <a:r>
              <a:rPr lang="en-US" sz="2800" dirty="0" smtClean="0">
                <a:latin typeface="Times New Roman" panose="02020603050405020304" pitchFamily="18" charset="0"/>
                <a:cs typeface="Times New Roman" panose="02020603050405020304" pitchFamily="18" charset="0"/>
              </a:rPr>
              <a:t>[6,7]</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13058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lnSpc>
                <a:spcPct val="150000"/>
              </a:lnSpc>
            </a:pPr>
            <a:r>
              <a:rPr lang="en-US" sz="2800" dirty="0">
                <a:latin typeface="Times New Roman" panose="02020603050405020304" pitchFamily="18" charset="0"/>
                <a:cs typeface="Times New Roman" panose="02020603050405020304" pitchFamily="18" charset="0"/>
              </a:rPr>
              <a:t>Additional reasons include the lack of support for the mentally ill individual or the family. Ghana does not have a welfare system to support the care of the mentally ill directly or indirectly thorough incentives for family members who take care of these individuals and bear the cost of care </a:t>
            </a:r>
            <a:r>
              <a:rPr lang="en-US" sz="2800" dirty="0" smtClean="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8</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6559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0" name="Title 1"/>
          <p:cNvSpPr>
            <a:spLocks noGrp="1"/>
          </p:cNvSpPr>
          <p:nvPr>
            <p:ph type="title"/>
          </p:nvPr>
        </p:nvSpPr>
        <p:spPr>
          <a:xfrm>
            <a:off x="838200" y="365125"/>
            <a:ext cx="10515600" cy="1084852"/>
          </a:xfrm>
        </p:spPr>
        <p:txBody>
          <a:bodyPr>
            <a:normAutofit/>
          </a:bodyPr>
          <a:lstStyle/>
          <a:p>
            <a:pPr algn="ctr"/>
            <a:r>
              <a:rPr lang="en-US" b="1" dirty="0" smtClean="0"/>
              <a:t>Aims of the study</a:t>
            </a:r>
            <a:endParaRPr lang="en-US" b="1" dirty="0"/>
          </a:p>
        </p:txBody>
      </p:sp>
      <p:sp>
        <p:nvSpPr>
          <p:cNvPr id="1048611" name="Content Placeholder 2"/>
          <p:cNvSpPr>
            <a:spLocks noGrp="1"/>
          </p:cNvSpPr>
          <p:nvPr>
            <p:ph idx="1"/>
          </p:nvPr>
        </p:nvSpPr>
        <p:spPr>
          <a:xfrm>
            <a:off x="838200" y="1567543"/>
            <a:ext cx="10515600" cy="4609420"/>
          </a:xfrm>
        </p:spPr>
        <p:txBody>
          <a:bodyPr/>
          <a:lstStyle/>
          <a:p>
            <a:pPr>
              <a:lnSpc>
                <a:spcPct val="150000"/>
              </a:lnSpc>
            </a:pPr>
            <a:r>
              <a:rPr lang="en-US" dirty="0">
                <a:latin typeface="Times New Roman" panose="02020603050405020304" pitchFamily="18" charset="0"/>
                <a:cs typeface="Times New Roman" panose="02020603050405020304" pitchFamily="18" charset="0"/>
              </a:rPr>
              <a:t>To explore the expectations and experiences of persons with mental illness receiving care at a faith based institution.</a:t>
            </a:r>
          </a:p>
          <a:p>
            <a:pPr>
              <a:lnSpc>
                <a:spcPct val="150000"/>
              </a:lnSpc>
            </a:pPr>
            <a:r>
              <a:rPr lang="en-US" dirty="0">
                <a:latin typeface="Times New Roman" panose="02020603050405020304" pitchFamily="18" charset="0"/>
                <a:cs typeface="Times New Roman" panose="02020603050405020304" pitchFamily="18" charset="0"/>
              </a:rPr>
              <a:t>To explore from the patients perspectives how care at the psychiatric hospitals or other treatment settings compares with the </a:t>
            </a:r>
            <a:r>
              <a:rPr lang="en-US" dirty="0" smtClean="0">
                <a:latin typeface="Times New Roman" panose="02020603050405020304" pitchFamily="18" charset="0"/>
                <a:cs typeface="Times New Roman" panose="02020603050405020304" pitchFamily="18" charset="0"/>
              </a:rPr>
              <a:t>above.</a:t>
            </a: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TotalTime>
  <Words>2088</Words>
  <Application>Microsoft Office PowerPoint</Application>
  <PresentationFormat>Widescreen</PresentationFormat>
  <Paragraphs>142</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Expectations and experiences of individuals with mental illness at the Mount Horeb prayer camp in Ghana</vt:lpstr>
      <vt:lpstr>PowerPoint Presentation</vt:lpstr>
      <vt:lpstr>Aerial View of Mount Horeb Prayer Camp</vt:lpstr>
      <vt:lpstr>Presentation Outline</vt:lpstr>
      <vt:lpstr>Introduction</vt:lpstr>
      <vt:lpstr>Problem Statement</vt:lpstr>
      <vt:lpstr>PowerPoint Presentation</vt:lpstr>
      <vt:lpstr>PowerPoint Presentation</vt:lpstr>
      <vt:lpstr>Aims of the study</vt:lpstr>
      <vt:lpstr>Methodology</vt:lpstr>
      <vt:lpstr>Results</vt:lpstr>
      <vt:lpstr>Expectations</vt:lpstr>
      <vt:lpstr>PowerPoint Presentation</vt:lpstr>
      <vt:lpstr>PowerPoint Presentation</vt:lpstr>
      <vt:lpstr>Individual’s experiences with chaining as a form of treatment.</vt:lpstr>
      <vt:lpstr>PowerPoint Presentation</vt:lpstr>
      <vt:lpstr>PowerPoint Presentation</vt:lpstr>
      <vt:lpstr>     Chaining in other faith based camps</vt:lpstr>
      <vt:lpstr>PowerPoint Presentation</vt:lpstr>
      <vt:lpstr>        Unexpected /unforeseen chaining</vt:lpstr>
      <vt:lpstr>Perceived positive effects of chaining</vt:lpstr>
      <vt:lpstr>PowerPoint Presentation</vt:lpstr>
      <vt:lpstr>Negative Experiences with Chaining</vt:lpstr>
      <vt:lpstr>Treatment</vt:lpstr>
      <vt:lpstr>Positive orthodox treatment</vt:lpstr>
      <vt:lpstr>Negative orthodox treatment</vt:lpstr>
      <vt:lpstr>Unorthodox treatment</vt:lpstr>
      <vt:lpstr>Discussion </vt:lpstr>
      <vt:lpstr>Discussion</vt:lpstr>
      <vt:lpstr>Discussion</vt:lpstr>
      <vt:lpstr>Conclusion and Recommendation</vt:lpstr>
      <vt:lpstr>References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Expectations and experiences of individuals with mental illness at the Mount Horeb prayer camp in Ghana</dc:title>
  <dc:creator>Windows User</dc:creator>
  <cp:lastModifiedBy>Windows User</cp:lastModifiedBy>
  <cp:revision>24</cp:revision>
  <dcterms:created xsi:type="dcterms:W3CDTF">2018-09-23T17:49:33Z</dcterms:created>
  <dcterms:modified xsi:type="dcterms:W3CDTF">2018-10-17T07:35:26Z</dcterms:modified>
</cp:coreProperties>
</file>