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56"/>
    <p:restoredTop sz="95666"/>
  </p:normalViewPr>
  <p:slideViewPr>
    <p:cSldViewPr snapToGrid="0" snapToObjects="1">
      <p:cViewPr varScale="1">
        <p:scale>
          <a:sx n="64" d="100"/>
          <a:sy n="64" d="100"/>
        </p:scale>
        <p:origin x="11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93"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694"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42C82-47C0-364C-947B-FD3405368688}" type="datetimeFigureOut">
              <a:rPr lang="en-US" smtClean="0"/>
              <a:t>10/17/2018</a:t>
            </a:fld>
            <a:endParaRPr lang="en-US"/>
          </a:p>
        </p:txBody>
      </p:sp>
      <p:sp>
        <p:nvSpPr>
          <p:cNvPr id="1048695"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8696"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7"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698"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1D234-7B10-0140-95F6-FF6FE2A2D4E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Slide Image Placeholder 1"/>
          <p:cNvSpPr>
            <a:spLocks noGrp="1" noRot="1" noChangeAspect="1"/>
          </p:cNvSpPr>
          <p:nvPr>
            <p:ph type="sldImg"/>
          </p:nvPr>
        </p:nvSpPr>
        <p:spPr/>
      </p:sp>
      <p:sp>
        <p:nvSpPr>
          <p:cNvPr id="1048590" name="Notes Placeholder 2"/>
          <p:cNvSpPr>
            <a:spLocks noGrp="1"/>
          </p:cNvSpPr>
          <p:nvPr>
            <p:ph type="body" idx="1"/>
          </p:nvPr>
        </p:nvSpPr>
        <p:spPr/>
        <p:txBody>
          <a:bodyPr/>
          <a:lstStyle/>
          <a:p>
            <a:r>
              <a:rPr lang="en-US" dirty="0"/>
              <a:t>Talk about</a:t>
            </a:r>
            <a:r>
              <a:rPr lang="en-US" baseline="0" dirty="0"/>
              <a:t> a family support group established by community mental health workers in Ghana </a:t>
            </a:r>
            <a:r>
              <a:rPr lang="mr-IN" baseline="0" dirty="0"/>
              <a:t>–</a:t>
            </a:r>
            <a:r>
              <a:rPr lang="en-US" baseline="0" dirty="0"/>
              <a:t> want to acknowledge their initiative, hard work and enthusiasm in setting this up.</a:t>
            </a:r>
          </a:p>
          <a:p>
            <a:r>
              <a:rPr lang="en-US" baseline="0" dirty="0"/>
              <a:t>Presenting to share their work and hopefully to get some ideas as to how the group could be developed</a:t>
            </a:r>
            <a:endParaRPr lang="en-US" dirty="0"/>
          </a:p>
        </p:txBody>
      </p:sp>
      <p:sp>
        <p:nvSpPr>
          <p:cNvPr id="1048591" name="Slide Number Placeholder 3"/>
          <p:cNvSpPr>
            <a:spLocks noGrp="1"/>
          </p:cNvSpPr>
          <p:nvPr>
            <p:ph type="sldNum" sz="quarter" idx="10"/>
          </p:nvPr>
        </p:nvSpPr>
        <p:spPr/>
        <p:txBody>
          <a:bodyPr/>
          <a:lstStyle/>
          <a:p>
            <a:fld id="{D5D1D234-7B10-0140-95F6-FF6FE2A2D4ED}"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Slide Image Placeholder 1"/>
          <p:cNvSpPr>
            <a:spLocks noGrp="1" noRot="1" noChangeAspect="1"/>
          </p:cNvSpPr>
          <p:nvPr>
            <p:ph type="sldImg"/>
          </p:nvPr>
        </p:nvSpPr>
        <p:spPr/>
      </p:sp>
      <p:sp>
        <p:nvSpPr>
          <p:cNvPr id="1048648" name="Notes Placeholder 2"/>
          <p:cNvSpPr>
            <a:spLocks noGrp="1"/>
          </p:cNvSpPr>
          <p:nvPr>
            <p:ph type="body" idx="1"/>
          </p:nvPr>
        </p:nvSpPr>
        <p:spPr/>
        <p:txBody>
          <a:bodyPr/>
          <a:lstStyle/>
          <a:p>
            <a:r>
              <a:rPr lang="en-US" dirty="0"/>
              <a:t>How successful can family support groups be where there is very</a:t>
            </a:r>
            <a:r>
              <a:rPr lang="en-US" baseline="0" dirty="0"/>
              <a:t> limited access to publicly funded mental health treatment?</a:t>
            </a:r>
            <a:endParaRPr lang="en-US" dirty="0"/>
          </a:p>
          <a:p>
            <a:r>
              <a:rPr lang="en-US" dirty="0"/>
              <a:t>What does</a:t>
            </a:r>
            <a:r>
              <a:rPr lang="en-US" baseline="0" dirty="0"/>
              <a:t> service user involvement and empowerment mean in this context? Survivor/user stance does not necessarily fit well with African experience </a:t>
            </a:r>
            <a:r>
              <a:rPr lang="mr-IN" baseline="0" dirty="0"/>
              <a:t>–</a:t>
            </a:r>
            <a:r>
              <a:rPr lang="en-US" baseline="0" dirty="0"/>
              <a:t> more about access to treatment, than protesting abuse of psychiatry, more comfortable for </a:t>
            </a:r>
            <a:r>
              <a:rPr lang="en-US" baseline="0" dirty="0" err="1"/>
              <a:t>carers</a:t>
            </a:r>
            <a:r>
              <a:rPr lang="en-US" baseline="0" dirty="0"/>
              <a:t> and people with mental illness to work together</a:t>
            </a:r>
          </a:p>
          <a:p>
            <a:r>
              <a:rPr lang="en-US" baseline="0" dirty="0"/>
              <a:t>UNCRPD </a:t>
            </a:r>
            <a:r>
              <a:rPr lang="mr-IN" baseline="0" dirty="0"/>
              <a:t>–</a:t>
            </a:r>
            <a:r>
              <a:rPr lang="en-US" baseline="0" dirty="0"/>
              <a:t> rights </a:t>
            </a:r>
            <a:r>
              <a:rPr lang="mr-IN" baseline="0" dirty="0"/>
              <a:t>–</a:t>
            </a:r>
            <a:r>
              <a:rPr lang="en-US" baseline="0" dirty="0"/>
              <a:t> people with disabilities </a:t>
            </a:r>
            <a:r>
              <a:rPr lang="mr-IN" baseline="0" dirty="0"/>
              <a:t>–</a:t>
            </a:r>
            <a:r>
              <a:rPr lang="en-US" baseline="0" dirty="0"/>
              <a:t> is this framework useful?</a:t>
            </a:r>
          </a:p>
          <a:p>
            <a:r>
              <a:rPr lang="en-US" baseline="0" dirty="0"/>
              <a:t>Didactic methods common in this context </a:t>
            </a:r>
            <a:r>
              <a:rPr lang="mr-IN" baseline="0" dirty="0"/>
              <a:t>–</a:t>
            </a:r>
            <a:r>
              <a:rPr lang="en-GB" baseline="0" dirty="0"/>
              <a:t> public health practice, school and particularly church - </a:t>
            </a:r>
            <a:r>
              <a:rPr lang="en-US" baseline="0" dirty="0"/>
              <a:t> do people want a more engaged type of group? Or is imparting knowledge what people want </a:t>
            </a:r>
            <a:r>
              <a:rPr lang="mr-IN" baseline="0" dirty="0"/>
              <a:t>–</a:t>
            </a:r>
            <a:r>
              <a:rPr lang="en-US" baseline="0" dirty="0"/>
              <a:t> authority?</a:t>
            </a:r>
          </a:p>
          <a:p>
            <a:pPr marL="0" marR="0" indent="0" algn="l" defTabSz="914400" rtl="0" eaLnBrk="1" fontAlgn="auto" latinLnBrk="0" hangingPunct="1">
              <a:lnSpc>
                <a:spcPct val="100000"/>
              </a:lnSpc>
              <a:spcBef>
                <a:spcPts val="0"/>
              </a:spcBef>
              <a:spcAft>
                <a:spcPts val="0"/>
              </a:spcAft>
              <a:buClrTx/>
              <a:buSzTx/>
              <a:buFontTx/>
              <a:buNone/>
            </a:pPr>
            <a:r>
              <a:rPr lang="en-US" baseline="0" dirty="0"/>
              <a:t>Examples of peer support in Uganda, hearing voices group, recovery college</a:t>
            </a:r>
          </a:p>
          <a:p>
            <a:endParaRPr lang="en-US" baseline="0" dirty="0"/>
          </a:p>
          <a:p>
            <a:endParaRPr lang="en-US" dirty="0"/>
          </a:p>
        </p:txBody>
      </p:sp>
      <p:sp>
        <p:nvSpPr>
          <p:cNvPr id="1048649" name="Slide Number Placeholder 3"/>
          <p:cNvSpPr>
            <a:spLocks noGrp="1"/>
          </p:cNvSpPr>
          <p:nvPr>
            <p:ph type="sldNum" sz="quarter" idx="10"/>
          </p:nvPr>
        </p:nvSpPr>
        <p:spPr/>
        <p:txBody>
          <a:bodyPr/>
          <a:lstStyle/>
          <a:p>
            <a:fld id="{D5D1D234-7B10-0140-95F6-FF6FE2A2D4ED}" type="slidenum">
              <a:rPr lang="en-US" smtClean="0"/>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Slide Image Placeholder 1"/>
          <p:cNvSpPr>
            <a:spLocks noGrp="1" noRot="1" noChangeAspect="1"/>
          </p:cNvSpPr>
          <p:nvPr>
            <p:ph type="sldImg"/>
          </p:nvPr>
        </p:nvSpPr>
        <p:spPr/>
      </p:sp>
      <p:sp>
        <p:nvSpPr>
          <p:cNvPr id="1048600" name="Notes Placeholder 2"/>
          <p:cNvSpPr>
            <a:spLocks noGrp="1"/>
          </p:cNvSpPr>
          <p:nvPr>
            <p:ph type="body" idx="1"/>
          </p:nvPr>
        </p:nvSpPr>
        <p:spPr/>
        <p:txBody>
          <a:bodyPr/>
          <a:lstStyle/>
          <a:p>
            <a:r>
              <a:rPr lang="en-US" dirty="0"/>
              <a:t>Family </a:t>
            </a:r>
            <a:r>
              <a:rPr lang="mr-IN" dirty="0"/>
              <a:t>–</a:t>
            </a:r>
            <a:r>
              <a:rPr lang="en-US" baseline="0" dirty="0"/>
              <a:t> colonial observers </a:t>
            </a:r>
            <a:r>
              <a:rPr lang="mr-IN" baseline="0" dirty="0"/>
              <a:t>–</a:t>
            </a:r>
            <a:r>
              <a:rPr lang="en-US" baseline="0" dirty="0"/>
              <a:t> thought that African families appeared more tolerant, absence of asylums they were the only source of support, WHO studies suggested that there were better outcomes for schizophrenia in developing countries and </a:t>
            </a:r>
            <a:r>
              <a:rPr lang="en-US" baseline="0" dirty="0" err="1"/>
              <a:t>hypothesised</a:t>
            </a:r>
            <a:r>
              <a:rPr lang="en-US" baseline="0" dirty="0"/>
              <a:t> this might be due to greater family support</a:t>
            </a:r>
          </a:p>
          <a:p>
            <a:r>
              <a:rPr lang="en-US" baseline="0" dirty="0"/>
              <a:t>International actors in mental health </a:t>
            </a:r>
            <a:r>
              <a:rPr lang="en-US" baseline="0" dirty="0" err="1"/>
              <a:t>recommened</a:t>
            </a:r>
            <a:r>
              <a:rPr lang="en-US" baseline="0" dirty="0"/>
              <a:t> </a:t>
            </a:r>
            <a:r>
              <a:rPr lang="en-US" baseline="0" dirty="0" err="1"/>
              <a:t>deinstitutionalisation</a:t>
            </a:r>
            <a:r>
              <a:rPr lang="en-US" baseline="0" dirty="0"/>
              <a:t> and community care as optimal </a:t>
            </a:r>
            <a:r>
              <a:rPr lang="mr-IN" baseline="0" dirty="0"/>
              <a:t>–</a:t>
            </a:r>
            <a:r>
              <a:rPr lang="en-US" baseline="0" dirty="0"/>
              <a:t> this means people with mental illness remaining in the family where possible and being treated through primary care, or community-based mental health care, rather than in psychiatric hospitals</a:t>
            </a:r>
          </a:p>
          <a:p>
            <a:r>
              <a:rPr lang="en-US" baseline="0" dirty="0"/>
              <a:t>In low-income settings most people live with the family not necessarily due to any policy or preference, but simply due to the absence of any alternative.</a:t>
            </a:r>
          </a:p>
          <a:p>
            <a:r>
              <a:rPr lang="en-US" baseline="0" dirty="0"/>
              <a:t>Poverty </a:t>
            </a:r>
            <a:r>
              <a:rPr lang="mr-IN" baseline="0" dirty="0"/>
              <a:t>–</a:t>
            </a:r>
            <a:r>
              <a:rPr lang="en-US" baseline="0" dirty="0"/>
              <a:t>either due to the effects of the illness on productivity of the person affected, and of </a:t>
            </a:r>
            <a:r>
              <a:rPr lang="en-US" baseline="0" dirty="0" err="1"/>
              <a:t>carers</a:t>
            </a:r>
            <a:r>
              <a:rPr lang="en-US" baseline="0" dirty="0"/>
              <a:t>, and costs of care, or due to the fact that people living in poverty are more likely to become mentally ill </a:t>
            </a:r>
            <a:r>
              <a:rPr lang="mr-IN" baseline="0" dirty="0"/>
              <a:t>–</a:t>
            </a:r>
            <a:r>
              <a:rPr lang="en-US" baseline="0" dirty="0"/>
              <a:t> referred to as ‘</a:t>
            </a:r>
            <a:r>
              <a:rPr lang="en-US" baseline="0" dirty="0" err="1"/>
              <a:t>viscious</a:t>
            </a:r>
            <a:r>
              <a:rPr lang="en-US" baseline="0" dirty="0"/>
              <a:t> cycle of poverty and mental illness’</a:t>
            </a:r>
          </a:p>
          <a:p>
            <a:r>
              <a:rPr lang="en-US" baseline="0" dirty="0"/>
              <a:t>Structural adjustment, and limits on public sector expenditure have had significant impact on health systems in low-income countries, so there is increasing reliance on families to provide care</a:t>
            </a:r>
            <a:endParaRPr lang="en-US" dirty="0"/>
          </a:p>
        </p:txBody>
      </p:sp>
      <p:sp>
        <p:nvSpPr>
          <p:cNvPr id="1048601" name="Slide Number Placeholder 3"/>
          <p:cNvSpPr>
            <a:spLocks noGrp="1"/>
          </p:cNvSpPr>
          <p:nvPr>
            <p:ph type="sldNum" sz="quarter" idx="10"/>
          </p:nvPr>
        </p:nvSpPr>
        <p:spPr/>
        <p:txBody>
          <a:bodyPr/>
          <a:lstStyle/>
          <a:p>
            <a:fld id="{D5D1D234-7B10-0140-95F6-FF6FE2A2D4ED}"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Slide Image Placeholder 1"/>
          <p:cNvSpPr>
            <a:spLocks noGrp="1" noRot="1" noChangeAspect="1"/>
          </p:cNvSpPr>
          <p:nvPr>
            <p:ph type="sldImg"/>
          </p:nvPr>
        </p:nvSpPr>
        <p:spPr/>
      </p:sp>
      <p:sp>
        <p:nvSpPr>
          <p:cNvPr id="1048605" name="Notes Placeholder 2"/>
          <p:cNvSpPr>
            <a:spLocks noGrp="1"/>
          </p:cNvSpPr>
          <p:nvPr>
            <p:ph type="body" idx="1"/>
          </p:nvPr>
        </p:nvSpPr>
        <p:spPr/>
        <p:txBody>
          <a:bodyPr/>
          <a:lstStyle/>
          <a:p>
            <a:r>
              <a:rPr lang="en-US" dirty="0"/>
              <a:t>Economy has deteriorated</a:t>
            </a:r>
            <a:r>
              <a:rPr lang="en-US" baseline="0" dirty="0"/>
              <a:t> since 2012, decline in revenue from major exports, depreciation of the currency, rising cost of living (food, electricity, fuel </a:t>
            </a:r>
            <a:r>
              <a:rPr lang="en-US" baseline="0" dirty="0" err="1"/>
              <a:t>etc</a:t>
            </a:r>
            <a:r>
              <a:rPr lang="en-US" baseline="0" dirty="0"/>
              <a:t>), 77% in vulnerable employment (self-employed, fluctuating earnings), levels of migration remain high </a:t>
            </a:r>
            <a:r>
              <a:rPr lang="mr-IN" baseline="0" dirty="0"/>
              <a:t>–</a:t>
            </a:r>
            <a:r>
              <a:rPr lang="en-US" baseline="0" dirty="0"/>
              <a:t> impact on households, female-headed households common </a:t>
            </a:r>
            <a:endParaRPr lang="en-US" dirty="0"/>
          </a:p>
        </p:txBody>
      </p:sp>
      <p:sp>
        <p:nvSpPr>
          <p:cNvPr id="1048606" name="Slide Number Placeholder 3"/>
          <p:cNvSpPr>
            <a:spLocks noGrp="1"/>
          </p:cNvSpPr>
          <p:nvPr>
            <p:ph type="sldNum" sz="quarter" idx="10"/>
          </p:nvPr>
        </p:nvSpPr>
        <p:spPr/>
        <p:txBody>
          <a:bodyPr/>
          <a:lstStyle/>
          <a:p>
            <a:fld id="{D5D1D234-7B10-0140-95F6-FF6FE2A2D4ED}"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Slide Image Placeholder 1"/>
          <p:cNvSpPr>
            <a:spLocks noGrp="1" noRot="1" noChangeAspect="1"/>
          </p:cNvSpPr>
          <p:nvPr>
            <p:ph type="sldImg"/>
          </p:nvPr>
        </p:nvSpPr>
        <p:spPr/>
      </p:sp>
      <p:sp>
        <p:nvSpPr>
          <p:cNvPr id="1048613" name="Notes Placeholder 2"/>
          <p:cNvSpPr>
            <a:spLocks noGrp="1"/>
          </p:cNvSpPr>
          <p:nvPr>
            <p:ph type="body" idx="1"/>
          </p:nvPr>
        </p:nvSpPr>
        <p:spPr/>
        <p:txBody>
          <a:bodyPr/>
          <a:lstStyle/>
          <a:p>
            <a:r>
              <a:rPr lang="en-US" dirty="0"/>
              <a:t>Was</a:t>
            </a:r>
            <a:r>
              <a:rPr lang="en-US" baseline="0" dirty="0"/>
              <a:t> able to attend the group several times in 2016. Several of the family members I had met during my PhD were attending and accessing treatment. Observed the group, spoke to group members</a:t>
            </a:r>
            <a:endParaRPr lang="en-US" dirty="0"/>
          </a:p>
        </p:txBody>
      </p:sp>
      <p:sp>
        <p:nvSpPr>
          <p:cNvPr id="1048614" name="Slide Number Placeholder 3"/>
          <p:cNvSpPr>
            <a:spLocks noGrp="1"/>
          </p:cNvSpPr>
          <p:nvPr>
            <p:ph type="sldNum" sz="quarter" idx="10"/>
          </p:nvPr>
        </p:nvSpPr>
        <p:spPr/>
        <p:txBody>
          <a:bodyPr/>
          <a:lstStyle/>
          <a:p>
            <a:fld id="{D5D1D234-7B10-0140-95F6-FF6FE2A2D4ED}"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Slide Image Placeholder 1"/>
          <p:cNvSpPr>
            <a:spLocks noGrp="1" noRot="1" noChangeAspect="1"/>
          </p:cNvSpPr>
          <p:nvPr>
            <p:ph type="sldImg"/>
          </p:nvPr>
        </p:nvSpPr>
        <p:spPr/>
      </p:sp>
      <p:sp>
        <p:nvSpPr>
          <p:cNvPr id="1048625" name="Notes Placeholder 2"/>
          <p:cNvSpPr>
            <a:spLocks noGrp="1"/>
          </p:cNvSpPr>
          <p:nvPr>
            <p:ph type="body" idx="1"/>
          </p:nvPr>
        </p:nvSpPr>
        <p:spPr/>
        <p:txBody>
          <a:bodyPr/>
          <a:lstStyle/>
          <a:p>
            <a:r>
              <a:rPr lang="en-US" dirty="0"/>
              <a:t>High</a:t>
            </a:r>
            <a:r>
              <a:rPr lang="en-US" baseline="0" dirty="0"/>
              <a:t> levels of stigma and social exclusion </a:t>
            </a:r>
          </a:p>
          <a:p>
            <a:r>
              <a:rPr lang="en-US" baseline="0" dirty="0"/>
              <a:t>People with severe mental illness often not engaged in work, or even household chores as expected. Studies, training or employment often disrupted by the illness, often social excluded </a:t>
            </a:r>
            <a:r>
              <a:rPr lang="mr-IN" baseline="0" dirty="0"/>
              <a:t>–</a:t>
            </a:r>
            <a:r>
              <a:rPr lang="en-US" baseline="0" dirty="0"/>
              <a:t> few friends or other social interaction</a:t>
            </a:r>
          </a:p>
          <a:p>
            <a:r>
              <a:rPr lang="en-US" baseline="0" dirty="0"/>
              <a:t>Certain benefits available to poor in Ghana but may be difficult to access - </a:t>
            </a:r>
          </a:p>
          <a:p>
            <a:r>
              <a:rPr lang="en-US" sz="1200" b="0" i="0" kern="1200" dirty="0">
                <a:solidFill>
                  <a:schemeClr val="tx1"/>
                </a:solidFill>
                <a:effectLst/>
                <a:latin typeface="+mn-lt"/>
                <a:ea typeface="+mn-ea"/>
                <a:cs typeface="+mn-cs"/>
              </a:rPr>
              <a:t>LEAP is a social cash transfer program which provides cash and health insurance to extremely poor households across Ghana. LEAP eligibility is based on poverty and having a household member in at least one of three demographic categories: households with orphan or vulnerable child (OVC), elderly poor, or person with extreme disability unable to work. Small amount</a:t>
            </a:r>
            <a:r>
              <a:rPr lang="en-US" sz="1200" b="0" i="0" kern="1200" baseline="0" dirty="0">
                <a:solidFill>
                  <a:schemeClr val="tx1"/>
                </a:solidFill>
                <a:effectLst/>
                <a:latin typeface="+mn-lt"/>
                <a:ea typeface="+mn-ea"/>
                <a:cs typeface="+mn-cs"/>
              </a:rPr>
              <a:t> </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about 200 cedi per quarter. Funded by DFID.</a:t>
            </a:r>
            <a:endParaRPr lang="en-US" sz="1200" b="0" i="0"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NHIS </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health insurance scheme in operation since 2004  - exemptions for ‘indigent’ </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strictly speaking, not working, homeless, no one to care for them </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poor less likely to enroll</a:t>
            </a:r>
            <a:endParaRPr lang="en-US" baseline="0" dirty="0"/>
          </a:p>
          <a:p>
            <a:endParaRPr lang="en-US" baseline="0" dirty="0"/>
          </a:p>
          <a:p>
            <a:endParaRPr lang="en-US" dirty="0"/>
          </a:p>
        </p:txBody>
      </p:sp>
      <p:sp>
        <p:nvSpPr>
          <p:cNvPr id="1048626" name="Slide Number Placeholder 3"/>
          <p:cNvSpPr>
            <a:spLocks noGrp="1"/>
          </p:cNvSpPr>
          <p:nvPr>
            <p:ph type="sldNum" sz="quarter" idx="10"/>
          </p:nvPr>
        </p:nvSpPr>
        <p:spPr/>
        <p:txBody>
          <a:bodyPr/>
          <a:lstStyle/>
          <a:p>
            <a:fld id="{D5D1D234-7B10-0140-95F6-FF6FE2A2D4ED}"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Slide Image Placeholder 1"/>
          <p:cNvSpPr>
            <a:spLocks noGrp="1" noRot="1" noChangeAspect="1"/>
          </p:cNvSpPr>
          <p:nvPr>
            <p:ph type="sldImg"/>
          </p:nvPr>
        </p:nvSpPr>
        <p:spPr/>
      </p:sp>
      <p:sp>
        <p:nvSpPr>
          <p:cNvPr id="1048630" name="Notes Placeholder 2"/>
          <p:cNvSpPr>
            <a:spLocks noGrp="1"/>
          </p:cNvSpPr>
          <p:nvPr>
            <p:ph type="body" idx="1"/>
          </p:nvPr>
        </p:nvSpPr>
        <p:spPr/>
        <p:txBody>
          <a:bodyPr/>
          <a:lstStyle/>
          <a:p>
            <a:r>
              <a:rPr lang="en-US" dirty="0"/>
              <a:t>People attending included at least 8 people from the families</a:t>
            </a:r>
            <a:r>
              <a:rPr lang="en-US" baseline="0" dirty="0"/>
              <a:t> I met during my PhD research in 2007-8.Some began attending in May after I visited on fieldwork:</a:t>
            </a:r>
          </a:p>
          <a:p>
            <a:pPr rtl="0"/>
            <a:r>
              <a:rPr lang="en-US" sz="1200" b="0" i="0" kern="1200" dirty="0" err="1">
                <a:solidFill>
                  <a:schemeClr val="tx1"/>
                </a:solidFill>
                <a:effectLst/>
                <a:latin typeface="+mn-lt"/>
                <a:ea typeface="+mn-ea"/>
                <a:cs typeface="+mn-cs"/>
              </a:rPr>
              <a:t>Memenatu’s</a:t>
            </a:r>
            <a:r>
              <a:rPr lang="en-US" sz="1200" b="0" i="0" kern="1200" dirty="0">
                <a:solidFill>
                  <a:schemeClr val="tx1"/>
                </a:solidFill>
                <a:effectLst/>
                <a:latin typeface="+mn-lt"/>
                <a:ea typeface="+mn-ea"/>
                <a:cs typeface="+mn-cs"/>
              </a:rPr>
              <a:t> father</a:t>
            </a:r>
          </a:p>
          <a:p>
            <a:pPr rtl="0"/>
            <a:r>
              <a:rPr lang="en-US" sz="1200" b="0" i="0" kern="1200" dirty="0" err="1">
                <a:solidFill>
                  <a:schemeClr val="tx1"/>
                </a:solidFill>
                <a:effectLst/>
                <a:latin typeface="+mn-lt"/>
                <a:ea typeface="+mn-ea"/>
                <a:cs typeface="+mn-cs"/>
              </a:rPr>
              <a:t>Mawia’s</a:t>
            </a:r>
            <a:r>
              <a:rPr lang="en-US" sz="1200" b="0" i="0" kern="1200" dirty="0">
                <a:solidFill>
                  <a:schemeClr val="tx1"/>
                </a:solidFill>
                <a:effectLst/>
                <a:latin typeface="+mn-lt"/>
                <a:ea typeface="+mn-ea"/>
                <a:cs typeface="+mn-cs"/>
              </a:rPr>
              <a:t> father</a:t>
            </a:r>
          </a:p>
          <a:p>
            <a:r>
              <a:rPr lang="en-US" sz="1200" b="0" i="0" kern="1200" dirty="0" err="1">
                <a:solidFill>
                  <a:schemeClr val="tx1"/>
                </a:solidFill>
                <a:effectLst/>
                <a:latin typeface="+mn-lt"/>
                <a:ea typeface="+mn-ea"/>
                <a:cs typeface="+mn-cs"/>
              </a:rPr>
              <a:t>Ceci</a:t>
            </a:r>
            <a:r>
              <a:rPr lang="en-US" sz="1200" b="0" i="0" kern="1200" dirty="0">
                <a:solidFill>
                  <a:schemeClr val="tx1"/>
                </a:solidFill>
                <a:effectLst/>
                <a:latin typeface="+mn-lt"/>
                <a:ea typeface="+mn-ea"/>
                <a:cs typeface="+mn-cs"/>
              </a:rPr>
              <a:t> </a:t>
            </a:r>
          </a:p>
          <a:p>
            <a:r>
              <a:rPr lang="en-US" sz="1200" b="0" i="0" kern="1200" dirty="0" err="1">
                <a:solidFill>
                  <a:schemeClr val="tx1"/>
                </a:solidFill>
                <a:effectLst/>
                <a:latin typeface="+mn-lt"/>
                <a:ea typeface="+mn-ea"/>
                <a:cs typeface="+mn-cs"/>
              </a:rPr>
              <a:t>Sumaila’s</a:t>
            </a:r>
            <a:r>
              <a:rPr lang="en-US" sz="1200" b="0" i="0" kern="1200" dirty="0">
                <a:solidFill>
                  <a:schemeClr val="tx1"/>
                </a:solidFill>
                <a:effectLst/>
                <a:latin typeface="+mn-lt"/>
                <a:ea typeface="+mn-ea"/>
                <a:cs typeface="+mn-cs"/>
              </a:rPr>
              <a:t> father</a:t>
            </a:r>
          </a:p>
          <a:p>
            <a:r>
              <a:rPr lang="en-US" sz="1200" b="0" i="0" kern="1200" dirty="0" err="1">
                <a:solidFill>
                  <a:schemeClr val="tx1"/>
                </a:solidFill>
                <a:effectLst/>
                <a:latin typeface="+mn-lt"/>
                <a:ea typeface="+mn-ea"/>
                <a:cs typeface="+mn-cs"/>
              </a:rPr>
              <a:t>Yaa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Yaa</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Enunam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Donkor’s</a:t>
            </a:r>
            <a:r>
              <a:rPr lang="en-US" sz="1200" b="0" i="0" kern="1200" dirty="0">
                <a:solidFill>
                  <a:schemeClr val="tx1"/>
                </a:solidFill>
                <a:effectLst/>
                <a:latin typeface="+mn-lt"/>
                <a:ea typeface="+mn-ea"/>
                <a:cs typeface="+mn-cs"/>
              </a:rPr>
              <a:t> mother</a:t>
            </a:r>
          </a:p>
          <a:p>
            <a:r>
              <a:rPr lang="en-GB" sz="1200" kern="1200" dirty="0">
                <a:solidFill>
                  <a:schemeClr val="tx1"/>
                </a:solidFill>
                <a:effectLst/>
                <a:latin typeface="+mn-lt"/>
                <a:ea typeface="+mn-ea"/>
                <a:cs typeface="+mn-cs"/>
              </a:rPr>
              <a:t>Pasta Rasta’s mother</a:t>
            </a:r>
          </a:p>
          <a:p>
            <a:r>
              <a:rPr lang="en-GB" sz="1200" kern="1200" dirty="0" err="1">
                <a:solidFill>
                  <a:schemeClr val="tx1"/>
                </a:solidFill>
                <a:effectLst/>
                <a:latin typeface="+mn-lt"/>
                <a:ea typeface="+mn-ea"/>
                <a:cs typeface="+mn-cs"/>
              </a:rPr>
              <a:t>Ama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Aban’s</a:t>
            </a:r>
            <a:r>
              <a:rPr lang="en-GB" sz="1200" kern="1200" dirty="0">
                <a:solidFill>
                  <a:schemeClr val="tx1"/>
                </a:solidFill>
                <a:effectLst/>
                <a:latin typeface="+mn-lt"/>
                <a:ea typeface="+mn-ea"/>
                <a:cs typeface="+mn-cs"/>
              </a:rPr>
              <a:t> mother</a:t>
            </a:r>
          </a:p>
          <a:p>
            <a:pPr marL="0" marR="0" indent="0" algn="l" defTabSz="914400" rtl="0" eaLnBrk="1" fontAlgn="auto" latinLnBrk="0" hangingPunct="1">
              <a:lnSpc>
                <a:spcPct val="100000"/>
              </a:lnSpc>
              <a:spcBef>
                <a:spcPts val="0"/>
              </a:spcBef>
              <a:spcAft>
                <a:spcPts val="0"/>
              </a:spcAft>
              <a:buClrTx/>
              <a:buSzTx/>
              <a:buFontTx/>
              <a:buNone/>
            </a:pPr>
            <a:r>
              <a:rPr lang="en-US" baseline="0" dirty="0"/>
              <a:t>Clinic runs after the group so that group members can be reviewed and get medication refills. Psychologist also available for appointments</a:t>
            </a:r>
          </a:p>
          <a:p>
            <a:pPr marL="0" marR="0" indent="0" algn="l" defTabSz="914400" rtl="0" eaLnBrk="1" fontAlgn="auto" latinLnBrk="0" hangingPunct="1">
              <a:lnSpc>
                <a:spcPct val="100000"/>
              </a:lnSpc>
              <a:spcBef>
                <a:spcPts val="0"/>
              </a:spcBef>
              <a:spcAft>
                <a:spcPts val="0"/>
              </a:spcAft>
              <a:buClrTx/>
              <a:buSzTx/>
              <a:buFontTx/>
              <a:buNone/>
            </a:pPr>
            <a:endParaRPr lang="en-US" baseline="0" dirty="0"/>
          </a:p>
          <a:p>
            <a:pPr marL="0" marR="0" indent="0" algn="l" defTabSz="914400" rtl="0" eaLnBrk="1" fontAlgn="auto" latinLnBrk="0" hangingPunct="1">
              <a:lnSpc>
                <a:spcPct val="100000"/>
              </a:lnSpc>
              <a:spcBef>
                <a:spcPts val="0"/>
              </a:spcBef>
              <a:spcAft>
                <a:spcPts val="0"/>
              </a:spcAft>
              <a:buClrTx/>
              <a:buSzTx/>
              <a:buFontTx/>
              <a:buNone/>
            </a:pPr>
            <a:r>
              <a:rPr lang="en-US" baseline="0" dirty="0"/>
              <a:t>I hear discussions on medication side effects, ways of supporting adherence e.g. hiding meds in food, possible spiritual causes, problems experienced in providing care - e.g. person sleeping, loss of engagement in activities</a:t>
            </a:r>
            <a:endParaRPr lang="en-US" dirty="0"/>
          </a:p>
        </p:txBody>
      </p:sp>
      <p:sp>
        <p:nvSpPr>
          <p:cNvPr id="1048631" name="Slide Number Placeholder 3"/>
          <p:cNvSpPr>
            <a:spLocks noGrp="1"/>
          </p:cNvSpPr>
          <p:nvPr>
            <p:ph type="sldNum" sz="quarter" idx="10"/>
          </p:nvPr>
        </p:nvSpPr>
        <p:spPr/>
        <p:txBody>
          <a:bodyPr/>
          <a:lstStyle/>
          <a:p>
            <a:fld id="{D5D1D234-7B10-0140-95F6-FF6FE2A2D4ED}"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Slide Image Placeholder 1"/>
          <p:cNvSpPr>
            <a:spLocks noGrp="1" noRot="1" noChangeAspect="1"/>
          </p:cNvSpPr>
          <p:nvPr>
            <p:ph type="sldImg"/>
          </p:nvPr>
        </p:nvSpPr>
        <p:spPr/>
      </p:sp>
      <p:sp>
        <p:nvSpPr>
          <p:cNvPr id="1048635" name="Notes Placeholder 2"/>
          <p:cNvSpPr>
            <a:spLocks noGrp="1"/>
          </p:cNvSpPr>
          <p:nvPr>
            <p:ph type="body" idx="1"/>
          </p:nvPr>
        </p:nvSpPr>
        <p:spPr/>
        <p:txBody>
          <a:bodyPr/>
          <a:lstStyle/>
          <a:p>
            <a:r>
              <a:rPr lang="en-US" dirty="0"/>
              <a:t>Representative</a:t>
            </a:r>
            <a:r>
              <a:rPr lang="en-US" baseline="0" dirty="0"/>
              <a:t> from NHIS visited the group to enroll people</a:t>
            </a:r>
            <a:endParaRPr lang="en-US" dirty="0"/>
          </a:p>
          <a:p>
            <a:r>
              <a:rPr lang="en-US" dirty="0"/>
              <a:t>Draws</a:t>
            </a:r>
            <a:r>
              <a:rPr lang="en-US" baseline="0" dirty="0"/>
              <a:t> on aspects of social life and values that may enhance the popularity and success of the group. </a:t>
            </a:r>
            <a:r>
              <a:rPr lang="en-US" dirty="0"/>
              <a:t>Sharing experiences</a:t>
            </a:r>
            <a:r>
              <a:rPr lang="en-US" baseline="0" dirty="0"/>
              <a:t> and advice in the event of misfortune is common practice in Ghana </a:t>
            </a:r>
            <a:r>
              <a:rPr lang="mr-IN" baseline="0" dirty="0"/>
              <a:t>–</a:t>
            </a:r>
            <a:r>
              <a:rPr lang="en-US" baseline="0" dirty="0"/>
              <a:t> most common way of accessing information? e.g. in PhD research most people had decided to use a particular healer because he/she was recommended, likewise people will attend psychosocial </a:t>
            </a:r>
            <a:r>
              <a:rPr lang="en-US" baseline="0" dirty="0" err="1"/>
              <a:t>centre</a:t>
            </a:r>
            <a:r>
              <a:rPr lang="en-US" baseline="0" dirty="0"/>
              <a:t> and get medicines for their child on the advice of others (e.g. </a:t>
            </a:r>
            <a:r>
              <a:rPr lang="en-US" baseline="0" dirty="0" err="1"/>
              <a:t>Kwaku</a:t>
            </a:r>
            <a:r>
              <a:rPr lang="en-US" baseline="0" dirty="0"/>
              <a:t> </a:t>
            </a:r>
            <a:r>
              <a:rPr lang="en-US" baseline="0" dirty="0" err="1"/>
              <a:t>Duah’s</a:t>
            </a:r>
            <a:r>
              <a:rPr lang="en-US" baseline="0"/>
              <a:t> mother)</a:t>
            </a:r>
            <a:endParaRPr lang="en-US" baseline="0" dirty="0"/>
          </a:p>
          <a:p>
            <a:r>
              <a:rPr lang="en-US" baseline="0" dirty="0"/>
              <a:t>Mutual help and support </a:t>
            </a:r>
            <a:r>
              <a:rPr lang="mr-IN" baseline="0" dirty="0"/>
              <a:t>–</a:t>
            </a:r>
            <a:r>
              <a:rPr lang="en-US" baseline="0" dirty="0"/>
              <a:t> loaning money, helping out </a:t>
            </a:r>
            <a:r>
              <a:rPr lang="en-US" baseline="0" dirty="0" err="1"/>
              <a:t>neighbours</a:t>
            </a:r>
            <a:r>
              <a:rPr lang="en-US" baseline="0" dirty="0"/>
              <a:t> is commonplace </a:t>
            </a:r>
            <a:endParaRPr lang="en-US" dirty="0"/>
          </a:p>
          <a:p>
            <a:r>
              <a:rPr lang="en-US" dirty="0"/>
              <a:t>Example: </a:t>
            </a:r>
            <a:r>
              <a:rPr lang="en-GB" sz="1200" kern="1200" dirty="0">
                <a:solidFill>
                  <a:schemeClr val="tx1"/>
                </a:solidFill>
                <a:effectLst/>
                <a:latin typeface="+mn-lt"/>
                <a:ea typeface="+mn-ea"/>
                <a:cs typeface="+mn-cs"/>
              </a:rPr>
              <a:t>Cecilia stood up and spoke about her own experience of taking medication – how the old medication used to make her sleep, but now she was taking a different medication and she was fine</a:t>
            </a:r>
            <a:r>
              <a:rPr lang="en-GB" dirty="0">
                <a:effectLst/>
              </a:rPr>
              <a:t> </a:t>
            </a:r>
            <a:endParaRPr lang="en-US" dirty="0"/>
          </a:p>
        </p:txBody>
      </p:sp>
      <p:sp>
        <p:nvSpPr>
          <p:cNvPr id="1048636" name="Slide Number Placeholder 3"/>
          <p:cNvSpPr>
            <a:spLocks noGrp="1"/>
          </p:cNvSpPr>
          <p:nvPr>
            <p:ph type="sldNum" sz="quarter" idx="10"/>
          </p:nvPr>
        </p:nvSpPr>
        <p:spPr/>
        <p:txBody>
          <a:bodyPr/>
          <a:lstStyle/>
          <a:p>
            <a:fld id="{D5D1D234-7B10-0140-95F6-FF6FE2A2D4ED}"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Slide Image Placeholder 1"/>
          <p:cNvSpPr>
            <a:spLocks noGrp="1" noRot="1" noChangeAspect="1"/>
          </p:cNvSpPr>
          <p:nvPr>
            <p:ph type="sldImg"/>
          </p:nvPr>
        </p:nvSpPr>
        <p:spPr/>
      </p:sp>
      <p:sp>
        <p:nvSpPr>
          <p:cNvPr id="1048638" name="Notes Placeholder 2"/>
          <p:cNvSpPr>
            <a:spLocks noGrp="1"/>
          </p:cNvSpPr>
          <p:nvPr>
            <p:ph type="body" idx="1"/>
          </p:nvPr>
        </p:nvSpPr>
        <p:spPr/>
        <p:txBody>
          <a:bodyPr/>
          <a:lstStyle/>
          <a:p>
            <a:r>
              <a:rPr lang="en-US" dirty="0"/>
              <a:t>Value of </a:t>
            </a:r>
            <a:r>
              <a:rPr lang="en-US" dirty="0" err="1"/>
              <a:t>humour</a:t>
            </a:r>
            <a:r>
              <a:rPr lang="en-US" dirty="0"/>
              <a:t> </a:t>
            </a:r>
            <a:r>
              <a:rPr lang="mr-IN" dirty="0"/>
              <a:t>–</a:t>
            </a:r>
            <a:r>
              <a:rPr lang="en-US"/>
              <a:t> comedy </a:t>
            </a:r>
            <a:r>
              <a:rPr lang="en-US" dirty="0"/>
              <a:t>as well </a:t>
            </a:r>
            <a:r>
              <a:rPr lang="en-US"/>
              <a:t>as tragedy</a:t>
            </a:r>
            <a:r>
              <a:rPr lang="en-US" baseline="0"/>
              <a:t> in mental health</a:t>
            </a:r>
            <a:endParaRPr lang="en-US" dirty="0"/>
          </a:p>
        </p:txBody>
      </p:sp>
      <p:sp>
        <p:nvSpPr>
          <p:cNvPr id="1048639" name="Slide Number Placeholder 3"/>
          <p:cNvSpPr>
            <a:spLocks noGrp="1"/>
          </p:cNvSpPr>
          <p:nvPr>
            <p:ph type="sldNum" sz="quarter" idx="10"/>
          </p:nvPr>
        </p:nvSpPr>
        <p:spPr/>
        <p:txBody>
          <a:bodyPr/>
          <a:lstStyle/>
          <a:p>
            <a:fld id="{D5D1D234-7B10-0140-95F6-FF6FE2A2D4ED}"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Slide Image Placeholder 1"/>
          <p:cNvSpPr>
            <a:spLocks noGrp="1" noRot="1" noChangeAspect="1"/>
          </p:cNvSpPr>
          <p:nvPr>
            <p:ph type="sldImg"/>
          </p:nvPr>
        </p:nvSpPr>
        <p:spPr/>
      </p:sp>
      <p:sp>
        <p:nvSpPr>
          <p:cNvPr id="1048643" name="Notes Placeholder 2"/>
          <p:cNvSpPr>
            <a:spLocks noGrp="1"/>
          </p:cNvSpPr>
          <p:nvPr>
            <p:ph type="body" idx="1"/>
          </p:nvPr>
        </p:nvSpPr>
        <p:spPr/>
        <p:txBody>
          <a:bodyPr/>
          <a:lstStyle/>
          <a:p>
            <a:r>
              <a:rPr lang="en-US" dirty="0"/>
              <a:t>What about those who have no family?</a:t>
            </a:r>
            <a:r>
              <a:rPr lang="en-US" baseline="0" dirty="0"/>
              <a:t> Homeless (vagrants)</a:t>
            </a:r>
            <a:endParaRPr lang="en-US" dirty="0"/>
          </a:p>
        </p:txBody>
      </p:sp>
      <p:sp>
        <p:nvSpPr>
          <p:cNvPr id="1048644" name="Slide Number Placeholder 3"/>
          <p:cNvSpPr>
            <a:spLocks noGrp="1"/>
          </p:cNvSpPr>
          <p:nvPr>
            <p:ph type="sldNum" sz="quarter" idx="10"/>
          </p:nvPr>
        </p:nvSpPr>
        <p:spPr/>
        <p:txBody>
          <a:bodyPr/>
          <a:lstStyle/>
          <a:p>
            <a:fld id="{D5D1D234-7B10-0140-95F6-FF6FE2A2D4ED}"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583" name="Date Placeholder 3"/>
          <p:cNvSpPr>
            <a:spLocks noGrp="1"/>
          </p:cNvSpPr>
          <p:nvPr>
            <p:ph type="dt" sz="half" idx="10"/>
          </p:nvPr>
        </p:nvSpPr>
        <p:spPr/>
        <p:txBody>
          <a:bodyPr/>
          <a:lstStyle/>
          <a:p>
            <a:fld id="{C0BD6DCD-6D10-284E-BDAF-10484CDA1684}" type="datetimeFigureOut">
              <a:rPr lang="en-US" smtClean="0"/>
              <a:t>10/17/2018</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9E5B460F-FD6C-2340-9516-9055F3520C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82" name="Title 1"/>
          <p:cNvSpPr>
            <a:spLocks noGrp="1"/>
          </p:cNvSpPr>
          <p:nvPr>
            <p:ph type="title"/>
          </p:nvPr>
        </p:nvSpPr>
        <p:spPr/>
        <p:txBody>
          <a:bodyPr/>
          <a:lstStyle/>
          <a:p>
            <a:r>
              <a:rPr lang="en-US"/>
              <a:t>Click to edit Master title style</a:t>
            </a:r>
          </a:p>
        </p:txBody>
      </p:sp>
      <p:sp>
        <p:nvSpPr>
          <p:cNvPr id="104868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4" name="Date Placeholder 3"/>
          <p:cNvSpPr>
            <a:spLocks noGrp="1"/>
          </p:cNvSpPr>
          <p:nvPr>
            <p:ph type="dt" sz="half" idx="10"/>
          </p:nvPr>
        </p:nvSpPr>
        <p:spPr/>
        <p:txBody>
          <a:bodyPr/>
          <a:lstStyle/>
          <a:p>
            <a:fld id="{C0BD6DCD-6D10-284E-BDAF-10484CDA1684}" type="datetimeFigureOut">
              <a:rPr lang="en-US" smtClean="0"/>
              <a:t>10/17/2018</a:t>
            </a:fld>
            <a:endParaRPr lang="en-US"/>
          </a:p>
        </p:txBody>
      </p:sp>
      <p:sp>
        <p:nvSpPr>
          <p:cNvPr id="1048685" name="Footer Placeholder 4"/>
          <p:cNvSpPr>
            <a:spLocks noGrp="1"/>
          </p:cNvSpPr>
          <p:nvPr>
            <p:ph type="ftr" sz="quarter" idx="11"/>
          </p:nvPr>
        </p:nvSpPr>
        <p:spPr/>
        <p:txBody>
          <a:bodyPr/>
          <a:lstStyle/>
          <a:p>
            <a:endParaRPr lang="en-US"/>
          </a:p>
        </p:txBody>
      </p:sp>
      <p:sp>
        <p:nvSpPr>
          <p:cNvPr id="1048686" name="Slide Number Placeholder 5"/>
          <p:cNvSpPr>
            <a:spLocks noGrp="1"/>
          </p:cNvSpPr>
          <p:nvPr>
            <p:ph type="sldNum" sz="quarter" idx="12"/>
          </p:nvPr>
        </p:nvSpPr>
        <p:spPr/>
        <p:txBody>
          <a:bodyPr/>
          <a:lstStyle/>
          <a:p>
            <a:fld id="{9E5B460F-FD6C-2340-9516-9055F3520C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66"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667"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8" name="Date Placeholder 3"/>
          <p:cNvSpPr>
            <a:spLocks noGrp="1"/>
          </p:cNvSpPr>
          <p:nvPr>
            <p:ph type="dt" sz="half" idx="10"/>
          </p:nvPr>
        </p:nvSpPr>
        <p:spPr/>
        <p:txBody>
          <a:bodyPr/>
          <a:lstStyle/>
          <a:p>
            <a:fld id="{C0BD6DCD-6D10-284E-BDAF-10484CDA1684}" type="datetimeFigureOut">
              <a:rPr lang="en-US" smtClean="0"/>
              <a:t>10/17/2018</a:t>
            </a:fld>
            <a:endParaRPr lang="en-US"/>
          </a:p>
        </p:txBody>
      </p:sp>
      <p:sp>
        <p:nvSpPr>
          <p:cNvPr id="1048669" name="Footer Placeholder 4"/>
          <p:cNvSpPr>
            <a:spLocks noGrp="1"/>
          </p:cNvSpPr>
          <p:nvPr>
            <p:ph type="ftr" sz="quarter" idx="11"/>
          </p:nvPr>
        </p:nvSpPr>
        <p:spPr/>
        <p:txBody>
          <a:bodyPr/>
          <a:lstStyle/>
          <a:p>
            <a:endParaRPr lang="en-US"/>
          </a:p>
        </p:txBody>
      </p:sp>
      <p:sp>
        <p:nvSpPr>
          <p:cNvPr id="1048670" name="Slide Number Placeholder 5"/>
          <p:cNvSpPr>
            <a:spLocks noGrp="1"/>
          </p:cNvSpPr>
          <p:nvPr>
            <p:ph type="sldNum" sz="quarter" idx="12"/>
          </p:nvPr>
        </p:nvSpPr>
        <p:spPr/>
        <p:txBody>
          <a:bodyPr/>
          <a:lstStyle/>
          <a:p>
            <a:fld id="{9E5B460F-FD6C-2340-9516-9055F3520C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US"/>
              <a:t>Click to edit Master title style</a:t>
            </a:r>
          </a:p>
        </p:txBody>
      </p:sp>
      <p:sp>
        <p:nvSpPr>
          <p:cNvPr id="104859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4" name="Date Placeholder 3"/>
          <p:cNvSpPr>
            <a:spLocks noGrp="1"/>
          </p:cNvSpPr>
          <p:nvPr>
            <p:ph type="dt" sz="half" idx="10"/>
          </p:nvPr>
        </p:nvSpPr>
        <p:spPr/>
        <p:txBody>
          <a:bodyPr/>
          <a:lstStyle/>
          <a:p>
            <a:fld id="{C0BD6DCD-6D10-284E-BDAF-10484CDA1684}" type="datetimeFigureOut">
              <a:rPr lang="en-US" smtClean="0"/>
              <a:t>10/17/2018</a:t>
            </a:fld>
            <a:endParaRPr lang="en-US"/>
          </a:p>
        </p:txBody>
      </p:sp>
      <p:sp>
        <p:nvSpPr>
          <p:cNvPr id="1048595" name="Footer Placeholder 4"/>
          <p:cNvSpPr>
            <a:spLocks noGrp="1"/>
          </p:cNvSpPr>
          <p:nvPr>
            <p:ph type="ftr" sz="quarter" idx="11"/>
          </p:nvPr>
        </p:nvSpPr>
        <p:spPr/>
        <p:txBody>
          <a:bodyPr/>
          <a:lstStyle/>
          <a:p>
            <a:endParaRPr lang="en-US"/>
          </a:p>
        </p:txBody>
      </p:sp>
      <p:sp>
        <p:nvSpPr>
          <p:cNvPr id="1048596" name="Slide Number Placeholder 5"/>
          <p:cNvSpPr>
            <a:spLocks noGrp="1"/>
          </p:cNvSpPr>
          <p:nvPr>
            <p:ph type="sldNum" sz="quarter" idx="12"/>
          </p:nvPr>
        </p:nvSpPr>
        <p:spPr/>
        <p:txBody>
          <a:bodyPr/>
          <a:lstStyle/>
          <a:p>
            <a:fld id="{9E5B460F-FD6C-2340-9516-9055F3520C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77"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678"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679" name="Date Placeholder 3"/>
          <p:cNvSpPr>
            <a:spLocks noGrp="1"/>
          </p:cNvSpPr>
          <p:nvPr>
            <p:ph type="dt" sz="half" idx="10"/>
          </p:nvPr>
        </p:nvSpPr>
        <p:spPr/>
        <p:txBody>
          <a:bodyPr/>
          <a:lstStyle/>
          <a:p>
            <a:fld id="{C0BD6DCD-6D10-284E-BDAF-10484CDA1684}" type="datetimeFigureOut">
              <a:rPr lang="en-US" smtClean="0"/>
              <a:t>10/17/2018</a:t>
            </a:fld>
            <a:endParaRPr lang="en-US"/>
          </a:p>
        </p:txBody>
      </p:sp>
      <p:sp>
        <p:nvSpPr>
          <p:cNvPr id="1048680" name="Footer Placeholder 4"/>
          <p:cNvSpPr>
            <a:spLocks noGrp="1"/>
          </p:cNvSpPr>
          <p:nvPr>
            <p:ph type="ftr" sz="quarter" idx="11"/>
          </p:nvPr>
        </p:nvSpPr>
        <p:spPr/>
        <p:txBody>
          <a:bodyPr/>
          <a:lstStyle/>
          <a:p>
            <a:endParaRPr lang="en-US"/>
          </a:p>
        </p:txBody>
      </p:sp>
      <p:sp>
        <p:nvSpPr>
          <p:cNvPr id="1048681" name="Slide Number Placeholder 5"/>
          <p:cNvSpPr>
            <a:spLocks noGrp="1"/>
          </p:cNvSpPr>
          <p:nvPr>
            <p:ph type="sldNum" sz="quarter" idx="12"/>
          </p:nvPr>
        </p:nvSpPr>
        <p:spPr/>
        <p:txBody>
          <a:bodyPr/>
          <a:lstStyle/>
          <a:p>
            <a:fld id="{9E5B460F-FD6C-2340-9516-9055F3520CC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2" name="Title 1"/>
          <p:cNvSpPr>
            <a:spLocks noGrp="1"/>
          </p:cNvSpPr>
          <p:nvPr>
            <p:ph type="title"/>
          </p:nvPr>
        </p:nvSpPr>
        <p:spPr/>
        <p:txBody>
          <a:bodyPr/>
          <a:lstStyle/>
          <a:p>
            <a:r>
              <a:rPr lang="en-US"/>
              <a:t>Click to edit Master title style</a:t>
            </a:r>
          </a:p>
        </p:txBody>
      </p:sp>
      <p:sp>
        <p:nvSpPr>
          <p:cNvPr id="104865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5" name="Date Placeholder 4"/>
          <p:cNvSpPr>
            <a:spLocks noGrp="1"/>
          </p:cNvSpPr>
          <p:nvPr>
            <p:ph type="dt" sz="half" idx="10"/>
          </p:nvPr>
        </p:nvSpPr>
        <p:spPr/>
        <p:txBody>
          <a:bodyPr/>
          <a:lstStyle/>
          <a:p>
            <a:fld id="{C0BD6DCD-6D10-284E-BDAF-10484CDA1684}" type="datetimeFigureOut">
              <a:rPr lang="en-US" smtClean="0"/>
              <a:t>10/17/2018</a:t>
            </a:fld>
            <a:endParaRPr lang="en-US"/>
          </a:p>
        </p:txBody>
      </p:sp>
      <p:sp>
        <p:nvSpPr>
          <p:cNvPr id="1048656" name="Footer Placeholder 5"/>
          <p:cNvSpPr>
            <a:spLocks noGrp="1"/>
          </p:cNvSpPr>
          <p:nvPr>
            <p:ph type="ftr" sz="quarter" idx="11"/>
          </p:nvPr>
        </p:nvSpPr>
        <p:spPr/>
        <p:txBody>
          <a:bodyPr/>
          <a:lstStyle/>
          <a:p>
            <a:endParaRPr lang="en-US"/>
          </a:p>
        </p:txBody>
      </p:sp>
      <p:sp>
        <p:nvSpPr>
          <p:cNvPr id="1048657" name="Slide Number Placeholder 6"/>
          <p:cNvSpPr>
            <a:spLocks noGrp="1"/>
          </p:cNvSpPr>
          <p:nvPr>
            <p:ph type="sldNum" sz="quarter" idx="12"/>
          </p:nvPr>
        </p:nvSpPr>
        <p:spPr/>
        <p:txBody>
          <a:bodyPr/>
          <a:lstStyle/>
          <a:p>
            <a:fld id="{9E5B460F-FD6C-2340-9516-9055F3520C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58" name="Title 1"/>
          <p:cNvSpPr>
            <a:spLocks noGrp="1"/>
          </p:cNvSpPr>
          <p:nvPr>
            <p:ph type="title"/>
          </p:nvPr>
        </p:nvSpPr>
        <p:spPr>
          <a:xfrm>
            <a:off x="839788" y="365125"/>
            <a:ext cx="10515600" cy="1325563"/>
          </a:xfrm>
        </p:spPr>
        <p:txBody>
          <a:bodyPr/>
          <a:lstStyle/>
          <a:p>
            <a:r>
              <a:rPr lang="en-US"/>
              <a:t>Click to edit Master title style</a:t>
            </a:r>
          </a:p>
        </p:txBody>
      </p:sp>
      <p:sp>
        <p:nvSpPr>
          <p:cNvPr id="1048659"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60"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1"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62"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3" name="Date Placeholder 6"/>
          <p:cNvSpPr>
            <a:spLocks noGrp="1"/>
          </p:cNvSpPr>
          <p:nvPr>
            <p:ph type="dt" sz="half" idx="10"/>
          </p:nvPr>
        </p:nvSpPr>
        <p:spPr/>
        <p:txBody>
          <a:bodyPr/>
          <a:lstStyle/>
          <a:p>
            <a:fld id="{C0BD6DCD-6D10-284E-BDAF-10484CDA1684}" type="datetimeFigureOut">
              <a:rPr lang="en-US" smtClean="0"/>
              <a:t>10/17/2018</a:t>
            </a:fld>
            <a:endParaRPr lang="en-US"/>
          </a:p>
        </p:txBody>
      </p:sp>
      <p:sp>
        <p:nvSpPr>
          <p:cNvPr id="1048664" name="Footer Placeholder 7"/>
          <p:cNvSpPr>
            <a:spLocks noGrp="1"/>
          </p:cNvSpPr>
          <p:nvPr>
            <p:ph type="ftr" sz="quarter" idx="11"/>
          </p:nvPr>
        </p:nvSpPr>
        <p:spPr/>
        <p:txBody>
          <a:bodyPr/>
          <a:lstStyle/>
          <a:p>
            <a:endParaRPr lang="en-US"/>
          </a:p>
        </p:txBody>
      </p:sp>
      <p:sp>
        <p:nvSpPr>
          <p:cNvPr id="1048665" name="Slide Number Placeholder 8"/>
          <p:cNvSpPr>
            <a:spLocks noGrp="1"/>
          </p:cNvSpPr>
          <p:nvPr>
            <p:ph type="sldNum" sz="quarter" idx="12"/>
          </p:nvPr>
        </p:nvSpPr>
        <p:spPr/>
        <p:txBody>
          <a:bodyPr/>
          <a:lstStyle/>
          <a:p>
            <a:fld id="{9E5B460F-FD6C-2340-9516-9055F3520C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17" name="Title 1"/>
          <p:cNvSpPr>
            <a:spLocks noGrp="1"/>
          </p:cNvSpPr>
          <p:nvPr>
            <p:ph type="title"/>
          </p:nvPr>
        </p:nvSpPr>
        <p:spPr/>
        <p:txBody>
          <a:bodyPr/>
          <a:lstStyle/>
          <a:p>
            <a:r>
              <a:rPr lang="en-US"/>
              <a:t>Click to edit Master title style</a:t>
            </a:r>
          </a:p>
        </p:txBody>
      </p:sp>
      <p:sp>
        <p:nvSpPr>
          <p:cNvPr id="1048618" name="Date Placeholder 2"/>
          <p:cNvSpPr>
            <a:spLocks noGrp="1"/>
          </p:cNvSpPr>
          <p:nvPr>
            <p:ph type="dt" sz="half" idx="10"/>
          </p:nvPr>
        </p:nvSpPr>
        <p:spPr/>
        <p:txBody>
          <a:bodyPr/>
          <a:lstStyle/>
          <a:p>
            <a:fld id="{C0BD6DCD-6D10-284E-BDAF-10484CDA1684}" type="datetimeFigureOut">
              <a:rPr lang="en-US" smtClean="0"/>
              <a:t>10/17/2018</a:t>
            </a:fld>
            <a:endParaRPr lang="en-US"/>
          </a:p>
        </p:txBody>
      </p:sp>
      <p:sp>
        <p:nvSpPr>
          <p:cNvPr id="1048619" name="Footer Placeholder 3"/>
          <p:cNvSpPr>
            <a:spLocks noGrp="1"/>
          </p:cNvSpPr>
          <p:nvPr>
            <p:ph type="ftr" sz="quarter" idx="11"/>
          </p:nvPr>
        </p:nvSpPr>
        <p:spPr/>
        <p:txBody>
          <a:bodyPr/>
          <a:lstStyle/>
          <a:p>
            <a:endParaRPr lang="en-US"/>
          </a:p>
        </p:txBody>
      </p:sp>
      <p:sp>
        <p:nvSpPr>
          <p:cNvPr id="1048620" name="Slide Number Placeholder 4"/>
          <p:cNvSpPr>
            <a:spLocks noGrp="1"/>
          </p:cNvSpPr>
          <p:nvPr>
            <p:ph type="sldNum" sz="quarter" idx="12"/>
          </p:nvPr>
        </p:nvSpPr>
        <p:spPr/>
        <p:txBody>
          <a:bodyPr/>
          <a:lstStyle/>
          <a:p>
            <a:fld id="{9E5B460F-FD6C-2340-9516-9055F3520C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07" name="Date Placeholder 1"/>
          <p:cNvSpPr>
            <a:spLocks noGrp="1"/>
          </p:cNvSpPr>
          <p:nvPr>
            <p:ph type="dt" sz="half" idx="10"/>
          </p:nvPr>
        </p:nvSpPr>
        <p:spPr/>
        <p:txBody>
          <a:bodyPr/>
          <a:lstStyle/>
          <a:p>
            <a:fld id="{C0BD6DCD-6D10-284E-BDAF-10484CDA1684}" type="datetimeFigureOut">
              <a:rPr lang="en-US" smtClean="0"/>
              <a:t>10/17/2018</a:t>
            </a:fld>
            <a:endParaRPr lang="en-US"/>
          </a:p>
        </p:txBody>
      </p:sp>
      <p:sp>
        <p:nvSpPr>
          <p:cNvPr id="1048608" name="Footer Placeholder 2"/>
          <p:cNvSpPr>
            <a:spLocks noGrp="1"/>
          </p:cNvSpPr>
          <p:nvPr>
            <p:ph type="ftr" sz="quarter" idx="11"/>
          </p:nvPr>
        </p:nvSpPr>
        <p:spPr/>
        <p:txBody>
          <a:bodyPr/>
          <a:lstStyle/>
          <a:p>
            <a:endParaRPr lang="en-US"/>
          </a:p>
        </p:txBody>
      </p:sp>
      <p:sp>
        <p:nvSpPr>
          <p:cNvPr id="1048609" name="Slide Number Placeholder 3"/>
          <p:cNvSpPr>
            <a:spLocks noGrp="1"/>
          </p:cNvSpPr>
          <p:nvPr>
            <p:ph type="sldNum" sz="quarter" idx="12"/>
          </p:nvPr>
        </p:nvSpPr>
        <p:spPr/>
        <p:txBody>
          <a:bodyPr/>
          <a:lstStyle/>
          <a:p>
            <a:fld id="{9E5B460F-FD6C-2340-9516-9055F3520C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87"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88"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90" name="Date Placeholder 4"/>
          <p:cNvSpPr>
            <a:spLocks noGrp="1"/>
          </p:cNvSpPr>
          <p:nvPr>
            <p:ph type="dt" sz="half" idx="10"/>
          </p:nvPr>
        </p:nvSpPr>
        <p:spPr/>
        <p:txBody>
          <a:bodyPr/>
          <a:lstStyle/>
          <a:p>
            <a:fld id="{C0BD6DCD-6D10-284E-BDAF-10484CDA1684}" type="datetimeFigureOut">
              <a:rPr lang="en-US" smtClean="0"/>
              <a:t>10/17/2018</a:t>
            </a:fld>
            <a:endParaRPr lang="en-US"/>
          </a:p>
        </p:txBody>
      </p:sp>
      <p:sp>
        <p:nvSpPr>
          <p:cNvPr id="1048691" name="Footer Placeholder 5"/>
          <p:cNvSpPr>
            <a:spLocks noGrp="1"/>
          </p:cNvSpPr>
          <p:nvPr>
            <p:ph type="ftr" sz="quarter" idx="11"/>
          </p:nvPr>
        </p:nvSpPr>
        <p:spPr/>
        <p:txBody>
          <a:bodyPr/>
          <a:lstStyle/>
          <a:p>
            <a:endParaRPr lang="en-US"/>
          </a:p>
        </p:txBody>
      </p:sp>
      <p:sp>
        <p:nvSpPr>
          <p:cNvPr id="1048692" name="Slide Number Placeholder 6"/>
          <p:cNvSpPr>
            <a:spLocks noGrp="1"/>
          </p:cNvSpPr>
          <p:nvPr>
            <p:ph type="sldNum" sz="quarter" idx="12"/>
          </p:nvPr>
        </p:nvSpPr>
        <p:spPr/>
        <p:txBody>
          <a:bodyPr/>
          <a:lstStyle/>
          <a:p>
            <a:fld id="{9E5B460F-FD6C-2340-9516-9055F3520C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71"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72"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7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74" name="Date Placeholder 4"/>
          <p:cNvSpPr>
            <a:spLocks noGrp="1"/>
          </p:cNvSpPr>
          <p:nvPr>
            <p:ph type="dt" sz="half" idx="10"/>
          </p:nvPr>
        </p:nvSpPr>
        <p:spPr/>
        <p:txBody>
          <a:bodyPr/>
          <a:lstStyle/>
          <a:p>
            <a:fld id="{C0BD6DCD-6D10-284E-BDAF-10484CDA1684}" type="datetimeFigureOut">
              <a:rPr lang="en-US" smtClean="0"/>
              <a:t>10/17/2018</a:t>
            </a:fld>
            <a:endParaRPr lang="en-US"/>
          </a:p>
        </p:txBody>
      </p:sp>
      <p:sp>
        <p:nvSpPr>
          <p:cNvPr id="1048675" name="Footer Placeholder 5"/>
          <p:cNvSpPr>
            <a:spLocks noGrp="1"/>
          </p:cNvSpPr>
          <p:nvPr>
            <p:ph type="ftr" sz="quarter" idx="11"/>
          </p:nvPr>
        </p:nvSpPr>
        <p:spPr/>
        <p:txBody>
          <a:bodyPr/>
          <a:lstStyle/>
          <a:p>
            <a:endParaRPr lang="en-US"/>
          </a:p>
        </p:txBody>
      </p:sp>
      <p:sp>
        <p:nvSpPr>
          <p:cNvPr id="1048676" name="Slide Number Placeholder 6"/>
          <p:cNvSpPr>
            <a:spLocks noGrp="1"/>
          </p:cNvSpPr>
          <p:nvPr>
            <p:ph type="sldNum" sz="quarter" idx="12"/>
          </p:nvPr>
        </p:nvSpPr>
        <p:spPr/>
        <p:txBody>
          <a:bodyPr/>
          <a:lstStyle/>
          <a:p>
            <a:fld id="{9E5B460F-FD6C-2340-9516-9055F3520C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D6DCD-6D10-284E-BDAF-10484CDA1684}" type="datetimeFigureOut">
              <a:rPr lang="en-US" smtClean="0"/>
              <a:t>10/17/2018</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B460F-FD6C-2340-9516-9055F3520C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1506828" y="890649"/>
            <a:ext cx="9430346" cy="1878309"/>
          </a:xfrm>
          <a:noFill/>
          <a:ln>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4800" b="1" dirty="0">
                <a:solidFill>
                  <a:schemeClr val="accent1"/>
                </a:solidFill>
              </a:rPr>
              <a:t>Establishing a family support group in community mental health </a:t>
            </a:r>
            <a:br>
              <a:rPr lang="en-US" sz="4800" b="1" dirty="0">
                <a:solidFill>
                  <a:schemeClr val="accent1"/>
                </a:solidFill>
              </a:rPr>
            </a:br>
            <a:r>
              <a:rPr lang="en-US" sz="4800" b="1" dirty="0">
                <a:solidFill>
                  <a:schemeClr val="accent1"/>
                </a:solidFill>
              </a:rPr>
              <a:t>in Ghana</a:t>
            </a:r>
            <a:endParaRPr lang="en-US" sz="4800" b="1" dirty="0">
              <a:ln w="0"/>
              <a:solidFill>
                <a:schemeClr val="accent1"/>
              </a:solidFill>
              <a:effectLst>
                <a:outerShdw blurRad="38100" dist="19050" dir="2700000" algn="tl" rotWithShape="0">
                  <a:schemeClr val="dk1">
                    <a:alpha val="40000"/>
                  </a:schemeClr>
                </a:outerShdw>
              </a:effectLst>
            </a:endParaRPr>
          </a:p>
        </p:txBody>
      </p:sp>
      <p:sp>
        <p:nvSpPr>
          <p:cNvPr id="1048587" name="Subtitle 2"/>
          <p:cNvSpPr>
            <a:spLocks noGrp="1"/>
          </p:cNvSpPr>
          <p:nvPr>
            <p:ph type="subTitle" idx="1"/>
          </p:nvPr>
        </p:nvSpPr>
        <p:spPr>
          <a:xfrm>
            <a:off x="1017431" y="2884867"/>
            <a:ext cx="10318765" cy="2320177"/>
          </a:xfrm>
        </p:spPr>
        <p:txBody>
          <a:bodyPr>
            <a:normAutofit fontScale="71875" lnSpcReduction="20000"/>
          </a:bodyPr>
          <a:lstStyle/>
          <a:p>
            <a:endParaRPr lang="en-US" sz="3491" dirty="0"/>
          </a:p>
          <a:p>
            <a:r>
              <a:rPr lang="en-US" sz="4400" b="1" dirty="0" err="1"/>
              <a:t>Ithiel</a:t>
            </a:r>
            <a:r>
              <a:rPr lang="en-US" sz="4400" b="1" dirty="0"/>
              <a:t> </a:t>
            </a:r>
            <a:r>
              <a:rPr lang="en-US" sz="4400" b="1" dirty="0" err="1"/>
              <a:t>Korkor</a:t>
            </a:r>
            <a:r>
              <a:rPr lang="en-US" sz="4400" b="1" dirty="0"/>
              <a:t> </a:t>
            </a:r>
            <a:r>
              <a:rPr lang="en-US" sz="4400" b="1" dirty="0" err="1"/>
              <a:t>Zotorvie</a:t>
            </a:r>
            <a:r>
              <a:rPr lang="en-US" sz="4400" b="1" dirty="0"/>
              <a:t>, Fauzia Ibrahim</a:t>
            </a:r>
            <a:r>
              <a:rPr lang="en-US" sz="4400" b="1" baseline="30000" dirty="0"/>
              <a:t>1</a:t>
            </a:r>
            <a:r>
              <a:rPr lang="en-US" sz="4400" b="1" dirty="0"/>
              <a:t>, , </a:t>
            </a:r>
            <a:r>
              <a:rPr lang="en-US" sz="4400" b="1" dirty="0" err="1"/>
              <a:t>Apoyongo</a:t>
            </a:r>
            <a:r>
              <a:rPr lang="en-US" sz="4400" b="1" dirty="0"/>
              <a:t> Maclean</a:t>
            </a:r>
            <a:r>
              <a:rPr lang="en-US" sz="4400" b="1" baseline="30000" dirty="0"/>
              <a:t>1</a:t>
            </a:r>
            <a:r>
              <a:rPr lang="en-US" sz="4400" b="1" dirty="0"/>
              <a:t>, George Kunyangna</a:t>
            </a:r>
            <a:r>
              <a:rPr lang="en-US" sz="4400" b="1" baseline="30000" dirty="0"/>
              <a:t>1</a:t>
            </a:r>
            <a:r>
              <a:rPr lang="en-US" sz="4400" b="1" dirty="0"/>
              <a:t>, Isaac Agyei</a:t>
            </a:r>
            <a:r>
              <a:rPr lang="en-US" sz="4400" b="1" baseline="30000" dirty="0"/>
              <a:t>1</a:t>
            </a:r>
            <a:r>
              <a:rPr lang="en-US" sz="4400" b="1" dirty="0"/>
              <a:t> Peter Adams</a:t>
            </a:r>
            <a:r>
              <a:rPr lang="en-US" sz="4400" b="1" baseline="30000" dirty="0"/>
              <a:t>1</a:t>
            </a:r>
            <a:r>
              <a:rPr lang="en-US" sz="4400" b="1" dirty="0"/>
              <a:t>, Ursula Read</a:t>
            </a:r>
            <a:r>
              <a:rPr lang="en-US" sz="4400" b="1" baseline="30000" dirty="0"/>
              <a:t>2</a:t>
            </a:r>
            <a:endParaRPr lang="en-GB" sz="4400" dirty="0"/>
          </a:p>
          <a:p>
            <a:endParaRPr lang="en-US" sz="3200" b="1" baseline="30000" dirty="0"/>
          </a:p>
          <a:p>
            <a:r>
              <a:rPr lang="en-US" sz="3600" b="1" baseline="30000" dirty="0"/>
              <a:t>1</a:t>
            </a:r>
            <a:r>
              <a:rPr lang="en-US" sz="3600" b="1" dirty="0"/>
              <a:t> </a:t>
            </a:r>
            <a:r>
              <a:rPr lang="en-US" sz="3600" b="1" dirty="0" err="1"/>
              <a:t>Kintampo</a:t>
            </a:r>
            <a:r>
              <a:rPr lang="en-US" sz="3600" b="1" dirty="0"/>
              <a:t> College of Health, Ghana</a:t>
            </a:r>
            <a:endParaRPr lang="en-GB" sz="3600" dirty="0"/>
          </a:p>
          <a:p>
            <a:r>
              <a:rPr lang="en-US" sz="3600" b="1" baseline="30000" dirty="0"/>
              <a:t>2</a:t>
            </a:r>
            <a:r>
              <a:rPr lang="en-US" sz="3600" b="1" dirty="0"/>
              <a:t> Kings College London</a:t>
            </a:r>
          </a:p>
        </p:txBody>
      </p:sp>
      <p:sp>
        <p:nvSpPr>
          <p:cNvPr id="1048588" name="Rectangle 5"/>
          <p:cNvSpPr>
            <a:spLocks noChangeArrowheads="1"/>
          </p:cNvSpPr>
          <p:nvPr/>
        </p:nvSpPr>
        <p:spPr bwMode="auto">
          <a:xfrm>
            <a:off x="0" y="0"/>
            <a:ext cx="12192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pic>
        <p:nvPicPr>
          <p:cNvPr id="2097152" name="Picture 4"/>
          <p:cNvPicPr>
            <a:picLocks noChangeAspect="1"/>
          </p:cNvPicPr>
          <p:nvPr/>
        </p:nvPicPr>
        <p:blipFill>
          <a:blip r:embed="rId3"/>
          <a:stretch>
            <a:fillRect/>
          </a:stretch>
        </p:blipFill>
        <p:spPr>
          <a:xfrm>
            <a:off x="9184282" y="4589386"/>
            <a:ext cx="1998068" cy="19891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3"/>
          <p:cNvPicPr>
            <a:picLocks noChangeAspect="1"/>
          </p:cNvPicPr>
          <p:nvPr/>
        </p:nvPicPr>
        <p:blipFill rotWithShape="1">
          <a:blip r:embed="rId3"/>
          <a:srcRect t="7403" b="17597"/>
          <a:stretch>
            <a:fillRect/>
          </a:stretch>
        </p:blipFill>
        <p:spPr>
          <a:xfrm>
            <a:off x="1124681" y="670473"/>
            <a:ext cx="10165276" cy="571796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p:txBody>
          <a:bodyPr>
            <a:normAutofit/>
          </a:bodyPr>
          <a:lstStyle/>
          <a:p>
            <a:r>
              <a:rPr lang="en-US" sz="4000" b="1" dirty="0">
                <a:solidFill>
                  <a:schemeClr val="accent1"/>
                </a:solidFill>
                <a:latin typeface="+mn-lt"/>
              </a:rPr>
              <a:t>Challenges</a:t>
            </a:r>
          </a:p>
        </p:txBody>
      </p:sp>
      <p:sp>
        <p:nvSpPr>
          <p:cNvPr id="1048641" name="Content Placeholder 2"/>
          <p:cNvSpPr>
            <a:spLocks noGrp="1"/>
          </p:cNvSpPr>
          <p:nvPr>
            <p:ph idx="1"/>
          </p:nvPr>
        </p:nvSpPr>
        <p:spPr>
          <a:xfrm>
            <a:off x="838200" y="1690688"/>
            <a:ext cx="10515600" cy="4351338"/>
          </a:xfrm>
        </p:spPr>
        <p:txBody>
          <a:bodyPr>
            <a:normAutofit/>
          </a:bodyPr>
          <a:lstStyle/>
          <a:p>
            <a:r>
              <a:rPr lang="en-US" dirty="0"/>
              <a:t>Erratic supply of medications </a:t>
            </a:r>
          </a:p>
          <a:p>
            <a:r>
              <a:rPr lang="en-US" dirty="0"/>
              <a:t>Members struggle to provide care due to poverty and lack of access to resources</a:t>
            </a:r>
          </a:p>
          <a:p>
            <a:r>
              <a:rPr lang="en-US" dirty="0"/>
              <a:t>Members find it difficult to make financial contributions to raise capital for income generating activities. </a:t>
            </a:r>
          </a:p>
          <a:p>
            <a:r>
              <a:rPr lang="en-US" dirty="0"/>
              <a:t>No funding for the group</a:t>
            </a:r>
          </a:p>
          <a:p>
            <a:r>
              <a:rPr lang="en-US" dirty="0"/>
              <a:t>Methods primarily didactic </a:t>
            </a:r>
            <a:r>
              <a:rPr lang="mr-IN" dirty="0"/>
              <a:t>–</a:t>
            </a:r>
            <a:r>
              <a:rPr lang="en-US" dirty="0"/>
              <a:t> rehabilitation, income-generation and other methods hampered by lack of resources and skills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a:xfrm>
            <a:off x="566352" y="500062"/>
            <a:ext cx="10515600" cy="1325563"/>
          </a:xfrm>
        </p:spPr>
        <p:txBody>
          <a:bodyPr>
            <a:normAutofit/>
          </a:bodyPr>
          <a:lstStyle/>
          <a:p>
            <a:r>
              <a:rPr lang="en-US" sz="4000" b="1" dirty="0">
                <a:solidFill>
                  <a:schemeClr val="accent1"/>
                </a:solidFill>
                <a:latin typeface="+mn-lt"/>
              </a:rPr>
              <a:t>Next steps</a:t>
            </a:r>
          </a:p>
        </p:txBody>
      </p:sp>
      <p:sp>
        <p:nvSpPr>
          <p:cNvPr id="1048646" name="Content Placeholder 2"/>
          <p:cNvSpPr>
            <a:spLocks noGrp="1"/>
          </p:cNvSpPr>
          <p:nvPr>
            <p:ph idx="1"/>
          </p:nvPr>
        </p:nvSpPr>
        <p:spPr/>
        <p:txBody>
          <a:bodyPr>
            <a:normAutofit/>
          </a:bodyPr>
          <a:lstStyle/>
          <a:p>
            <a:r>
              <a:rPr lang="en-US" dirty="0"/>
              <a:t>How can we keep the group going?</a:t>
            </a:r>
          </a:p>
          <a:p>
            <a:r>
              <a:rPr lang="en-US" dirty="0"/>
              <a:t>How can we increase the involvement of people with lived experience of mental illness? </a:t>
            </a:r>
          </a:p>
          <a:p>
            <a:r>
              <a:rPr lang="en-US" dirty="0"/>
              <a:t>How can we develop more rehabilitation/social integration activities?</a:t>
            </a:r>
          </a:p>
          <a:p>
            <a:r>
              <a:rPr lang="en-US" dirty="0"/>
              <a:t>What resources/assets can be mobilized?</a:t>
            </a:r>
          </a:p>
          <a:p>
            <a:r>
              <a:rPr lang="en-US" dirty="0"/>
              <a:t>How can we raise funds in a sustainable way?</a:t>
            </a:r>
          </a:p>
          <a:p>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itle 1"/>
          <p:cNvSpPr>
            <a:spLocks noGrp="1"/>
          </p:cNvSpPr>
          <p:nvPr>
            <p:ph type="title"/>
          </p:nvPr>
        </p:nvSpPr>
        <p:spPr/>
        <p:txBody>
          <a:bodyPr>
            <a:normAutofit/>
          </a:bodyPr>
          <a:lstStyle/>
          <a:p>
            <a:r>
              <a:rPr lang="en-US" sz="4000" b="1" dirty="0">
                <a:solidFill>
                  <a:schemeClr val="accent1"/>
                </a:solidFill>
                <a:latin typeface="+mn-lt"/>
              </a:rPr>
              <a:t>Acknowledgements</a:t>
            </a:r>
          </a:p>
        </p:txBody>
      </p:sp>
      <p:sp>
        <p:nvSpPr>
          <p:cNvPr id="1048651" name="Content Placeholder 2"/>
          <p:cNvSpPr>
            <a:spLocks noGrp="1"/>
          </p:cNvSpPr>
          <p:nvPr>
            <p:ph idx="1"/>
          </p:nvPr>
        </p:nvSpPr>
        <p:spPr/>
        <p:txBody>
          <a:bodyPr/>
          <a:lstStyle/>
          <a:p>
            <a:r>
              <a:rPr lang="en-US" dirty="0"/>
              <a:t>Mental Health and Wellbeing Foundation</a:t>
            </a:r>
          </a:p>
          <a:p>
            <a:r>
              <a:rPr lang="en-US" dirty="0"/>
              <a:t>College of Health and Wellbeing, </a:t>
            </a:r>
            <a:r>
              <a:rPr lang="en-US" dirty="0" err="1"/>
              <a:t>Kintampo</a:t>
            </a:r>
            <a:endParaRPr lang="en-US" dirty="0"/>
          </a:p>
          <a:p>
            <a:r>
              <a:rPr lang="en-US" dirty="0"/>
              <a:t>Staff of the Psychosocial Centre, </a:t>
            </a:r>
            <a:r>
              <a:rPr lang="en-US" dirty="0" err="1"/>
              <a:t>Kintampo</a:t>
            </a:r>
            <a:endParaRPr lang="en-US" dirty="0"/>
          </a:p>
          <a:p>
            <a:r>
              <a:rPr lang="en-US" dirty="0"/>
              <a:t>Patients and caregivers</a:t>
            </a:r>
          </a:p>
          <a:p>
            <a:r>
              <a:rPr lang="en-US" dirty="0"/>
              <a:t>The </a:t>
            </a:r>
            <a:r>
              <a:rPr lang="en-US" dirty="0" err="1"/>
              <a:t>Kintampo</a:t>
            </a:r>
            <a:r>
              <a:rPr lang="en-US"/>
              <a:t> Project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a:xfrm>
            <a:off x="837127" y="365125"/>
            <a:ext cx="10516673" cy="1231855"/>
          </a:xfrm>
        </p:spPr>
        <p:txBody>
          <a:bodyPr/>
          <a:lstStyle/>
          <a:p>
            <a:r>
              <a:rPr lang="en-US" b="1">
                <a:solidFill>
                  <a:schemeClr val="accent1"/>
                </a:solidFill>
              </a:rPr>
              <a:t>Family care of mental illness in Africa</a:t>
            </a:r>
            <a:endParaRPr lang="en-US" b="1" dirty="0">
              <a:solidFill>
                <a:schemeClr val="accent1"/>
              </a:solidFill>
            </a:endParaRPr>
          </a:p>
        </p:txBody>
      </p:sp>
      <p:sp>
        <p:nvSpPr>
          <p:cNvPr id="1048598" name="Content Placeholder 2"/>
          <p:cNvSpPr>
            <a:spLocks noGrp="1"/>
          </p:cNvSpPr>
          <p:nvPr>
            <p:ph idx="1"/>
          </p:nvPr>
        </p:nvSpPr>
        <p:spPr>
          <a:xfrm>
            <a:off x="693683" y="1596981"/>
            <a:ext cx="10660117" cy="4708772"/>
          </a:xfrm>
        </p:spPr>
        <p:txBody>
          <a:bodyPr>
            <a:normAutofit fontScale="92857" lnSpcReduction="20000"/>
          </a:bodyPr>
          <a:lstStyle/>
          <a:p>
            <a:r>
              <a:rPr lang="en-GB" dirty="0"/>
              <a:t>Role of family in care long been considered to be a factor in determining outcome of mental illness in Africa</a:t>
            </a:r>
          </a:p>
          <a:p>
            <a:r>
              <a:rPr lang="en-GB" dirty="0"/>
              <a:t>Deinstitutionalisation </a:t>
            </a:r>
            <a:r>
              <a:rPr lang="mr-IN" dirty="0"/>
              <a:t>–</a:t>
            </a:r>
            <a:r>
              <a:rPr lang="en-GB" dirty="0"/>
              <a:t> family/community care considered best practice</a:t>
            </a:r>
          </a:p>
          <a:p>
            <a:r>
              <a:rPr lang="en-GB" dirty="0"/>
              <a:t>WHO Action Plan for Mental Health (2013-2020) advocates the ‘empowerment and involvement’ of families in mental health care</a:t>
            </a:r>
          </a:p>
          <a:p>
            <a:r>
              <a:rPr lang="en-GB" dirty="0"/>
              <a:t>Most people with mental illness in low-income settings live with family members who manage day-to-day care</a:t>
            </a:r>
          </a:p>
          <a:p>
            <a:r>
              <a:rPr lang="en-GB" dirty="0"/>
              <a:t>Families affected by mental illness often poorer, with less access to resources </a:t>
            </a:r>
          </a:p>
          <a:p>
            <a:r>
              <a:rPr lang="en-GB" dirty="0"/>
              <a:t>Fragile health systems, lack of resources may impact on viability of community-based care, increasing reliance on families</a:t>
            </a:r>
          </a:p>
          <a:p>
            <a:endParaRPr lang="en-GB"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a:xfrm>
            <a:off x="838200" y="365126"/>
            <a:ext cx="10515600" cy="1117686"/>
          </a:xfrm>
        </p:spPr>
        <p:txBody>
          <a:bodyPr/>
          <a:lstStyle/>
          <a:p>
            <a:r>
              <a:rPr lang="en-US" b="1" dirty="0">
                <a:solidFill>
                  <a:schemeClr val="accent1"/>
                </a:solidFill>
              </a:rPr>
              <a:t>Context in Ghana</a:t>
            </a:r>
          </a:p>
        </p:txBody>
      </p:sp>
      <p:sp>
        <p:nvSpPr>
          <p:cNvPr id="1048603" name="Content Placeholder 2"/>
          <p:cNvSpPr>
            <a:spLocks noGrp="1"/>
          </p:cNvSpPr>
          <p:nvPr>
            <p:ph idx="1"/>
          </p:nvPr>
        </p:nvSpPr>
        <p:spPr>
          <a:xfrm>
            <a:off x="838200" y="1482812"/>
            <a:ext cx="10515600" cy="4351338"/>
          </a:xfrm>
        </p:spPr>
        <p:txBody>
          <a:bodyPr>
            <a:normAutofit/>
          </a:bodyPr>
          <a:lstStyle/>
          <a:p>
            <a:r>
              <a:rPr lang="en-GB" dirty="0"/>
              <a:t>Families under increasing pressure </a:t>
            </a:r>
            <a:r>
              <a:rPr lang="mr-IN" dirty="0"/>
              <a:t>–</a:t>
            </a:r>
            <a:r>
              <a:rPr lang="en-GB" dirty="0"/>
              <a:t> changes in household composition (divorce, migration etc.), vulnerable employment, rising cost of living</a:t>
            </a:r>
          </a:p>
          <a:p>
            <a:r>
              <a:rPr lang="en-GB" dirty="0"/>
              <a:t>Research in Ghana with families with a relative with psychosis showed high burden of care, with little support (Read 2013; </a:t>
            </a:r>
            <a:r>
              <a:rPr lang="en-GB" dirty="0" err="1"/>
              <a:t>AeNgibise</a:t>
            </a:r>
            <a:r>
              <a:rPr lang="en-GB" dirty="0"/>
              <a:t> 2015)</a:t>
            </a:r>
          </a:p>
          <a:p>
            <a:r>
              <a:rPr lang="en-US" dirty="0"/>
              <a:t>Policy commitment to increase access to community-based mental health care (Mental Health Act 2012)</a:t>
            </a:r>
          </a:p>
          <a:p>
            <a:r>
              <a:rPr lang="en-GB" dirty="0"/>
              <a:t>National mental health budget estimated to be US$0.12 per capita, mostly absorbed by psychiatric hospitals - no budget for community care (Roberts et al 2013). </a:t>
            </a:r>
          </a:p>
          <a:p>
            <a:endParaRPr lang="en-US" dirty="0"/>
          </a:p>
          <a:p>
            <a:endParaRPr lang="en-US" dirty="0"/>
          </a:p>
          <a:p>
            <a:endParaRPr lang="en-GB"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Content Placeholder 4"/>
          <p:cNvPicPr>
            <a:picLocks noGrp="1" noChangeAspect="1"/>
          </p:cNvPicPr>
          <p:nvPr>
            <p:ph sz="half" idx="4294967295"/>
          </p:nvPr>
        </p:nvPicPr>
        <p:blipFill rotWithShape="1">
          <a:blip r:embed="rId3"/>
          <a:srcRect/>
          <a:stretch>
            <a:fillRect/>
          </a:stretch>
        </p:blipFill>
        <p:spPr>
          <a:xfrm>
            <a:off x="7465927" y="306387"/>
            <a:ext cx="3828149" cy="2871112"/>
          </a:xfrm>
          <a:prstGeom prst="rect">
            <a:avLst/>
          </a:prstGeom>
        </p:spPr>
      </p:pic>
      <p:sp>
        <p:nvSpPr>
          <p:cNvPr id="1048610" name="Title 1"/>
          <p:cNvSpPr>
            <a:spLocks noGrp="1"/>
          </p:cNvSpPr>
          <p:nvPr>
            <p:ph type="title" idx="4294967295"/>
          </p:nvPr>
        </p:nvSpPr>
        <p:spPr>
          <a:xfrm>
            <a:off x="630195" y="121037"/>
            <a:ext cx="6205538" cy="1346200"/>
          </a:xfrm>
        </p:spPr>
        <p:txBody>
          <a:bodyPr vert="horz" lIns="91440" tIns="45720" rIns="91440" bIns="45720" rtlCol="0" anchor="ctr">
            <a:normAutofit/>
          </a:bodyPr>
          <a:lstStyle/>
          <a:p>
            <a:r>
              <a:rPr lang="en-US" sz="3200" b="1" dirty="0">
                <a:solidFill>
                  <a:schemeClr val="accent1"/>
                </a:solidFill>
                <a:latin typeface="+mn-lt"/>
              </a:rPr>
              <a:t>Psychosocial Centre, </a:t>
            </a:r>
            <a:r>
              <a:rPr lang="en-US" sz="3200" b="1" dirty="0" err="1">
                <a:solidFill>
                  <a:schemeClr val="accent1"/>
                </a:solidFill>
                <a:latin typeface="+mn-lt"/>
              </a:rPr>
              <a:t>Kintampo</a:t>
            </a:r>
            <a:r>
              <a:rPr lang="en-US" sz="3200" b="1" dirty="0">
                <a:solidFill>
                  <a:schemeClr val="accent1"/>
                </a:solidFill>
                <a:latin typeface="+mn-lt"/>
              </a:rPr>
              <a:t> College of Health</a:t>
            </a:r>
          </a:p>
        </p:txBody>
      </p:sp>
      <p:sp>
        <p:nvSpPr>
          <p:cNvPr id="1048611" name="Content Placeholder 2"/>
          <p:cNvSpPr>
            <a:spLocks noGrp="1"/>
          </p:cNvSpPr>
          <p:nvPr>
            <p:ph sz="half" idx="4294967295"/>
          </p:nvPr>
        </p:nvSpPr>
        <p:spPr>
          <a:xfrm>
            <a:off x="450937" y="1467237"/>
            <a:ext cx="6201318" cy="4221498"/>
          </a:xfrm>
        </p:spPr>
        <p:txBody>
          <a:bodyPr vert="horz" lIns="91440" tIns="45720" rIns="91440" bIns="45720" rtlCol="0">
            <a:normAutofit/>
          </a:bodyPr>
          <a:lstStyle/>
          <a:p>
            <a:pPr>
              <a:lnSpc>
                <a:spcPct val="70000"/>
              </a:lnSpc>
              <a:buFont typeface="Arial" panose="020B0604020202020204" pitchFamily="34" charset="0"/>
              <a:buChar char="•"/>
            </a:pPr>
            <a:r>
              <a:rPr lang="en-US" sz="2000" dirty="0"/>
              <a:t>Since 2011 new community mental health officers (CMHOs) trained at </a:t>
            </a:r>
            <a:r>
              <a:rPr lang="en-US" sz="2000" dirty="0" err="1"/>
              <a:t>Kintampo</a:t>
            </a:r>
            <a:r>
              <a:rPr lang="en-US" sz="2000" dirty="0"/>
              <a:t> College of Health</a:t>
            </a:r>
          </a:p>
          <a:p>
            <a:pPr>
              <a:lnSpc>
                <a:spcPct val="70000"/>
              </a:lnSpc>
              <a:buFont typeface="Arial" panose="020B0604020202020204" pitchFamily="34" charset="0"/>
              <a:buChar char="•"/>
            </a:pPr>
            <a:r>
              <a:rPr lang="en-US" sz="2000" dirty="0"/>
              <a:t>Psychosocial Centre  - training for CMHOs, staffed by Clinical Psychiatric Officer, CMHOs, RMN, psychologist</a:t>
            </a:r>
          </a:p>
          <a:p>
            <a:pPr>
              <a:lnSpc>
                <a:spcPct val="70000"/>
              </a:lnSpc>
              <a:buFont typeface="Arial" panose="020B0604020202020204" pitchFamily="34" charset="0"/>
              <a:buChar char="•"/>
            </a:pPr>
            <a:r>
              <a:rPr lang="en-US" sz="2000" dirty="0"/>
              <a:t>Offers mental health treatment to community – clinic, home visits</a:t>
            </a:r>
          </a:p>
          <a:p>
            <a:pPr>
              <a:lnSpc>
                <a:spcPct val="70000"/>
              </a:lnSpc>
              <a:buFont typeface="Arial" panose="020B0604020202020204" pitchFamily="34" charset="0"/>
              <a:buChar char="•"/>
            </a:pPr>
            <a:r>
              <a:rPr lang="en-US" sz="2000" dirty="0"/>
              <a:t>Funded by College of Health and Ghana Health Service </a:t>
            </a:r>
          </a:p>
          <a:p>
            <a:pPr>
              <a:lnSpc>
                <a:spcPct val="70000"/>
              </a:lnSpc>
              <a:buFont typeface="Arial" panose="020B0604020202020204" pitchFamily="34" charset="0"/>
              <a:buChar char="•"/>
            </a:pPr>
            <a:r>
              <a:rPr lang="en-US" sz="2000" dirty="0"/>
              <a:t>Some support (training, book donations etc.) from partners in UK </a:t>
            </a:r>
          </a:p>
          <a:p>
            <a:pPr>
              <a:lnSpc>
                <a:spcPct val="70000"/>
              </a:lnSpc>
              <a:buFont typeface="Arial" panose="020B0604020202020204" pitchFamily="34" charset="0"/>
              <a:buChar char="•"/>
            </a:pPr>
            <a:r>
              <a:rPr lang="en-US" sz="2000" dirty="0"/>
              <a:t>Lack of ring-fenced budget for mental health at municipal level</a:t>
            </a:r>
          </a:p>
          <a:p>
            <a:pPr>
              <a:lnSpc>
                <a:spcPct val="70000"/>
              </a:lnSpc>
              <a:buFont typeface="Arial" panose="020B0604020202020204" pitchFamily="34" charset="0"/>
              <a:buChar char="•"/>
            </a:pPr>
            <a:r>
              <a:rPr lang="en-US" sz="2000" dirty="0"/>
              <a:t>No transport/fuel for community visits, frequent interruptions of medication supply</a:t>
            </a:r>
          </a:p>
          <a:p>
            <a:pPr>
              <a:lnSpc>
                <a:spcPct val="70000"/>
              </a:lnSpc>
              <a:buFont typeface="Arial" panose="020B0604020202020204" pitchFamily="34" charset="0"/>
              <a:buChar char="•"/>
            </a:pPr>
            <a:endParaRPr lang="en-US" sz="1900" dirty="0"/>
          </a:p>
          <a:p>
            <a:pPr>
              <a:lnSpc>
                <a:spcPct val="70000"/>
              </a:lnSpc>
              <a:buFont typeface="Arial" panose="020B0604020202020204" pitchFamily="34" charset="0"/>
              <a:buChar char="•"/>
            </a:pPr>
            <a:endParaRPr lang="en-US" sz="1900" dirty="0"/>
          </a:p>
        </p:txBody>
      </p:sp>
      <p:pic>
        <p:nvPicPr>
          <p:cNvPr id="2097154" name="Picture 5"/>
          <p:cNvPicPr>
            <a:picLocks noChangeAspect="1"/>
          </p:cNvPicPr>
          <p:nvPr/>
        </p:nvPicPr>
        <p:blipFill>
          <a:blip r:embed="rId4"/>
          <a:stretch>
            <a:fillRect/>
          </a:stretch>
        </p:blipFill>
        <p:spPr>
          <a:xfrm>
            <a:off x="1814945" y="5371424"/>
            <a:ext cx="2655414" cy="1286474"/>
          </a:xfrm>
          <a:prstGeom prst="rect">
            <a:avLst/>
          </a:prstGeom>
        </p:spPr>
      </p:pic>
      <p:pic>
        <p:nvPicPr>
          <p:cNvPr id="2097155" name="Content Placeholder 4"/>
          <p:cNvPicPr>
            <a:picLocks noChangeAspect="1"/>
          </p:cNvPicPr>
          <p:nvPr/>
        </p:nvPicPr>
        <p:blipFill rotWithShape="1">
          <a:blip r:embed="rId5"/>
          <a:srcRect l="9279" t="5863" b="6904"/>
          <a:stretch>
            <a:fillRect/>
          </a:stretch>
        </p:blipFill>
        <p:spPr>
          <a:xfrm>
            <a:off x="6835733" y="3177499"/>
            <a:ext cx="4826078" cy="34803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title"/>
          </p:nvPr>
        </p:nvSpPr>
        <p:spPr>
          <a:xfrm>
            <a:off x="851248" y="335354"/>
            <a:ext cx="10238984" cy="976704"/>
          </a:xfrm>
        </p:spPr>
        <p:txBody>
          <a:bodyPr>
            <a:normAutofit/>
          </a:bodyPr>
          <a:lstStyle/>
          <a:p>
            <a:r>
              <a:rPr lang="en-US" sz="4000" b="1" dirty="0">
                <a:solidFill>
                  <a:schemeClr val="accent1"/>
                </a:solidFill>
                <a:latin typeface="+mn-lt"/>
              </a:rPr>
              <a:t>How the CAREGIVERS’ FOUNDATION began</a:t>
            </a:r>
            <a:endParaRPr lang="en-US" sz="4000" dirty="0"/>
          </a:p>
        </p:txBody>
      </p:sp>
      <p:sp>
        <p:nvSpPr>
          <p:cNvPr id="1048616" name="Content Placeholder 2"/>
          <p:cNvSpPr>
            <a:spLocks noGrp="1"/>
          </p:cNvSpPr>
          <p:nvPr>
            <p:ph idx="1"/>
          </p:nvPr>
        </p:nvSpPr>
        <p:spPr>
          <a:xfrm>
            <a:off x="712940" y="1199324"/>
            <a:ext cx="6740046" cy="2107547"/>
          </a:xfrm>
        </p:spPr>
        <p:txBody>
          <a:bodyPr/>
          <a:lstStyle/>
          <a:p>
            <a:r>
              <a:rPr lang="en-US" sz="2400" dirty="0"/>
              <a:t>2015 MHW</a:t>
            </a:r>
            <a:r>
              <a:rPr lang="en-US" altLang="en-GB" sz="2400" dirty="0"/>
              <a:t>B</a:t>
            </a:r>
            <a:r>
              <a:rPr lang="en-US" sz="2400" dirty="0"/>
              <a:t>F Conference in Accra</a:t>
            </a:r>
            <a:endParaRPr lang="zh-CN" altLang="en-US"/>
          </a:p>
          <a:p>
            <a:r>
              <a:rPr lang="en-US" sz="2400" dirty="0"/>
              <a:t>Two presentations motivated the idea</a:t>
            </a:r>
          </a:p>
          <a:p>
            <a:r>
              <a:rPr lang="en-US" sz="2400" dirty="0"/>
              <a:t>1</a:t>
            </a:r>
            <a:r>
              <a:rPr lang="en-US" sz="2400" baseline="30000" dirty="0"/>
              <a:t>st</a:t>
            </a:r>
            <a:r>
              <a:rPr lang="en-US" sz="2400" dirty="0"/>
              <a:t> meeting on 24</a:t>
            </a:r>
            <a:r>
              <a:rPr lang="en-US" sz="2400" baseline="30000" dirty="0"/>
              <a:t>th</a:t>
            </a:r>
            <a:r>
              <a:rPr lang="en-US" sz="2400" dirty="0"/>
              <a:t> December, 2015</a:t>
            </a:r>
          </a:p>
          <a:p>
            <a:pPr marL="0" indent="0">
              <a:buNone/>
            </a:pPr>
            <a:endParaRPr lang="en-US" dirty="0"/>
          </a:p>
        </p:txBody>
      </p:sp>
      <p:pic>
        <p:nvPicPr>
          <p:cNvPr id="2097156" name="Picture 4"/>
          <p:cNvPicPr>
            <a:picLocks noChangeAspect="1"/>
          </p:cNvPicPr>
          <p:nvPr/>
        </p:nvPicPr>
        <p:blipFill rotWithShape="1">
          <a:blip r:embed="rId2"/>
          <a:srcRect l="18863"/>
          <a:stretch>
            <a:fillRect/>
          </a:stretch>
        </p:blipFill>
        <p:spPr>
          <a:xfrm>
            <a:off x="851248" y="2635032"/>
            <a:ext cx="6601738" cy="3956038"/>
          </a:xfrm>
          <a:prstGeom prst="rect">
            <a:avLst/>
          </a:prstGeom>
        </p:spPr>
      </p:pic>
      <p:pic>
        <p:nvPicPr>
          <p:cNvPr id="2097157" name="Picture 9"/>
          <p:cNvPicPr>
            <a:picLocks noChangeAspect="1"/>
          </p:cNvPicPr>
          <p:nvPr/>
        </p:nvPicPr>
        <p:blipFill rotWithShape="1">
          <a:blip r:embed="rId3"/>
          <a:srcRect l="9000" t="15333" r="25500" b="11778"/>
          <a:stretch>
            <a:fillRect/>
          </a:stretch>
        </p:blipFill>
        <p:spPr>
          <a:xfrm>
            <a:off x="7452986" y="1301704"/>
            <a:ext cx="4449454" cy="32855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3"/>
          <p:cNvPicPr>
            <a:picLocks noChangeAspect="1"/>
          </p:cNvPicPr>
          <p:nvPr/>
        </p:nvPicPr>
        <p:blipFill>
          <a:blip r:embed="rId2"/>
          <a:stretch>
            <a:fillRect/>
          </a:stretch>
        </p:blipFill>
        <p:spPr>
          <a:xfrm>
            <a:off x="496699" y="1227550"/>
            <a:ext cx="8922874" cy="5014985"/>
          </a:xfrm>
          <a:prstGeom prst="rect">
            <a:avLst/>
          </a:prstGeom>
        </p:spPr>
      </p:pic>
      <p:sp>
        <p:nvSpPr>
          <p:cNvPr id="1048621" name="Title 4"/>
          <p:cNvSpPr>
            <a:spLocks noGrp="1"/>
          </p:cNvSpPr>
          <p:nvPr>
            <p:ph type="title"/>
          </p:nvPr>
        </p:nvSpPr>
        <p:spPr>
          <a:xfrm>
            <a:off x="383965" y="327547"/>
            <a:ext cx="9361284" cy="749691"/>
          </a:xfrm>
        </p:spPr>
        <p:txBody>
          <a:bodyPr/>
          <a:lstStyle/>
          <a:p>
            <a:r>
              <a:rPr lang="en-US" b="1" dirty="0">
                <a:solidFill>
                  <a:schemeClr val="accent1"/>
                </a:solidFill>
                <a:latin typeface="+mn-lt"/>
              </a:rPr>
              <a:t>Inauguration 8</a:t>
            </a:r>
            <a:r>
              <a:rPr lang="en-US" b="1" baseline="30000" dirty="0">
                <a:solidFill>
                  <a:schemeClr val="accent1"/>
                </a:solidFill>
                <a:latin typeface="+mn-lt"/>
              </a:rPr>
              <a:t>th</a:t>
            </a:r>
            <a:r>
              <a:rPr lang="en-US" b="1" dirty="0">
                <a:solidFill>
                  <a:schemeClr val="accent1"/>
                </a:solidFill>
                <a:latin typeface="+mn-lt"/>
              </a:rPr>
              <a:t> August 2016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r>
              <a:rPr lang="en-US" b="1" dirty="0">
                <a:solidFill>
                  <a:schemeClr val="accent1"/>
                </a:solidFill>
              </a:rPr>
              <a:t>Aims of the family support group</a:t>
            </a:r>
          </a:p>
        </p:txBody>
      </p:sp>
      <p:sp>
        <p:nvSpPr>
          <p:cNvPr id="1048623" name="Content Placeholder 2"/>
          <p:cNvSpPr>
            <a:spLocks noGrp="1"/>
          </p:cNvSpPr>
          <p:nvPr>
            <p:ph idx="1"/>
          </p:nvPr>
        </p:nvSpPr>
        <p:spPr>
          <a:xfrm>
            <a:off x="838200" y="1584101"/>
            <a:ext cx="10515600" cy="4592862"/>
          </a:xfrm>
        </p:spPr>
        <p:txBody>
          <a:bodyPr>
            <a:normAutofit/>
          </a:bodyPr>
          <a:lstStyle/>
          <a:p>
            <a:pPr lvl="0"/>
            <a:r>
              <a:rPr lang="en-US" dirty="0"/>
              <a:t>Promote community awareness of mental illness and reduce stigma and discrimination </a:t>
            </a:r>
            <a:endParaRPr lang="en-GB" dirty="0"/>
          </a:p>
          <a:p>
            <a:pPr lvl="0"/>
            <a:r>
              <a:rPr lang="en-US" dirty="0"/>
              <a:t>Support social integration and rehabilitation, including participation in family and community activities, training and employment </a:t>
            </a:r>
            <a:endParaRPr lang="en-GB" dirty="0"/>
          </a:p>
          <a:p>
            <a:pPr lvl="0"/>
            <a:r>
              <a:rPr lang="en-US" dirty="0"/>
              <a:t>Facilitate access to medical and psychosocial treatment</a:t>
            </a:r>
            <a:endParaRPr lang="en-GB" dirty="0"/>
          </a:p>
          <a:p>
            <a:pPr lvl="0"/>
            <a:r>
              <a:rPr lang="en-US" dirty="0"/>
              <a:t>Exchange information on symptoms and experiences to identify best practices and ways of responding to challenging </a:t>
            </a:r>
            <a:r>
              <a:rPr lang="en-US" dirty="0" err="1"/>
              <a:t>behaviours</a:t>
            </a:r>
            <a:endParaRPr lang="en-GB" dirty="0"/>
          </a:p>
          <a:p>
            <a:pPr lvl="0"/>
            <a:r>
              <a:rPr lang="en-US" dirty="0"/>
              <a:t>Identify community resources, and facilitate access to benefits and entitlements</a:t>
            </a:r>
            <a:endParaRPr lang="en-GB" dirty="0"/>
          </a:p>
          <a:p>
            <a:r>
              <a:rPr lang="en-US" dirty="0"/>
              <a:t>Fundraise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Content Placeholder 2"/>
          <p:cNvSpPr>
            <a:spLocks noGrp="1"/>
          </p:cNvSpPr>
          <p:nvPr>
            <p:ph idx="1"/>
          </p:nvPr>
        </p:nvSpPr>
        <p:spPr>
          <a:xfrm>
            <a:off x="580768" y="1330036"/>
            <a:ext cx="3867663" cy="5084619"/>
          </a:xfrm>
        </p:spPr>
        <p:txBody>
          <a:bodyPr>
            <a:normAutofit fontScale="90000" lnSpcReduction="10000"/>
          </a:bodyPr>
          <a:lstStyle/>
          <a:p>
            <a:r>
              <a:rPr lang="en-US" sz="2000" dirty="0"/>
              <a:t>Meets every 2 weeks</a:t>
            </a:r>
          </a:p>
          <a:p>
            <a:r>
              <a:rPr lang="en-US" sz="2000" dirty="0"/>
              <a:t>Covers </a:t>
            </a:r>
            <a:r>
              <a:rPr lang="en-US" sz="2000" dirty="0" err="1"/>
              <a:t>Kintampo</a:t>
            </a:r>
            <a:r>
              <a:rPr lang="en-US" sz="2000" dirty="0"/>
              <a:t> municipality</a:t>
            </a:r>
          </a:p>
          <a:p>
            <a:r>
              <a:rPr lang="en-US" sz="2000" dirty="0"/>
              <a:t>385 family </a:t>
            </a:r>
            <a:r>
              <a:rPr lang="en-US" sz="2000" dirty="0" err="1"/>
              <a:t>carers</a:t>
            </a:r>
            <a:r>
              <a:rPr lang="en-US" sz="2000" dirty="0"/>
              <a:t> have been registered - 182 male, 203 female</a:t>
            </a:r>
          </a:p>
          <a:p>
            <a:r>
              <a:rPr lang="en-US" sz="2000" dirty="0"/>
              <a:t>An average of 75 people attend each week</a:t>
            </a:r>
          </a:p>
          <a:p>
            <a:r>
              <a:rPr lang="en-US" sz="2000" dirty="0"/>
              <a:t>Usually consists of talk by the CMHO, followed by questions and discussion</a:t>
            </a:r>
          </a:p>
          <a:p>
            <a:r>
              <a:rPr lang="en-US" sz="2000" dirty="0"/>
              <a:t>Topics covered: education on mental illness, medication side effects, adherence to medication, </a:t>
            </a:r>
            <a:r>
              <a:rPr lang="en-GB" sz="2000" dirty="0"/>
              <a:t>b</a:t>
            </a:r>
            <a:r>
              <a:rPr lang="en-US" sz="2000" dirty="0" err="1"/>
              <a:t>est</a:t>
            </a:r>
            <a:r>
              <a:rPr lang="en-US" sz="2000" dirty="0"/>
              <a:t> practices in care (individual experiences and innovations), ideas for income generation</a:t>
            </a:r>
          </a:p>
          <a:p>
            <a:r>
              <a:rPr lang="en-US" sz="2000" dirty="0"/>
              <a:t>Clinic held following the meeting for review and medication refills etc.</a:t>
            </a:r>
            <a:endParaRPr lang="en-GB" sz="2000" dirty="0"/>
          </a:p>
          <a:p>
            <a:endParaRPr lang="en-US" sz="2000" dirty="0"/>
          </a:p>
        </p:txBody>
      </p:sp>
      <p:sp>
        <p:nvSpPr>
          <p:cNvPr id="1048628" name="Title 1"/>
          <p:cNvSpPr>
            <a:spLocks noGrp="1"/>
          </p:cNvSpPr>
          <p:nvPr>
            <p:ph type="title"/>
          </p:nvPr>
        </p:nvSpPr>
        <p:spPr>
          <a:xfrm>
            <a:off x="580768" y="365126"/>
            <a:ext cx="4831491" cy="1092972"/>
          </a:xfrm>
        </p:spPr>
        <p:txBody>
          <a:bodyPr>
            <a:normAutofit/>
          </a:bodyPr>
          <a:lstStyle/>
          <a:p>
            <a:r>
              <a:rPr lang="en-US" sz="4000" b="1" dirty="0">
                <a:solidFill>
                  <a:schemeClr val="accent1"/>
                </a:solidFill>
              </a:rPr>
              <a:t>Progress so far</a:t>
            </a:r>
          </a:p>
        </p:txBody>
      </p:sp>
      <p:pic>
        <p:nvPicPr>
          <p:cNvPr id="2097159" name="Picture 3"/>
          <p:cNvPicPr>
            <a:picLocks noChangeAspect="1"/>
          </p:cNvPicPr>
          <p:nvPr/>
        </p:nvPicPr>
        <p:blipFill rotWithShape="1">
          <a:blip r:embed="rId3"/>
          <a:srcRect l="14761" r="3180" b="2"/>
          <a:stretch>
            <a:fillRect/>
          </a:stretch>
        </p:blipFill>
        <p:spPr>
          <a:xfrm>
            <a:off x="5570630" y="167417"/>
            <a:ext cx="5783170" cy="3964224"/>
          </a:xfrm>
          <a:prstGeom prst="rect">
            <a:avLst/>
          </a:prstGeom>
        </p:spPr>
      </p:pic>
      <p:pic>
        <p:nvPicPr>
          <p:cNvPr id="2097160" name="Picture 4"/>
          <p:cNvPicPr>
            <a:picLocks noChangeAspect="1"/>
          </p:cNvPicPr>
          <p:nvPr/>
        </p:nvPicPr>
        <p:blipFill rotWithShape="1">
          <a:blip r:embed="rId4"/>
          <a:srcRect t="22364" r="1" b="1"/>
          <a:stretch>
            <a:fillRect/>
          </a:stretch>
        </p:blipFill>
        <p:spPr>
          <a:xfrm>
            <a:off x="4698543" y="3484605"/>
            <a:ext cx="7100100" cy="31006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3"/>
          <p:cNvPicPr>
            <a:picLocks noChangeAspect="1"/>
          </p:cNvPicPr>
          <p:nvPr/>
        </p:nvPicPr>
        <p:blipFill rotWithShape="1">
          <a:blip r:embed="rId3"/>
          <a:srcRect r="17942" b="2"/>
          <a:stretch>
            <a:fillRect/>
          </a:stretch>
        </p:blipFill>
        <p:spPr>
          <a:xfrm>
            <a:off x="5637200" y="1778696"/>
            <a:ext cx="6414132" cy="4396733"/>
          </a:xfrm>
          <a:prstGeom prst="rect">
            <a:avLst/>
          </a:prstGeom>
        </p:spPr>
      </p:pic>
      <p:sp>
        <p:nvSpPr>
          <p:cNvPr id="1048632" name="Content Placeholder 2"/>
          <p:cNvSpPr>
            <a:spLocks noGrp="1"/>
          </p:cNvSpPr>
          <p:nvPr>
            <p:ph idx="4294967295"/>
          </p:nvPr>
        </p:nvSpPr>
        <p:spPr>
          <a:xfrm>
            <a:off x="416420" y="567564"/>
            <a:ext cx="4821839" cy="5607865"/>
          </a:xfrm>
          <a:solidFill>
            <a:schemeClr val="bg1">
              <a:lumMod val="8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pPr>
              <a:lnSpc>
                <a:spcPct val="80000"/>
              </a:lnSpc>
            </a:pPr>
            <a:r>
              <a:rPr lang="en-US" sz="1900" dirty="0"/>
              <a:t>Improved access to regular treatment and advice</a:t>
            </a:r>
          </a:p>
          <a:p>
            <a:pPr>
              <a:lnSpc>
                <a:spcPct val="80000"/>
              </a:lnSpc>
            </a:pPr>
            <a:r>
              <a:rPr lang="en-US" sz="1900" dirty="0"/>
              <a:t>Improved attendance for review and follow-up</a:t>
            </a:r>
          </a:p>
          <a:p>
            <a:pPr>
              <a:lnSpc>
                <a:spcPct val="80000"/>
              </a:lnSpc>
            </a:pPr>
            <a:r>
              <a:rPr lang="en-US" sz="1900" dirty="0"/>
              <a:t>Decreased relapse</a:t>
            </a:r>
          </a:p>
          <a:p>
            <a:pPr>
              <a:lnSpc>
                <a:spcPct val="80000"/>
              </a:lnSpc>
            </a:pPr>
            <a:r>
              <a:rPr lang="en-US" sz="1900" dirty="0"/>
              <a:t>Collaborations established with, among others, local departments of social welfare, education, and agriculture, the National Health Insurance Scheme, and NGOs</a:t>
            </a:r>
          </a:p>
          <a:p>
            <a:pPr>
              <a:lnSpc>
                <a:spcPct val="80000"/>
              </a:lnSpc>
            </a:pPr>
            <a:r>
              <a:rPr lang="en-US" sz="1900" dirty="0"/>
              <a:t>Successfully advocated with local and regional agencies on behalf of group members </a:t>
            </a:r>
          </a:p>
          <a:p>
            <a:pPr>
              <a:lnSpc>
                <a:spcPct val="80000"/>
              </a:lnSpc>
            </a:pPr>
            <a:r>
              <a:rPr lang="en-GB" sz="1900" dirty="0"/>
              <a:t>M</a:t>
            </a:r>
            <a:r>
              <a:rPr lang="en-US" sz="1900" dirty="0"/>
              <a:t>embers enrolled on NHIS and LEAP</a:t>
            </a:r>
          </a:p>
          <a:p>
            <a:pPr>
              <a:lnSpc>
                <a:spcPct val="80000"/>
              </a:lnSpc>
            </a:pPr>
            <a:r>
              <a:rPr lang="en-US" sz="1900" dirty="0"/>
              <a:t>Access to disability Common Fund for medication</a:t>
            </a:r>
          </a:p>
          <a:p>
            <a:pPr>
              <a:lnSpc>
                <a:spcPct val="80000"/>
              </a:lnSpc>
            </a:pPr>
            <a:r>
              <a:rPr lang="en-US" sz="1900" dirty="0"/>
              <a:t>Members actively participate in the group, sharing experiences of treatment and care</a:t>
            </a:r>
          </a:p>
          <a:p>
            <a:pPr>
              <a:lnSpc>
                <a:spcPct val="80000"/>
              </a:lnSpc>
            </a:pPr>
            <a:r>
              <a:rPr lang="en-US" sz="1900" dirty="0"/>
              <a:t>Sense of solidarity and support among group members</a:t>
            </a:r>
          </a:p>
          <a:p>
            <a:pPr>
              <a:lnSpc>
                <a:spcPct val="80000"/>
              </a:lnSpc>
            </a:pPr>
            <a:endParaRPr lang="en-US" sz="1900" dirty="0"/>
          </a:p>
        </p:txBody>
      </p:sp>
      <p:sp>
        <p:nvSpPr>
          <p:cNvPr id="1048633" name="TextBox 4"/>
          <p:cNvSpPr txBox="1"/>
          <p:nvPr/>
        </p:nvSpPr>
        <p:spPr>
          <a:xfrm>
            <a:off x="6119073" y="557408"/>
            <a:ext cx="4028303" cy="707886"/>
          </a:xfrm>
          <a:prstGeom prst="rect">
            <a:avLst/>
          </a:prstGeom>
          <a:solidFill>
            <a:schemeClr val="bg1">
              <a:lumMod val="85000"/>
            </a:schemeClr>
          </a:solidFill>
        </p:spPr>
        <p:txBody>
          <a:bodyPr wrap="square" rtlCol="0">
            <a:spAutoFit/>
          </a:bodyPr>
          <a:lstStyle/>
          <a:p>
            <a:pPr algn="ctr"/>
            <a:r>
              <a:rPr lang="en-US" sz="4000" dirty="0">
                <a:solidFill>
                  <a:schemeClr val="accent1"/>
                </a:solidFill>
              </a:rPr>
              <a:t>Achievements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1666</Words>
  <Application>Microsoft Office PowerPoint</Application>
  <PresentationFormat>Widescreen</PresentationFormat>
  <Paragraphs>123</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DengXian</vt:lpstr>
      <vt:lpstr>Mangal</vt:lpstr>
      <vt:lpstr>Office Theme</vt:lpstr>
      <vt:lpstr>Establishing a family support group in community mental health  in Ghana</vt:lpstr>
      <vt:lpstr>Family care of mental illness in Africa</vt:lpstr>
      <vt:lpstr>Context in Ghana</vt:lpstr>
      <vt:lpstr>Psychosocial Centre, Kintampo College of Health</vt:lpstr>
      <vt:lpstr>How the CAREGIVERS’ FOUNDATION began</vt:lpstr>
      <vt:lpstr>Inauguration 8th August 2016</vt:lpstr>
      <vt:lpstr>Aims of the family support group</vt:lpstr>
      <vt:lpstr>Progress so far</vt:lpstr>
      <vt:lpstr>PowerPoint Presentation</vt:lpstr>
      <vt:lpstr>PowerPoint Presentation</vt:lpstr>
      <vt:lpstr>Challenges</vt:lpstr>
      <vt:lpstr>Next steps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 Ursula</dc:creator>
  <cp:lastModifiedBy>Winifred Asare-Doku</cp:lastModifiedBy>
  <cp:revision>1</cp:revision>
  <dcterms:created xsi:type="dcterms:W3CDTF">2017-05-02T13:28:11Z</dcterms:created>
  <dcterms:modified xsi:type="dcterms:W3CDTF">2018-10-16T13:33:24Z</dcterms:modified>
</cp:coreProperties>
</file>