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6" r:id="rId3"/>
    <p:sldId id="257" r:id="rId4"/>
    <p:sldId id="261" r:id="rId5"/>
    <p:sldId id="262" r:id="rId6"/>
    <p:sldId id="268" r:id="rId7"/>
    <p:sldId id="263" r:id="rId8"/>
    <p:sldId id="264" r:id="rId9"/>
    <p:sldId id="265" r:id="rId10"/>
    <p:sldId id="267" r:id="rId11"/>
    <p:sldId id="269" r:id="rId12"/>
    <p:sldId id="256" r:id="rId13"/>
    <p:sldId id="259" r:id="rId14"/>
    <p:sldId id="260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632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21DF-6A2B-C24A-939C-AE61ED1163B2}" type="datetimeFigureOut">
              <a:rPr lang="en-US" smtClean="0"/>
              <a:t>16/10/18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3A99-E461-5E4F-9A45-7FF033360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316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21DF-6A2B-C24A-939C-AE61ED1163B2}" type="datetimeFigureOut">
              <a:rPr lang="en-US" smtClean="0"/>
              <a:t>16/10/18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3A99-E461-5E4F-9A45-7FF033360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477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21DF-6A2B-C24A-939C-AE61ED1163B2}" type="datetimeFigureOut">
              <a:rPr lang="en-US" smtClean="0"/>
              <a:t>16/10/18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3A99-E461-5E4F-9A45-7FF033360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843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21DF-6A2B-C24A-939C-AE61ED1163B2}" type="datetimeFigureOut">
              <a:rPr lang="en-US" smtClean="0"/>
              <a:t>16/10/18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3A99-E461-5E4F-9A45-7FF033360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652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21DF-6A2B-C24A-939C-AE61ED1163B2}" type="datetimeFigureOut">
              <a:rPr lang="en-US" smtClean="0"/>
              <a:t>16/10/18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3A99-E461-5E4F-9A45-7FF033360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287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21DF-6A2B-C24A-939C-AE61ED1163B2}" type="datetimeFigureOut">
              <a:rPr lang="en-US" smtClean="0"/>
              <a:t>16/10/18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3A99-E461-5E4F-9A45-7FF033360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587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21DF-6A2B-C24A-939C-AE61ED1163B2}" type="datetimeFigureOut">
              <a:rPr lang="en-US" smtClean="0"/>
              <a:t>16/10/18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3A99-E461-5E4F-9A45-7FF033360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995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21DF-6A2B-C24A-939C-AE61ED1163B2}" type="datetimeFigureOut">
              <a:rPr lang="en-US" smtClean="0"/>
              <a:t>16/10/18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3A99-E461-5E4F-9A45-7FF033360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83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21DF-6A2B-C24A-939C-AE61ED1163B2}" type="datetimeFigureOut">
              <a:rPr lang="en-US" smtClean="0"/>
              <a:t>16/10/18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3A99-E461-5E4F-9A45-7FF033360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496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21DF-6A2B-C24A-939C-AE61ED1163B2}" type="datetimeFigureOut">
              <a:rPr lang="en-US" smtClean="0"/>
              <a:t>16/10/18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3A99-E461-5E4F-9A45-7FF033360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951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21DF-6A2B-C24A-939C-AE61ED1163B2}" type="datetimeFigureOut">
              <a:rPr lang="en-US" smtClean="0"/>
              <a:t>16/10/18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3A99-E461-5E4F-9A45-7FF033360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44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A21DF-6A2B-C24A-939C-AE61ED1163B2}" type="datetimeFigureOut">
              <a:rPr lang="en-US" smtClean="0"/>
              <a:t>16/10/18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03A99-E461-5E4F-9A45-7FF033360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190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 smtClean="0"/>
          </a:p>
          <a:p>
            <a:pPr marL="0" indent="0" algn="ctr">
              <a:buNone/>
            </a:pPr>
            <a:r>
              <a:rPr lang="en-US" sz="4400" dirty="0" smtClean="0"/>
              <a:t>A </a:t>
            </a:r>
            <a:r>
              <a:rPr lang="en-US" sz="4400" dirty="0" smtClean="0"/>
              <a:t>study on Forensic Mental Health Care knowledge, attitudes and practices of criminal justice professionals and psychiatric nurses in Ghana</a:t>
            </a:r>
            <a:endParaRPr lang="en-US" sz="4400" dirty="0"/>
          </a:p>
        </p:txBody>
      </p:sp>
      <p:pic>
        <p:nvPicPr>
          <p:cNvPr id="4" name="Picture 3" descr="GUMHA 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199" y="627120"/>
            <a:ext cx="2200240" cy="1946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203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Findings (so far)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5884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000" b="1" dirty="0" smtClean="0"/>
              <a:t>Police </a:t>
            </a:r>
            <a:r>
              <a:rPr lang="en-US" sz="4000" b="1" dirty="0" smtClean="0"/>
              <a:t>(sample 16)</a:t>
            </a:r>
            <a:endParaRPr lang="en-US" sz="4000" b="1" dirty="0"/>
          </a:p>
          <a:p>
            <a:r>
              <a:rPr lang="en-US" sz="4000" dirty="0" smtClean="0"/>
              <a:t>100% had no training in mental health </a:t>
            </a:r>
          </a:p>
          <a:p>
            <a:r>
              <a:rPr lang="en-US" sz="4000" dirty="0" smtClean="0"/>
              <a:t>62% would try to move someone to a psychiatric hospital (if acutely mentally ill)</a:t>
            </a:r>
          </a:p>
          <a:p>
            <a:r>
              <a:rPr lang="en-US" sz="4000" dirty="0" smtClean="0"/>
              <a:t>Top 3 suggestions for improvements:-</a:t>
            </a:r>
          </a:p>
          <a:p>
            <a:pPr lvl="1"/>
            <a:r>
              <a:rPr lang="en-US" sz="3600" dirty="0" smtClean="0"/>
              <a:t> 50% wanted access to a mental health nurse (liaison nurse)</a:t>
            </a:r>
          </a:p>
          <a:p>
            <a:pPr lvl="1"/>
            <a:r>
              <a:rPr lang="en-US" sz="3600" dirty="0" smtClean="0"/>
              <a:t>43% would want training to support prisoners</a:t>
            </a:r>
          </a:p>
          <a:p>
            <a:pPr lvl="1"/>
            <a:r>
              <a:rPr lang="en-US" sz="3600" dirty="0" smtClean="0"/>
              <a:t>37% would like a safe place in the community</a:t>
            </a:r>
          </a:p>
          <a:p>
            <a:pPr lvl="1"/>
            <a:endParaRPr lang="en-US" sz="3600" dirty="0" smtClean="0"/>
          </a:p>
          <a:p>
            <a:endParaRPr lang="en-US" sz="4000" dirty="0" smtClean="0"/>
          </a:p>
          <a:p>
            <a:endParaRPr lang="en-US" sz="4000" dirty="0" smtClean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43662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Findings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65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000" b="1" dirty="0" smtClean="0"/>
              <a:t>Prison </a:t>
            </a:r>
            <a:r>
              <a:rPr lang="en-US" sz="4000" b="1" dirty="0" smtClean="0"/>
              <a:t>staff (sample 29)</a:t>
            </a:r>
          </a:p>
          <a:p>
            <a:r>
              <a:rPr lang="en-US" sz="4000" dirty="0" smtClean="0"/>
              <a:t>41</a:t>
            </a:r>
            <a:r>
              <a:rPr lang="en-US" sz="4000" dirty="0" smtClean="0"/>
              <a:t>% had received short training sessions with the psychiatrist</a:t>
            </a:r>
          </a:p>
          <a:p>
            <a:r>
              <a:rPr lang="en-US" sz="4000" dirty="0" smtClean="0"/>
              <a:t>Top suggestions for improvement:</a:t>
            </a:r>
          </a:p>
          <a:p>
            <a:pPr lvl="1"/>
            <a:r>
              <a:rPr lang="en-US" sz="3600" dirty="0" smtClean="0"/>
              <a:t>82% of officers would welcome training</a:t>
            </a:r>
          </a:p>
          <a:p>
            <a:pPr lvl="1"/>
            <a:r>
              <a:rPr lang="en-US" sz="3600" dirty="0" smtClean="0"/>
              <a:t>65% said there should be nurses and more Doctors in the prison</a:t>
            </a:r>
          </a:p>
          <a:p>
            <a:pPr lvl="1"/>
            <a:r>
              <a:rPr lang="en-US" sz="3600" dirty="0" smtClean="0"/>
              <a:t>75% would like to see a community provision for moving on.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68463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7874"/>
            <a:ext cx="7772400" cy="61840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Ghana-UK Mental Health Alliance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082871" y="916275"/>
            <a:ext cx="7236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Supporting Mental Health and Criminal Justice Services in Ghana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900337" y="1597508"/>
            <a:ext cx="2168434" cy="358943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8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8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STAGE 1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Support for the Police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Baseline questionnaire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Mental Health Awareness training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Roll out programme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On-going support</a:t>
            </a:r>
          </a:p>
          <a:p>
            <a:pPr marL="285750" indent="-285750">
              <a:buFont typeface="Arial"/>
              <a:buChar char="•"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Evaluate</a:t>
            </a:r>
          </a:p>
          <a:p>
            <a:pPr marL="285750" indent="-285750">
              <a:buFont typeface="Arial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marL="285750" indent="-285750">
              <a:buFont typeface="Arial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633243" y="1597508"/>
            <a:ext cx="2168434" cy="3589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000000"/>
              </a:solidFill>
            </a:endParaRPr>
          </a:p>
          <a:p>
            <a:pPr algn="ctr"/>
            <a:endParaRPr lang="en-US" dirty="0">
              <a:solidFill>
                <a:srgbClr val="000000"/>
              </a:solidFill>
            </a:endParaRPr>
          </a:p>
          <a:p>
            <a:pPr algn="ctr"/>
            <a:endParaRPr lang="en-US" dirty="0" smtClean="0">
              <a:solidFill>
                <a:srgbClr val="000000"/>
              </a:solidFill>
            </a:endParaRPr>
          </a:p>
          <a:p>
            <a:pPr algn="ctr"/>
            <a:endParaRPr lang="en-US" dirty="0">
              <a:solidFill>
                <a:srgbClr val="000000"/>
              </a:solidFill>
            </a:endParaRPr>
          </a:p>
          <a:p>
            <a:pPr algn="ctr"/>
            <a:endParaRPr lang="en-US" dirty="0" smtClean="0">
              <a:solidFill>
                <a:srgbClr val="000000"/>
              </a:solidFill>
            </a:endParaRPr>
          </a:p>
          <a:p>
            <a:pPr algn="ctr"/>
            <a:endParaRPr lang="en-US" b="1" dirty="0" smtClean="0">
              <a:solidFill>
                <a:srgbClr val="000000"/>
              </a:solidFill>
            </a:endParaRPr>
          </a:p>
          <a:p>
            <a:pPr algn="ctr"/>
            <a:r>
              <a:rPr lang="en-US" b="1" dirty="0" smtClean="0">
                <a:solidFill>
                  <a:srgbClr val="000000"/>
                </a:solidFill>
              </a:rPr>
              <a:t>STAGE 2</a:t>
            </a:r>
          </a:p>
          <a:p>
            <a:pPr algn="ctr"/>
            <a:endParaRPr lang="en-US" dirty="0">
              <a:solidFill>
                <a:srgbClr val="000000"/>
              </a:solidFill>
            </a:endParaRPr>
          </a:p>
          <a:p>
            <a:pPr algn="ctr"/>
            <a:r>
              <a:rPr lang="en-US" b="1" dirty="0" smtClean="0">
                <a:solidFill>
                  <a:srgbClr val="000000"/>
                </a:solidFill>
              </a:rPr>
              <a:t>Support for Prisons</a:t>
            </a:r>
          </a:p>
          <a:p>
            <a:pPr algn="ctr"/>
            <a:endParaRPr lang="en-US" dirty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000000"/>
                </a:solidFill>
              </a:rPr>
              <a:t>Baseline questionnaire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000000"/>
                </a:solidFill>
              </a:rPr>
              <a:t>Identifying a prison wing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000000"/>
                </a:solidFill>
              </a:rPr>
              <a:t>Classify to a ”Health Wing”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000000"/>
                </a:solidFill>
              </a:rPr>
              <a:t>Training and support programme</a:t>
            </a:r>
          </a:p>
          <a:p>
            <a:pPr marL="285750" indent="-285750">
              <a:buFont typeface="Arial"/>
              <a:buChar char="•"/>
            </a:pPr>
            <a:endParaRPr lang="en-US" sz="1600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000000"/>
                </a:solidFill>
              </a:rPr>
              <a:t>Evaluate</a:t>
            </a:r>
          </a:p>
          <a:p>
            <a:pPr algn="ctr"/>
            <a:endParaRPr lang="en-US" sz="1600" dirty="0">
              <a:solidFill>
                <a:srgbClr val="000000"/>
              </a:solidFill>
            </a:endParaRPr>
          </a:p>
          <a:p>
            <a:pPr algn="ctr"/>
            <a:endParaRPr lang="en-US" sz="1600" dirty="0" smtClean="0">
              <a:solidFill>
                <a:srgbClr val="000000"/>
              </a:solidFill>
            </a:endParaRPr>
          </a:p>
          <a:p>
            <a:pPr algn="ctr"/>
            <a:endParaRPr lang="en-US" sz="1600" dirty="0">
              <a:solidFill>
                <a:srgbClr val="000000"/>
              </a:solidFill>
            </a:endParaRPr>
          </a:p>
          <a:p>
            <a:pPr algn="ctr"/>
            <a:endParaRPr lang="en-US" dirty="0" smtClean="0">
              <a:solidFill>
                <a:srgbClr val="000000"/>
              </a:solidFill>
            </a:endParaRPr>
          </a:p>
          <a:p>
            <a:pPr algn="ctr"/>
            <a:endParaRPr lang="en-US" dirty="0">
              <a:solidFill>
                <a:srgbClr val="000000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342189" y="1597508"/>
            <a:ext cx="2168434" cy="358943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000000"/>
              </a:solidFill>
            </a:endParaRPr>
          </a:p>
          <a:p>
            <a:pPr algn="ctr"/>
            <a:endParaRPr lang="en-US" dirty="0">
              <a:solidFill>
                <a:srgbClr val="000000"/>
              </a:solidFill>
            </a:endParaRPr>
          </a:p>
          <a:p>
            <a:pPr algn="ctr"/>
            <a:endParaRPr lang="en-US" dirty="0" smtClean="0">
              <a:solidFill>
                <a:srgbClr val="000000"/>
              </a:solidFill>
            </a:endParaRPr>
          </a:p>
          <a:p>
            <a:pPr algn="ctr"/>
            <a:endParaRPr lang="en-US" dirty="0">
              <a:solidFill>
                <a:srgbClr val="000000"/>
              </a:solidFill>
            </a:endParaRPr>
          </a:p>
          <a:p>
            <a:pPr algn="ctr"/>
            <a:endParaRPr lang="en-US" dirty="0" smtClean="0">
              <a:solidFill>
                <a:srgbClr val="000000"/>
              </a:solidFill>
            </a:endParaRPr>
          </a:p>
          <a:p>
            <a:pPr algn="ctr"/>
            <a:endParaRPr lang="en-US" dirty="0">
              <a:solidFill>
                <a:srgbClr val="000000"/>
              </a:solidFill>
            </a:endParaRPr>
          </a:p>
          <a:p>
            <a:pPr algn="ctr"/>
            <a:endParaRPr lang="en-US" b="1" dirty="0" smtClean="0">
              <a:solidFill>
                <a:srgbClr val="000000"/>
              </a:solidFill>
            </a:endParaRPr>
          </a:p>
          <a:p>
            <a:pPr algn="ctr"/>
            <a:endParaRPr lang="en-US" b="1" dirty="0">
              <a:solidFill>
                <a:srgbClr val="000000"/>
              </a:solidFill>
            </a:endParaRPr>
          </a:p>
          <a:p>
            <a:pPr algn="ctr"/>
            <a:endParaRPr lang="en-US" b="1" dirty="0" smtClean="0">
              <a:solidFill>
                <a:srgbClr val="000000"/>
              </a:solidFill>
            </a:endParaRPr>
          </a:p>
          <a:p>
            <a:pPr algn="ctr"/>
            <a:r>
              <a:rPr lang="en-US" b="1" dirty="0" smtClean="0">
                <a:solidFill>
                  <a:srgbClr val="000000"/>
                </a:solidFill>
              </a:rPr>
              <a:t>STAGE 3</a:t>
            </a:r>
          </a:p>
          <a:p>
            <a:pPr algn="ctr"/>
            <a:endParaRPr lang="en-US" dirty="0">
              <a:solidFill>
                <a:srgbClr val="000000"/>
              </a:solidFill>
            </a:endParaRPr>
          </a:p>
          <a:p>
            <a:pPr algn="ctr"/>
            <a:r>
              <a:rPr lang="en-US" b="1" dirty="0" smtClean="0">
                <a:solidFill>
                  <a:srgbClr val="000000"/>
                </a:solidFill>
              </a:rPr>
              <a:t>Community Support</a:t>
            </a:r>
          </a:p>
          <a:p>
            <a:pPr algn="ctr"/>
            <a:endParaRPr lang="en-US" dirty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000000"/>
                </a:solidFill>
              </a:rPr>
              <a:t>Work with an existing NGO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000000"/>
                </a:solidFill>
              </a:rPr>
              <a:t>Identify a building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000000"/>
                </a:solidFill>
              </a:rPr>
              <a:t>Establish a day programme around life skills and employment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000000"/>
                </a:solidFill>
              </a:rPr>
              <a:t>Alternative to prison</a:t>
            </a:r>
          </a:p>
          <a:p>
            <a:pPr marL="285750" indent="-285750">
              <a:buFont typeface="Arial"/>
              <a:buChar char="•"/>
            </a:pPr>
            <a:endParaRPr lang="en-US" sz="1600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000000"/>
                </a:solidFill>
              </a:rPr>
              <a:t>Evaluate</a:t>
            </a:r>
          </a:p>
          <a:p>
            <a:pPr marL="285750" indent="-285750">
              <a:buFont typeface="Arial"/>
              <a:buChar char="•"/>
            </a:pPr>
            <a:endParaRPr lang="en-US" dirty="0" smtClean="0">
              <a:solidFill>
                <a:srgbClr val="000000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900337" y="5681579"/>
            <a:ext cx="7557863" cy="133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275263" y="5975684"/>
            <a:ext cx="51829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895474" y="6243052"/>
            <a:ext cx="2562726" cy="133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00336" y="5352352"/>
            <a:ext cx="258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YEAR 1 (2018-19)</a:t>
            </a:r>
          </a:p>
          <a:p>
            <a:endParaRPr lang="en-US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3275263" y="5646456"/>
            <a:ext cx="2219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YEAR 2 (2019-20)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95473" y="5935580"/>
            <a:ext cx="2423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YEAR 3 (2020 onward)</a:t>
            </a:r>
          </a:p>
        </p:txBody>
      </p:sp>
    </p:spTree>
    <p:extLst>
      <p:ext uri="{BB962C8B-B14F-4D97-AF65-F5344CB8AC3E}">
        <p14:creationId xmlns:p14="http://schemas.microsoft.com/office/powerpoint/2010/main" val="143191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r>
              <a:rPr lang="en-US" sz="4800" dirty="0" smtClean="0"/>
              <a:t>Your </a:t>
            </a:r>
            <a:r>
              <a:rPr lang="en-US" sz="4800" dirty="0" smtClean="0"/>
              <a:t>questions </a:t>
            </a:r>
          </a:p>
          <a:p>
            <a:pPr marL="0" indent="0" algn="ctr">
              <a:buNone/>
            </a:pPr>
            <a:r>
              <a:rPr lang="en-US" sz="4800" dirty="0" smtClean="0"/>
              <a:t>help and advice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807254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Roberts M., Morgan C., </a:t>
            </a:r>
            <a:r>
              <a:rPr lang="en-GB" dirty="0" err="1"/>
              <a:t>Asare</a:t>
            </a:r>
            <a:r>
              <a:rPr lang="en-GB" dirty="0"/>
              <a:t> J.B., (2014) An Overview of Ghana’s mental health system: results from an assessment using the World Health Organisation’s Assessment Instrument for Mental Health Systems (WHO-AIMS) </a:t>
            </a:r>
            <a:r>
              <a:rPr lang="en-GB" i="1" dirty="0"/>
              <a:t>International Journal of Mental Health Systems, </a:t>
            </a:r>
            <a:r>
              <a:rPr lang="en-GB" dirty="0"/>
              <a:t>8,16</a:t>
            </a:r>
          </a:p>
          <a:p>
            <a:r>
              <a:rPr lang="en-GB" dirty="0"/>
              <a:t>The Mental Health system in Ghana (2013, </a:t>
            </a:r>
            <a:r>
              <a:rPr lang="en-GB" dirty="0" err="1"/>
              <a:t>Kintampo</a:t>
            </a:r>
            <a:r>
              <a:rPr lang="en-GB" dirty="0"/>
              <a:t> Project/Ministry of Health</a:t>
            </a:r>
          </a:p>
          <a:p>
            <a:r>
              <a:rPr lang="en-GB" dirty="0"/>
              <a:t>Key Informants interviews, November 2017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7002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Ultimately the Ghana Government will need to make adequate provision as a % of GDP for mental health.</a:t>
            </a:r>
          </a:p>
          <a:p>
            <a:r>
              <a:rPr lang="en-US" dirty="0" smtClean="0"/>
              <a:t>In the shorter term project funding is being explored to run the model in one geography in Accra- one police station and one prison.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401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4" y="437147"/>
            <a:ext cx="8229600" cy="4525963"/>
          </a:xfrm>
        </p:spPr>
        <p:txBody>
          <a:bodyPr>
            <a:normAutofit/>
          </a:bodyPr>
          <a:lstStyle/>
          <a:p>
            <a:r>
              <a:rPr lang="en-US" sz="4800" dirty="0" smtClean="0"/>
              <a:t>Charles Acheampong </a:t>
            </a:r>
          </a:p>
          <a:p>
            <a:r>
              <a:rPr lang="en-US" sz="4800" dirty="0" smtClean="0"/>
              <a:t>Peter Hasler</a:t>
            </a:r>
          </a:p>
          <a:p>
            <a:r>
              <a:rPr lang="en-US" sz="4800" dirty="0" smtClean="0"/>
              <a:t>Rita De-Graft </a:t>
            </a:r>
            <a:endParaRPr lang="en-US" sz="4800" dirty="0"/>
          </a:p>
        </p:txBody>
      </p:sp>
      <p:pic>
        <p:nvPicPr>
          <p:cNvPr id="4" name="Picture 3" descr="IMG_174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7879" y="2124363"/>
            <a:ext cx="4864484" cy="3648363"/>
          </a:xfrm>
          <a:prstGeom prst="rect">
            <a:avLst/>
          </a:prstGeom>
        </p:spPr>
      </p:pic>
      <p:pic>
        <p:nvPicPr>
          <p:cNvPr id="5" name="Picture 4" descr="GUMHA 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463" y="4003926"/>
            <a:ext cx="2168822" cy="1918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637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Forensic Mental Health</a:t>
            </a:r>
          </a:p>
          <a:p>
            <a:r>
              <a:rPr lang="en-US" dirty="0" smtClean="0"/>
              <a:t>What is the Ghana-UK Mental Health Alliance</a:t>
            </a:r>
          </a:p>
          <a:p>
            <a:r>
              <a:rPr lang="en-US" dirty="0" smtClean="0"/>
              <a:t>The Approach we have taken</a:t>
            </a:r>
          </a:p>
          <a:p>
            <a:r>
              <a:rPr lang="en-US" dirty="0" smtClean="0"/>
              <a:t>Findings</a:t>
            </a:r>
          </a:p>
          <a:p>
            <a:r>
              <a:rPr lang="en-US" dirty="0" smtClean="0"/>
              <a:t>Delivery model</a:t>
            </a:r>
          </a:p>
          <a:p>
            <a:r>
              <a:rPr lang="en-US" dirty="0" smtClean="0"/>
              <a:t>Discussions and intelligence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796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b="1" dirty="0" smtClean="0"/>
              <a:t>Forensic Mental Health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(Psychiatry)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Forensic Psychiatry is a specialty within psychiatry concerned with helping people who have mental disorder and who present a significant risk to the public.</a:t>
            </a:r>
          </a:p>
          <a:p>
            <a:pPr marL="0" indent="0" algn="r">
              <a:buNone/>
            </a:pPr>
            <a:r>
              <a:rPr lang="en-US" dirty="0" smtClean="0"/>
              <a:t>Royal College of Psychiatry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929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35158" y="2179053"/>
            <a:ext cx="2673684" cy="2526631"/>
          </a:xfrm>
          <a:prstGeom prst="ellipse">
            <a:avLst/>
          </a:prstGeom>
          <a:ln w="57150" cmpd="sng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Forensic Mental Health</a:t>
            </a:r>
            <a:endParaRPr lang="en-US" sz="2800" dirty="0"/>
          </a:p>
        </p:txBody>
      </p:sp>
      <p:sp>
        <p:nvSpPr>
          <p:cNvPr id="5" name="Oval 4"/>
          <p:cNvSpPr/>
          <p:nvPr/>
        </p:nvSpPr>
        <p:spPr>
          <a:xfrm>
            <a:off x="6430211" y="855577"/>
            <a:ext cx="1684421" cy="1604211"/>
          </a:xfrm>
          <a:prstGeom prst="ellipse">
            <a:avLst/>
          </a:prstGeom>
          <a:ln w="57150" cmpd="sng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Adult Psychiatry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87664" y="855577"/>
            <a:ext cx="1684421" cy="1604211"/>
          </a:xfrm>
          <a:prstGeom prst="ellipse">
            <a:avLst/>
          </a:prstGeom>
          <a:ln w="57150" cmpd="sng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Prisons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040064" y="4705684"/>
            <a:ext cx="1684421" cy="1604211"/>
          </a:xfrm>
          <a:prstGeom prst="ellipse">
            <a:avLst/>
          </a:prstGeom>
          <a:ln w="57150" cmpd="sng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Courts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6430211" y="4705684"/>
            <a:ext cx="1684421" cy="1604211"/>
          </a:xfrm>
          <a:prstGeom prst="ellipse">
            <a:avLst/>
          </a:prstGeom>
          <a:ln w="57150" cmpd="sng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Police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531981" y="2098845"/>
            <a:ext cx="876968" cy="508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5641476" y="2058737"/>
            <a:ext cx="842210" cy="52136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2572085" y="4237789"/>
            <a:ext cx="850232" cy="65505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5681580" y="4237790"/>
            <a:ext cx="842210" cy="65505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8978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2018</a:t>
            </a:r>
            <a:endParaRPr lang="en-US" dirty="0"/>
          </a:p>
        </p:txBody>
      </p:sp>
      <p:pic>
        <p:nvPicPr>
          <p:cNvPr id="4" name="Content Placeholder 3" descr="Daily Heritage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" r="285"/>
          <a:stretch/>
        </p:blipFill>
        <p:spPr>
          <a:xfrm>
            <a:off x="2286000" y="1152093"/>
            <a:ext cx="4930039" cy="5510605"/>
          </a:xfrm>
        </p:spPr>
      </p:pic>
    </p:spTree>
    <p:extLst>
      <p:ext uri="{BB962C8B-B14F-4D97-AF65-F5344CB8AC3E}">
        <p14:creationId xmlns:p14="http://schemas.microsoft.com/office/powerpoint/2010/main" val="959132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Ghana-UK Mental Health Alliance</a:t>
            </a:r>
            <a:endParaRPr lang="en-US" dirty="0"/>
          </a:p>
        </p:txBody>
      </p:sp>
      <p:pic>
        <p:nvPicPr>
          <p:cNvPr id="6" name="Picture 5" descr="GUMHA 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517315"/>
            <a:ext cx="51689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755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Project Group</a:t>
            </a:r>
            <a:endParaRPr lang="en-US" sz="4800" b="1" dirty="0"/>
          </a:p>
        </p:txBody>
      </p:sp>
      <p:pic>
        <p:nvPicPr>
          <p:cNvPr id="4" name="Content Placeholder 3" descr="Steering Group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36" b="30719"/>
          <a:stretch/>
        </p:blipFill>
        <p:spPr>
          <a:xfrm>
            <a:off x="457200" y="1265990"/>
            <a:ext cx="8229600" cy="3453063"/>
          </a:xfrm>
        </p:spPr>
      </p:pic>
      <p:sp>
        <p:nvSpPr>
          <p:cNvPr id="3" name="TextBox 2"/>
          <p:cNvSpPr txBox="1"/>
          <p:nvPr/>
        </p:nvSpPr>
        <p:spPr>
          <a:xfrm>
            <a:off x="5156200" y="4940300"/>
            <a:ext cx="146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Rita De-Graft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00800" y="5448300"/>
            <a:ext cx="138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Peter Hasler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21500" y="49403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Matthew Agbolegbe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95750" y="5494298"/>
            <a:ext cx="2305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Charles Acheampong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978150" y="4769853"/>
            <a:ext cx="193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Maryland Ocansey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84200" y="4769853"/>
            <a:ext cx="1739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David Adjei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689100" y="530963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 Adoagye</a:t>
            </a:r>
          </a:p>
        </p:txBody>
      </p:sp>
    </p:spTree>
    <p:extLst>
      <p:ext uri="{BB962C8B-B14F-4D97-AF65-F5344CB8AC3E}">
        <p14:creationId xmlns:p14="http://schemas.microsoft.com/office/powerpoint/2010/main" val="3338462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Approach Taken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To establish a baseline we have carried out interviews with:-</a:t>
            </a:r>
          </a:p>
          <a:p>
            <a:r>
              <a:rPr lang="en-US" sz="4000" dirty="0" smtClean="0"/>
              <a:t>Police Officers</a:t>
            </a:r>
          </a:p>
          <a:p>
            <a:r>
              <a:rPr lang="en-US" sz="4000" dirty="0" smtClean="0"/>
              <a:t>Prison Staff</a:t>
            </a:r>
          </a:p>
          <a:p>
            <a:r>
              <a:rPr lang="en-US" sz="4000" dirty="0" smtClean="0"/>
              <a:t>Criminal Justice staff (in progress)</a:t>
            </a:r>
          </a:p>
          <a:p>
            <a:r>
              <a:rPr lang="en-US" sz="4000" dirty="0" smtClean="0"/>
              <a:t>Mental Health Nurses (in progress) 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31416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510</Words>
  <Application>Microsoft Macintosh PowerPoint</Application>
  <PresentationFormat>On-screen Show (4:3)</PresentationFormat>
  <Paragraphs>139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Content</vt:lpstr>
      <vt:lpstr>Forensic Mental Health (Psychiatry)</vt:lpstr>
      <vt:lpstr>PowerPoint Presentation</vt:lpstr>
      <vt:lpstr>March 2018</vt:lpstr>
      <vt:lpstr>Ghana-UK Mental Health Alliance</vt:lpstr>
      <vt:lpstr>Project Group</vt:lpstr>
      <vt:lpstr>Approach Taken</vt:lpstr>
      <vt:lpstr>Findings (so far)</vt:lpstr>
      <vt:lpstr>Findings</vt:lpstr>
      <vt:lpstr>Ghana-UK Mental Health Alliance</vt:lpstr>
      <vt:lpstr>PowerPoint Presentation</vt:lpstr>
      <vt:lpstr>References</vt:lpstr>
      <vt:lpstr>Funding Solutions</vt:lpstr>
    </vt:vector>
  </TitlesOfParts>
  <Company>PVH Consultancy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Ghana-UK Mental Health Alliance</dc:title>
  <dc:creator>Peter Hasler</dc:creator>
  <cp:lastModifiedBy>Peter Hasler</cp:lastModifiedBy>
  <cp:revision>29</cp:revision>
  <cp:lastPrinted>2018-07-05T14:57:52Z</cp:lastPrinted>
  <dcterms:created xsi:type="dcterms:W3CDTF">2018-07-05T14:17:36Z</dcterms:created>
  <dcterms:modified xsi:type="dcterms:W3CDTF">2018-10-16T18:14:14Z</dcterms:modified>
</cp:coreProperties>
</file>