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8" r:id="rId2"/>
    <p:sldId id="270" r:id="rId3"/>
    <p:sldId id="301" r:id="rId4"/>
    <p:sldId id="267" r:id="rId5"/>
    <p:sldId id="271" r:id="rId6"/>
    <p:sldId id="268" r:id="rId7"/>
    <p:sldId id="269" r:id="rId8"/>
    <p:sldId id="262" r:id="rId9"/>
    <p:sldId id="275" r:id="rId10"/>
    <p:sldId id="303" r:id="rId11"/>
    <p:sldId id="274" r:id="rId12"/>
    <p:sldId id="276" r:id="rId13"/>
    <p:sldId id="265" r:id="rId14"/>
    <p:sldId id="266" r:id="rId15"/>
    <p:sldId id="282" r:id="rId16"/>
    <p:sldId id="293" r:id="rId17"/>
    <p:sldId id="289" r:id="rId18"/>
    <p:sldId id="287" r:id="rId19"/>
    <p:sldId id="291" r:id="rId20"/>
    <p:sldId id="280" r:id="rId21"/>
    <p:sldId id="281" r:id="rId22"/>
    <p:sldId id="283" r:id="rId23"/>
    <p:sldId id="300" r:id="rId24"/>
    <p:sldId id="256" r:id="rId25"/>
    <p:sldId id="297" r:id="rId26"/>
    <p:sldId id="257" r:id="rId27"/>
    <p:sldId id="295" r:id="rId28"/>
    <p:sldId id="298" r:id="rId29"/>
    <p:sldId id="26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65" d="100"/>
          <a:sy n="65" d="100"/>
        </p:scale>
        <p:origin x="130"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5D5AB-0F30-4F9B-94AC-AD35EF96D419}" type="datetimeFigureOut">
              <a:rPr lang="en-AU" smtClean="0"/>
              <a:t>17/10/2018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32806-A5DF-4DEF-9337-F7C238E8C024}" type="slidenum">
              <a:rPr lang="en-AU" smtClean="0"/>
              <a:t>‹#›</a:t>
            </a:fld>
            <a:endParaRPr lang="en-AU"/>
          </a:p>
        </p:txBody>
      </p:sp>
    </p:spTree>
    <p:extLst>
      <p:ext uri="{BB962C8B-B14F-4D97-AF65-F5344CB8AC3E}">
        <p14:creationId xmlns:p14="http://schemas.microsoft.com/office/powerpoint/2010/main" val="277226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6154BFF-6E4D-474F-BFAC-08D7268B6054}" type="slidenum">
              <a:rPr lang="en-US" smtClean="0"/>
              <a:pPr/>
              <a:t>1</a:t>
            </a:fld>
            <a:endParaRPr lang="en-US" dirty="0"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15789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B60346A-40C2-46FC-BF22-03A3B9EE5649}" type="slidenum">
              <a:rPr lang="en-US" smtClean="0"/>
              <a:pPr>
                <a:defRPr/>
              </a:pPr>
              <a:t>4</a:t>
            </a:fld>
            <a:endParaRPr lang="en-US"/>
          </a:p>
        </p:txBody>
      </p:sp>
    </p:spTree>
    <p:extLst>
      <p:ext uri="{BB962C8B-B14F-4D97-AF65-F5344CB8AC3E}">
        <p14:creationId xmlns:p14="http://schemas.microsoft.com/office/powerpoint/2010/main" val="263026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Bullying has been called a (if not the) major modifiable risk factor for the future development of mental health problems in young people (but of course is also a significant issue among adults (e.g. workplace bullying).</a:t>
            </a:r>
            <a:endParaRPr lang="en-AU" dirty="0"/>
          </a:p>
        </p:txBody>
      </p:sp>
      <p:sp>
        <p:nvSpPr>
          <p:cNvPr id="4" name="Slide Number Placeholder 3"/>
          <p:cNvSpPr>
            <a:spLocks noGrp="1"/>
          </p:cNvSpPr>
          <p:nvPr>
            <p:ph type="sldNum" sz="quarter" idx="10"/>
          </p:nvPr>
        </p:nvSpPr>
        <p:spPr/>
        <p:txBody>
          <a:bodyPr/>
          <a:lstStyle/>
          <a:p>
            <a:pPr>
              <a:defRPr/>
            </a:pPr>
            <a:fld id="{2B60346A-40C2-46FC-BF22-03A3B9EE5649}" type="slidenum">
              <a:rPr lang="en-US" smtClean="0"/>
              <a:pPr>
                <a:defRPr/>
              </a:pPr>
              <a:t>10</a:t>
            </a:fld>
            <a:endParaRPr lang="en-US"/>
          </a:p>
        </p:txBody>
      </p:sp>
    </p:spTree>
    <p:extLst>
      <p:ext uri="{BB962C8B-B14F-4D97-AF65-F5344CB8AC3E}">
        <p14:creationId xmlns:p14="http://schemas.microsoft.com/office/powerpoint/2010/main" val="313569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ADD88F8-3A82-4C83-BC63-9D9183E661AC}" type="slidenum">
              <a:rPr lang="en-US" smtClean="0"/>
              <a:pPr>
                <a:defRPr/>
              </a:pPr>
              <a:t>22</a:t>
            </a:fld>
            <a:endParaRPr lang="en-US"/>
          </a:p>
        </p:txBody>
      </p:sp>
    </p:spTree>
    <p:extLst>
      <p:ext uri="{BB962C8B-B14F-4D97-AF65-F5344CB8AC3E}">
        <p14:creationId xmlns:p14="http://schemas.microsoft.com/office/powerpoint/2010/main" val="427736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ADD88F8-3A82-4C83-BC63-9D9183E661AC}" type="slidenum">
              <a:rPr lang="en-US" smtClean="0"/>
              <a:pPr>
                <a:defRPr/>
              </a:pPr>
              <a:t>23</a:t>
            </a:fld>
            <a:endParaRPr lang="en-US"/>
          </a:p>
        </p:txBody>
      </p:sp>
    </p:spTree>
    <p:extLst>
      <p:ext uri="{BB962C8B-B14F-4D97-AF65-F5344CB8AC3E}">
        <p14:creationId xmlns:p14="http://schemas.microsoft.com/office/powerpoint/2010/main" val="22568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F66C2F9-6E5A-49D1-BFEC-396A8EEDE1A8}" type="datetimeFigureOut">
              <a:rPr lang="en-AU" smtClean="0"/>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265368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66C2F9-6E5A-49D1-BFEC-396A8EEDE1A8}" type="datetimeFigureOut">
              <a:rPr lang="en-AU" smtClean="0"/>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263844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66C2F9-6E5A-49D1-BFEC-396A8EEDE1A8}" type="datetimeFigureOut">
              <a:rPr lang="en-AU" smtClean="0"/>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155365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66C2F9-6E5A-49D1-BFEC-396A8EEDE1A8}" type="datetimeFigureOut">
              <a:rPr lang="en-AU" smtClean="0"/>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31260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66C2F9-6E5A-49D1-BFEC-396A8EEDE1A8}" type="datetimeFigureOut">
              <a:rPr lang="en-AU" smtClean="0"/>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14924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F66C2F9-6E5A-49D1-BFEC-396A8EEDE1A8}" type="datetimeFigureOut">
              <a:rPr lang="en-AU" smtClean="0"/>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374827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F66C2F9-6E5A-49D1-BFEC-396A8EEDE1A8}" type="datetimeFigureOut">
              <a:rPr lang="en-AU" smtClean="0"/>
              <a:t>17/10/2018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291852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F66C2F9-6E5A-49D1-BFEC-396A8EEDE1A8}" type="datetimeFigureOut">
              <a:rPr lang="en-AU" smtClean="0"/>
              <a:t>17/10/2018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375195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6C2F9-6E5A-49D1-BFEC-396A8EEDE1A8}" type="datetimeFigureOut">
              <a:rPr lang="en-AU" smtClean="0"/>
              <a:t>17/10/2018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104403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66C2F9-6E5A-49D1-BFEC-396A8EEDE1A8}" type="datetimeFigureOut">
              <a:rPr lang="en-AU" smtClean="0"/>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104212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66C2F9-6E5A-49D1-BFEC-396A8EEDE1A8}" type="datetimeFigureOut">
              <a:rPr lang="en-AU" smtClean="0"/>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4081D2-9511-4F88-9359-ED85E33FCB11}" type="slidenum">
              <a:rPr lang="en-AU" smtClean="0"/>
              <a:t>‹#›</a:t>
            </a:fld>
            <a:endParaRPr lang="en-AU"/>
          </a:p>
        </p:txBody>
      </p:sp>
    </p:spTree>
    <p:extLst>
      <p:ext uri="{BB962C8B-B14F-4D97-AF65-F5344CB8AC3E}">
        <p14:creationId xmlns:p14="http://schemas.microsoft.com/office/powerpoint/2010/main" val="83744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6C2F9-6E5A-49D1-BFEC-396A8EEDE1A8}" type="datetimeFigureOut">
              <a:rPr lang="en-AU" smtClean="0"/>
              <a:t>17/10/2018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081D2-9511-4F88-9359-ED85E33FCB11}" type="slidenum">
              <a:rPr lang="en-AU" smtClean="0"/>
              <a:t>‹#›</a:t>
            </a:fld>
            <a:endParaRPr lang="en-AU"/>
          </a:p>
        </p:txBody>
      </p:sp>
    </p:spTree>
    <p:extLst>
      <p:ext uri="{BB962C8B-B14F-4D97-AF65-F5344CB8AC3E}">
        <p14:creationId xmlns:p14="http://schemas.microsoft.com/office/powerpoint/2010/main" val="1472282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Hazelton@Newcastle.edu.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chizophreniaresearch.org.au/schizophrenia/about-schizophreni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726831" y="375138"/>
            <a:ext cx="10668000" cy="6260123"/>
          </a:xfrm>
          <a:prstGeom prst="rect">
            <a:avLst/>
          </a:prstGeom>
          <a:solidFill>
            <a:schemeClr val="accent1"/>
          </a:solidFill>
          <a:ln w="9525">
            <a:noFill/>
            <a:miter lim="800000"/>
            <a:headEnd/>
            <a:tailEnd/>
          </a:ln>
        </p:spPr>
        <p:txBody>
          <a:bodyPr wrap="none" anchor="ctr"/>
          <a:lstStyle/>
          <a:p>
            <a:endParaRPr lang="en-AU" dirty="0"/>
          </a:p>
        </p:txBody>
      </p:sp>
      <p:sp>
        <p:nvSpPr>
          <p:cNvPr id="14342" name="Rectangle 2"/>
          <p:cNvSpPr>
            <a:spLocks noGrp="1" noChangeArrowheads="1"/>
          </p:cNvSpPr>
          <p:nvPr>
            <p:ph type="title"/>
          </p:nvPr>
        </p:nvSpPr>
        <p:spPr>
          <a:xfrm>
            <a:off x="1516285" y="764706"/>
            <a:ext cx="8436608" cy="1520799"/>
          </a:xfrm>
          <a:noFill/>
        </p:spPr>
        <p:txBody>
          <a:bodyPr>
            <a:normAutofit fontScale="90000"/>
          </a:bodyPr>
          <a:lstStyle/>
          <a:p>
            <a:pPr algn="ctr" eaLnBrk="1" hangingPunct="1">
              <a:lnSpc>
                <a:spcPct val="90000"/>
              </a:lnSpc>
              <a:spcAft>
                <a:spcPct val="40000"/>
              </a:spcAft>
              <a:buFontTx/>
              <a:buNone/>
            </a:pPr>
            <a:r>
              <a:rPr lang="en-US" sz="3600" dirty="0" smtClean="0">
                <a:solidFill>
                  <a:schemeClr val="bg1"/>
                </a:solidFill>
              </a:rPr>
              <a:t/>
            </a:r>
            <a:br>
              <a:rPr lang="en-US" sz="3600" dirty="0" smtClean="0">
                <a:solidFill>
                  <a:schemeClr val="bg1"/>
                </a:solidFill>
              </a:rPr>
            </a:br>
            <a:r>
              <a:rPr lang="en-US" sz="4000" b="1" dirty="0" smtClean="0"/>
              <a:t>Mental Health, Citizenship, and Human Rights: Thinking Globally and Acting Locally</a:t>
            </a:r>
            <a:r>
              <a:rPr lang="en-US" sz="3600" dirty="0" smtClean="0">
                <a:solidFill>
                  <a:schemeClr val="bg1"/>
                </a:solidFill>
              </a:rPr>
              <a:t/>
            </a:r>
            <a:br>
              <a:rPr lang="en-US" sz="3600" dirty="0" smtClean="0">
                <a:solidFill>
                  <a:schemeClr val="bg1"/>
                </a:solidFill>
              </a:rPr>
            </a:br>
            <a:endParaRPr lang="en-US" sz="3100" dirty="0"/>
          </a:p>
        </p:txBody>
      </p:sp>
      <p:sp>
        <p:nvSpPr>
          <p:cNvPr id="14343" name="Rectangle 3"/>
          <p:cNvSpPr>
            <a:spLocks noGrp="1" noChangeArrowheads="1"/>
          </p:cNvSpPr>
          <p:nvPr>
            <p:ph type="body" idx="1"/>
          </p:nvPr>
        </p:nvSpPr>
        <p:spPr>
          <a:xfrm>
            <a:off x="1516283" y="2564905"/>
            <a:ext cx="9222055" cy="3742110"/>
          </a:xfrm>
          <a:noFill/>
        </p:spPr>
        <p:txBody>
          <a:bodyPr>
            <a:normAutofit fontScale="47500" lnSpcReduction="20000"/>
          </a:bodyPr>
          <a:lstStyle/>
          <a:p>
            <a:pPr eaLnBrk="1" hangingPunct="1">
              <a:lnSpc>
                <a:spcPct val="90000"/>
              </a:lnSpc>
              <a:spcAft>
                <a:spcPct val="40000"/>
              </a:spcAft>
              <a:buFontTx/>
              <a:buNone/>
            </a:pPr>
            <a:r>
              <a:rPr lang="en-US" sz="4200" dirty="0" smtClean="0"/>
              <a:t>Mike Hazelton RN CMHN BA MA PhD FACMHN (Life Member)</a:t>
            </a:r>
          </a:p>
          <a:p>
            <a:pPr eaLnBrk="1" hangingPunct="1">
              <a:lnSpc>
                <a:spcPct val="90000"/>
              </a:lnSpc>
              <a:spcAft>
                <a:spcPct val="40000"/>
              </a:spcAft>
              <a:buFontTx/>
              <a:buNone/>
            </a:pPr>
            <a:r>
              <a:rPr lang="en-US" sz="4200" dirty="0" smtClean="0"/>
              <a:t>School of Nursing and Midwifery/Faculty of Health and Medicine</a:t>
            </a:r>
          </a:p>
          <a:p>
            <a:pPr eaLnBrk="1" hangingPunct="1">
              <a:lnSpc>
                <a:spcPct val="90000"/>
              </a:lnSpc>
              <a:spcAft>
                <a:spcPct val="40000"/>
              </a:spcAft>
              <a:buFontTx/>
              <a:buNone/>
            </a:pPr>
            <a:r>
              <a:rPr lang="en-US" sz="4200" dirty="0" smtClean="0"/>
              <a:t>The University of Newcastle, Australia</a:t>
            </a:r>
          </a:p>
          <a:p>
            <a:pPr eaLnBrk="1" hangingPunct="1">
              <a:lnSpc>
                <a:spcPct val="90000"/>
              </a:lnSpc>
              <a:spcAft>
                <a:spcPct val="40000"/>
              </a:spcAft>
              <a:buFontTx/>
              <a:buNone/>
            </a:pPr>
            <a:r>
              <a:rPr lang="en-US" sz="4200" b="1" dirty="0" smtClean="0">
                <a:solidFill>
                  <a:srgbClr val="FF0000"/>
                </a:solidFill>
                <a:hlinkClick r:id="rId3"/>
              </a:rPr>
              <a:t>Michael.Hazelton@Newcastle.edu.au</a:t>
            </a:r>
            <a:r>
              <a:rPr lang="en-US" sz="4200" b="1" dirty="0" smtClean="0">
                <a:solidFill>
                  <a:srgbClr val="FF0000"/>
                </a:solidFill>
              </a:rPr>
              <a:t> </a:t>
            </a:r>
            <a:endParaRPr lang="en-US" sz="4200" b="1" dirty="0">
              <a:solidFill>
                <a:srgbClr val="FF0000"/>
              </a:solidFill>
            </a:endParaRPr>
          </a:p>
          <a:p>
            <a:pPr eaLnBrk="1" hangingPunct="1">
              <a:lnSpc>
                <a:spcPct val="90000"/>
              </a:lnSpc>
              <a:spcAft>
                <a:spcPct val="40000"/>
              </a:spcAft>
              <a:buFontTx/>
              <a:buNone/>
            </a:pPr>
            <a:endParaRPr lang="en-US" sz="1800" b="1" dirty="0" smtClean="0">
              <a:solidFill>
                <a:schemeClr val="bg1"/>
              </a:solidFill>
            </a:endParaRPr>
          </a:p>
          <a:p>
            <a:pPr eaLnBrk="1" hangingPunct="1">
              <a:lnSpc>
                <a:spcPct val="90000"/>
              </a:lnSpc>
              <a:spcAft>
                <a:spcPct val="40000"/>
              </a:spcAft>
              <a:buFontTx/>
              <a:buNone/>
            </a:pPr>
            <a:r>
              <a:rPr lang="en-US" sz="4200" dirty="0" smtClean="0"/>
              <a:t>Keynote Address </a:t>
            </a:r>
            <a:r>
              <a:rPr lang="en-US" sz="4200" dirty="0"/>
              <a:t>to the 4</a:t>
            </a:r>
            <a:r>
              <a:rPr lang="en-US" sz="4200" baseline="30000" dirty="0" smtClean="0"/>
              <a:t>th</a:t>
            </a:r>
            <a:r>
              <a:rPr lang="en-US" sz="4200" dirty="0" smtClean="0"/>
              <a:t> Mental Health and Wellbeing Conference of Ghana 2018</a:t>
            </a:r>
          </a:p>
          <a:p>
            <a:pPr>
              <a:spcAft>
                <a:spcPct val="40000"/>
              </a:spcAft>
              <a:buNone/>
            </a:pPr>
            <a:r>
              <a:rPr lang="en-US" sz="4200" dirty="0" smtClean="0"/>
              <a:t>‘Mental </a:t>
            </a:r>
            <a:r>
              <a:rPr lang="en-US" sz="4200" dirty="0"/>
              <a:t>Welling Being of Our Youth and Young </a:t>
            </a:r>
            <a:r>
              <a:rPr lang="en-US" sz="4200" dirty="0" smtClean="0"/>
              <a:t>People’</a:t>
            </a:r>
            <a:endParaRPr lang="en-US" sz="4200" b="1" dirty="0"/>
          </a:p>
          <a:p>
            <a:pPr eaLnBrk="1" hangingPunct="1">
              <a:lnSpc>
                <a:spcPct val="90000"/>
              </a:lnSpc>
              <a:spcAft>
                <a:spcPct val="40000"/>
              </a:spcAft>
              <a:buFontTx/>
              <a:buNone/>
            </a:pPr>
            <a:r>
              <a:rPr lang="en-US" sz="3800" dirty="0" smtClean="0"/>
              <a:t>15 </a:t>
            </a:r>
            <a:r>
              <a:rPr lang="en-US" sz="3800" dirty="0"/>
              <a:t>– </a:t>
            </a:r>
            <a:r>
              <a:rPr lang="en-US" sz="3800" dirty="0" smtClean="0"/>
              <a:t>17 October 2018</a:t>
            </a:r>
            <a:endParaRPr lang="en-US" sz="3800" dirty="0"/>
          </a:p>
        </p:txBody>
      </p:sp>
    </p:spTree>
    <p:extLst>
      <p:ext uri="{BB962C8B-B14F-4D97-AF65-F5344CB8AC3E}">
        <p14:creationId xmlns:p14="http://schemas.microsoft.com/office/powerpoint/2010/main" val="1013633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521"/>
          </a:xfrm>
        </p:spPr>
        <p:txBody>
          <a:bodyPr>
            <a:normAutofit/>
          </a:bodyPr>
          <a:lstStyle/>
          <a:p>
            <a:pPr algn="ctr"/>
            <a:r>
              <a:rPr lang="en-AU" sz="3600" b="1" dirty="0"/>
              <a:t>People Exposed to Bullying</a:t>
            </a:r>
          </a:p>
        </p:txBody>
      </p:sp>
      <p:sp>
        <p:nvSpPr>
          <p:cNvPr id="3" name="Content Placeholder 2"/>
          <p:cNvSpPr>
            <a:spLocks noGrp="1"/>
          </p:cNvSpPr>
          <p:nvPr>
            <p:ph idx="1"/>
          </p:nvPr>
        </p:nvSpPr>
        <p:spPr>
          <a:xfrm>
            <a:off x="422031" y="1242646"/>
            <a:ext cx="11101754" cy="5322277"/>
          </a:xfrm>
        </p:spPr>
        <p:txBody>
          <a:bodyPr>
            <a:normAutofit/>
          </a:bodyPr>
          <a:lstStyle/>
          <a:p>
            <a:pPr marL="114300" indent="0">
              <a:buNone/>
            </a:pPr>
            <a:r>
              <a:rPr lang="en-US" dirty="0" smtClean="0"/>
              <a:t>Bullying is: </a:t>
            </a:r>
          </a:p>
          <a:p>
            <a:pPr lvl="1"/>
            <a:r>
              <a:rPr lang="en-US" sz="2800" dirty="0"/>
              <a:t>A</a:t>
            </a:r>
            <a:r>
              <a:rPr lang="en-US" sz="2800" dirty="0" smtClean="0"/>
              <a:t>ssociated </a:t>
            </a:r>
            <a:r>
              <a:rPr lang="en-US" sz="2800" dirty="0"/>
              <a:t>with youth violence, but can </a:t>
            </a:r>
            <a:r>
              <a:rPr lang="en-US" sz="2800" dirty="0" smtClean="0"/>
              <a:t>also occur </a:t>
            </a:r>
            <a:r>
              <a:rPr lang="en-US" sz="2800" dirty="0"/>
              <a:t>with </a:t>
            </a:r>
            <a:r>
              <a:rPr lang="en-US" sz="2800" dirty="0" smtClean="0"/>
              <a:t>adults;</a:t>
            </a:r>
          </a:p>
          <a:p>
            <a:pPr lvl="1"/>
            <a:r>
              <a:rPr lang="en-US" sz="2800" dirty="0"/>
              <a:t>D</a:t>
            </a:r>
            <a:r>
              <a:rPr lang="en-US" sz="2800" dirty="0" smtClean="0"/>
              <a:t>efined </a:t>
            </a:r>
            <a:r>
              <a:rPr lang="en-US" sz="2800" dirty="0"/>
              <a:t>as unwanted repeated aggressive </a:t>
            </a:r>
            <a:r>
              <a:rPr lang="en-US" sz="2800" dirty="0" err="1"/>
              <a:t>behaviour</a:t>
            </a:r>
            <a:r>
              <a:rPr lang="en-US" sz="2800" dirty="0"/>
              <a:t> towards others, involving power imbalance, and can be physical, verbal or relational in </a:t>
            </a:r>
            <a:r>
              <a:rPr lang="en-US" sz="2800" dirty="0" smtClean="0"/>
              <a:t>nature;</a:t>
            </a:r>
          </a:p>
          <a:p>
            <a:pPr lvl="1"/>
            <a:r>
              <a:rPr lang="en-US" sz="2800" dirty="0"/>
              <a:t>B</a:t>
            </a:r>
            <a:r>
              <a:rPr lang="en-US" sz="2800" dirty="0" smtClean="0"/>
              <a:t>ullying </a:t>
            </a:r>
            <a:r>
              <a:rPr lang="en-US" sz="2800" dirty="0"/>
              <a:t>through information communication </a:t>
            </a:r>
            <a:r>
              <a:rPr lang="en-US" sz="2800" dirty="0" smtClean="0"/>
              <a:t>technology is called cyber-bullying;</a:t>
            </a:r>
          </a:p>
          <a:p>
            <a:pPr lvl="1"/>
            <a:r>
              <a:rPr lang="en-US" sz="2800" dirty="0"/>
              <a:t>A</a:t>
            </a:r>
            <a:r>
              <a:rPr lang="en-US" sz="2800" dirty="0" smtClean="0"/>
              <a:t> </a:t>
            </a:r>
            <a:r>
              <a:rPr lang="en-US" sz="2800" dirty="0"/>
              <a:t>major, modifiable risk factor for mental illness, and can contribute to depression, anxiety, sleep disturbance and poor school </a:t>
            </a:r>
            <a:r>
              <a:rPr lang="en-US" sz="2800" dirty="0" smtClean="0"/>
              <a:t>adjustment.</a:t>
            </a:r>
          </a:p>
          <a:p>
            <a:pPr marL="114300" indent="0">
              <a:buNone/>
            </a:pPr>
            <a:endParaRPr lang="en-US" sz="2000" dirty="0"/>
          </a:p>
          <a:p>
            <a:pPr marL="114300" indent="0">
              <a:buNone/>
            </a:pPr>
            <a:r>
              <a:rPr lang="en-US" sz="1800" dirty="0" err="1"/>
              <a:t>Kozlowska</a:t>
            </a:r>
            <a:r>
              <a:rPr lang="en-US" sz="1800" dirty="0"/>
              <a:t>, K., &amp; </a:t>
            </a:r>
            <a:r>
              <a:rPr lang="en-US" sz="1800" dirty="0" err="1"/>
              <a:t>Durheim</a:t>
            </a:r>
            <a:r>
              <a:rPr lang="en-US" sz="1800" dirty="0"/>
              <a:t>, E. (2013). Is bullying in children and adolescents a modifiable risk factor mental illness? </a:t>
            </a:r>
            <a:r>
              <a:rPr lang="en-US" sz="1800" i="1" dirty="0"/>
              <a:t>Australian and New Zealand Journal of Psychiatry, 48</a:t>
            </a:r>
            <a:r>
              <a:rPr lang="en-US" sz="1800" dirty="0"/>
              <a:t> (3),</a:t>
            </a:r>
            <a:r>
              <a:rPr lang="en-US" sz="1800" dirty="0" smtClean="0"/>
              <a:t>288-289 </a:t>
            </a:r>
            <a:endParaRPr lang="en-AU" sz="1800" dirty="0"/>
          </a:p>
        </p:txBody>
      </p:sp>
    </p:spTree>
    <p:extLst>
      <p:ext uri="{BB962C8B-B14F-4D97-AF65-F5344CB8AC3E}">
        <p14:creationId xmlns:p14="http://schemas.microsoft.com/office/powerpoint/2010/main" val="724506610"/>
      </p:ext>
    </p:extLst>
  </p:cSld>
  <p:clrMapOvr>
    <a:masterClrMapping/>
  </p:clrMapOvr>
  <mc:AlternateContent xmlns:mc="http://schemas.openxmlformats.org/markup-compatibility/2006" xmlns:p14="http://schemas.microsoft.com/office/powerpoint/2010/main">
    <mc:Choice Requires="p14">
      <p:transition spd="slow" p14:dur="2000" advTm="132200"/>
    </mc:Choice>
    <mc:Fallback xmlns="">
      <p:transition spd="slow" advTm="1322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846" y="328246"/>
            <a:ext cx="7350369" cy="57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761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4" y="260649"/>
            <a:ext cx="7627937" cy="719062"/>
          </a:xfrm>
        </p:spPr>
        <p:txBody>
          <a:bodyPr>
            <a:normAutofit fontScale="90000"/>
          </a:bodyPr>
          <a:lstStyle/>
          <a:p>
            <a:pPr algn="ctr"/>
            <a:r>
              <a:rPr lang="en-AU" b="1" dirty="0" smtClean="0"/>
              <a:t>Recovery and the ‘Consumer Voice’</a:t>
            </a:r>
            <a:endParaRPr lang="en-AU" b="1" dirty="0"/>
          </a:p>
        </p:txBody>
      </p:sp>
      <p:sp>
        <p:nvSpPr>
          <p:cNvPr id="3" name="Content Placeholder 2"/>
          <p:cNvSpPr>
            <a:spLocks noGrp="1"/>
          </p:cNvSpPr>
          <p:nvPr>
            <p:ph idx="1"/>
          </p:nvPr>
        </p:nvSpPr>
        <p:spPr>
          <a:xfrm>
            <a:off x="539261" y="1052736"/>
            <a:ext cx="11183815" cy="5547356"/>
          </a:xfrm>
        </p:spPr>
        <p:txBody>
          <a:bodyPr>
            <a:normAutofit fontScale="92500" lnSpcReduction="20000"/>
          </a:bodyPr>
          <a:lstStyle/>
          <a:p>
            <a:pPr marL="0" indent="0">
              <a:buNone/>
            </a:pPr>
            <a:r>
              <a:rPr lang="en-AU" dirty="0" smtClean="0"/>
              <a:t>‘Increasingly, the consumer voice is being sought out in ways that it never was previously - by governments, health service managers, health professional practitioners and university academics. </a:t>
            </a:r>
            <a:r>
              <a:rPr lang="en-AU" b="1" dirty="0" smtClean="0"/>
              <a:t>Nonetheless, many consumers still lack access to the resources that would enable them to be heard. </a:t>
            </a:r>
            <a:r>
              <a:rPr lang="en-AU" dirty="0" smtClean="0"/>
              <a:t>Such problems are especially likely to occur: in rural and remote areas; in places of high socioeconomic disadvantage; among people of uncertain citizenship status, such as refugees and asylum seekers living in immigration detention centres.’</a:t>
            </a:r>
            <a:endParaRPr lang="en-AU" dirty="0"/>
          </a:p>
          <a:p>
            <a:pPr marL="0" indent="0">
              <a:buNone/>
            </a:pPr>
            <a:r>
              <a:rPr lang="en-AU" dirty="0" smtClean="0"/>
              <a:t>							Simon Swinson</a:t>
            </a:r>
          </a:p>
          <a:p>
            <a:pPr marL="0" indent="0">
              <a:buNone/>
            </a:pPr>
            <a:endParaRPr lang="en-AU" dirty="0"/>
          </a:p>
          <a:p>
            <a:pPr marL="0" indent="0">
              <a:buNone/>
            </a:pPr>
            <a:r>
              <a:rPr lang="en-AU" dirty="0" smtClean="0"/>
              <a:t>We are all recovering, and </a:t>
            </a:r>
            <a:r>
              <a:rPr lang="en-AU" b="1" dirty="0" smtClean="0"/>
              <a:t>most consumers understand that their illness is a normal human reaction to extraordinary life experiences</a:t>
            </a:r>
            <a:r>
              <a:rPr lang="en-AU" dirty="0" smtClean="0"/>
              <a:t>. For many this means adverse childhood experiences of trauma; for others, it can be bullying or a lack of love during those crucial teenage years. </a:t>
            </a:r>
            <a:r>
              <a:rPr lang="en-AU" b="1" dirty="0" smtClean="0"/>
              <a:t>We mostly reject the medical or biological model of mental illness - we mostly don’t believe that we have a brain disease</a:t>
            </a:r>
            <a:r>
              <a:rPr lang="en-AU" dirty="0" smtClean="0"/>
              <a:t>.																		Tim Heffernan</a:t>
            </a:r>
          </a:p>
          <a:p>
            <a:pPr marL="0" indent="0">
              <a:buNone/>
            </a:pPr>
            <a:r>
              <a:rPr lang="en-AU" sz="1200" dirty="0"/>
              <a:t>Swinson, S., Hazelton</a:t>
            </a:r>
            <a:r>
              <a:rPr lang="en-AU" sz="1200" u="sng" dirty="0"/>
              <a:t>,</a:t>
            </a:r>
            <a:r>
              <a:rPr lang="en-AU" sz="1200" dirty="0"/>
              <a:t> M., &amp; Heffernan, T. (2018). People with lived experience and carers. In: L. Moxham, M. Hazelton, E. Muir-Cochrane, C. </a:t>
            </a:r>
            <a:r>
              <a:rPr lang="en-AU" sz="1200" dirty="0" err="1"/>
              <a:t>Kneisl</a:t>
            </a:r>
            <a:r>
              <a:rPr lang="en-AU" sz="1200" dirty="0"/>
              <a:t>, E. </a:t>
            </a:r>
            <a:r>
              <a:rPr lang="en-AU" sz="1200" dirty="0" err="1"/>
              <a:t>Trigaboff</a:t>
            </a:r>
            <a:r>
              <a:rPr lang="en-AU" sz="1200" dirty="0"/>
              <a:t> (eds.). </a:t>
            </a:r>
            <a:r>
              <a:rPr lang="en-AU" sz="1200" i="1" dirty="0"/>
              <a:t>Contemporary Psychiatric–Mental Health Nursing: Partnerships in Care</a:t>
            </a:r>
            <a:r>
              <a:rPr lang="en-AU" sz="1200" dirty="0"/>
              <a:t>. Melbourne: Pearson, 1 – 18.</a:t>
            </a:r>
          </a:p>
        </p:txBody>
      </p:sp>
    </p:spTree>
    <p:extLst>
      <p:ext uri="{BB962C8B-B14F-4D97-AF65-F5344CB8AC3E}">
        <p14:creationId xmlns:p14="http://schemas.microsoft.com/office/powerpoint/2010/main" val="3190256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912" y="398585"/>
            <a:ext cx="5844734" cy="6166338"/>
          </a:xfrm>
        </p:spPr>
        <p:txBody>
          <a:bodyPr>
            <a:normAutofit/>
          </a:bodyPr>
          <a:lstStyle/>
          <a:p>
            <a:r>
              <a:rPr lang="en-AU" sz="2400" dirty="0"/>
              <a:t>Published in September 2017;</a:t>
            </a:r>
          </a:p>
          <a:p>
            <a:r>
              <a:rPr lang="en-AU" sz="2400" dirty="0"/>
              <a:t>All chapters (except 1) have been co-authored by nursing and lived experience contributors (some chapters also have specialist co-authors such as a neuroscientist for Chapter 6);</a:t>
            </a:r>
          </a:p>
          <a:p>
            <a:r>
              <a:rPr lang="en-AU" sz="2400" dirty="0"/>
              <a:t>Production of the text entailed a 2-year process of negotiating (sometimes </a:t>
            </a:r>
            <a:r>
              <a:rPr lang="en-AU" sz="2400" dirty="0" smtClean="0"/>
              <a:t>re-negotiating</a:t>
            </a:r>
            <a:r>
              <a:rPr lang="en-AU" sz="2400" dirty="0"/>
              <a:t>) each chapter;</a:t>
            </a:r>
          </a:p>
          <a:p>
            <a:r>
              <a:rPr lang="en-AU" sz="2400" dirty="0"/>
              <a:t>The editorial process involved direct lived experience input (lived experience editor);</a:t>
            </a:r>
          </a:p>
          <a:p>
            <a:r>
              <a:rPr lang="en-AU" sz="2400" dirty="0"/>
              <a:t>Very good anonymous reviews during production of the text;</a:t>
            </a:r>
          </a:p>
          <a:p>
            <a:r>
              <a:rPr lang="en-AU" sz="2400" dirty="0" smtClean="0"/>
              <a:t>Our intention was that this </a:t>
            </a:r>
            <a:r>
              <a:rPr lang="en-AU" sz="2400" dirty="0"/>
              <a:t>text </a:t>
            </a:r>
            <a:r>
              <a:rPr lang="en-AU" sz="2400" dirty="0" smtClean="0"/>
              <a:t>would </a:t>
            </a:r>
            <a:r>
              <a:rPr lang="en-AU" sz="2400" dirty="0"/>
              <a:t>be a ‘game changer’.</a:t>
            </a:r>
          </a:p>
        </p:txBody>
      </p:sp>
      <p:sp>
        <p:nvSpPr>
          <p:cNvPr id="9" name="Text Placeholder 8"/>
          <p:cNvSpPr>
            <a:spLocks noGrp="1"/>
          </p:cNvSpPr>
          <p:nvPr>
            <p:ph type="body" sz="half" idx="2"/>
          </p:nvPr>
        </p:nvSpPr>
        <p:spPr>
          <a:xfrm>
            <a:off x="1775520" y="1142998"/>
            <a:ext cx="3384376" cy="4821238"/>
          </a:xfrm>
        </p:spPr>
        <p:txBody>
          <a:bodyPr/>
          <a:lstStyle/>
          <a:p>
            <a:endParaRPr lang="en-AU" dirty="0"/>
          </a:p>
        </p:txBody>
      </p:sp>
      <p:pic>
        <p:nvPicPr>
          <p:cNvPr id="8" name="Picture 7"/>
          <p:cNvPicPr>
            <a:picLocks noChangeAspect="1"/>
          </p:cNvPicPr>
          <p:nvPr/>
        </p:nvPicPr>
        <p:blipFill>
          <a:blip r:embed="rId2"/>
          <a:stretch>
            <a:fillRect/>
          </a:stretch>
        </p:blipFill>
        <p:spPr>
          <a:xfrm>
            <a:off x="996463" y="539262"/>
            <a:ext cx="4163434" cy="5424975"/>
          </a:xfrm>
          <a:prstGeom prst="rect">
            <a:avLst/>
          </a:prstGeom>
        </p:spPr>
      </p:pic>
    </p:spTree>
    <p:extLst>
      <p:ext uri="{BB962C8B-B14F-4D97-AF65-F5344CB8AC3E}">
        <p14:creationId xmlns:p14="http://schemas.microsoft.com/office/powerpoint/2010/main" val="4106168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39263" y="260648"/>
            <a:ext cx="4332602" cy="5612614"/>
          </a:xfrm>
          <a:prstGeom prst="rect">
            <a:avLst/>
          </a:prstGeom>
        </p:spPr>
      </p:pic>
      <p:pic>
        <p:nvPicPr>
          <p:cNvPr id="8" name="Picture 7"/>
          <p:cNvPicPr>
            <a:picLocks noChangeAspect="1"/>
          </p:cNvPicPr>
          <p:nvPr/>
        </p:nvPicPr>
        <p:blipFill rotWithShape="1">
          <a:blip r:embed="rId3"/>
          <a:srcRect r="1818" b="565"/>
          <a:stretch/>
        </p:blipFill>
        <p:spPr>
          <a:xfrm>
            <a:off x="2309446" y="1402048"/>
            <a:ext cx="3962400" cy="5069090"/>
          </a:xfrm>
          <a:prstGeom prst="rect">
            <a:avLst/>
          </a:prstGeom>
        </p:spPr>
      </p:pic>
      <p:pic>
        <p:nvPicPr>
          <p:cNvPr id="9" name="Picture 8"/>
          <p:cNvPicPr>
            <a:picLocks noChangeAspect="1"/>
          </p:cNvPicPr>
          <p:nvPr/>
        </p:nvPicPr>
        <p:blipFill rotWithShape="1">
          <a:blip r:embed="rId4"/>
          <a:srcRect b="1666"/>
          <a:stretch/>
        </p:blipFill>
        <p:spPr>
          <a:xfrm>
            <a:off x="5404338" y="548680"/>
            <a:ext cx="4009293" cy="5019782"/>
          </a:xfrm>
          <a:prstGeom prst="rect">
            <a:avLst/>
          </a:prstGeom>
        </p:spPr>
      </p:pic>
      <p:pic>
        <p:nvPicPr>
          <p:cNvPr id="10" name="Picture 9"/>
          <p:cNvPicPr>
            <a:picLocks noChangeAspect="1"/>
          </p:cNvPicPr>
          <p:nvPr/>
        </p:nvPicPr>
        <p:blipFill rotWithShape="1">
          <a:blip r:embed="rId5"/>
          <a:srcRect l="437" t="273" r="2184" b="-273"/>
          <a:stretch/>
        </p:blipFill>
        <p:spPr>
          <a:xfrm>
            <a:off x="7536159" y="1402048"/>
            <a:ext cx="4233809" cy="5151152"/>
          </a:xfrm>
          <a:prstGeom prst="rect">
            <a:avLst/>
          </a:prstGeom>
        </p:spPr>
      </p:pic>
    </p:spTree>
    <p:extLst>
      <p:ext uri="{BB962C8B-B14F-4D97-AF65-F5344CB8AC3E}">
        <p14:creationId xmlns:p14="http://schemas.microsoft.com/office/powerpoint/2010/main" val="2759522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4" y="908720"/>
            <a:ext cx="7627937" cy="927273"/>
          </a:xfrm>
        </p:spPr>
        <p:txBody>
          <a:bodyPr>
            <a:normAutofit fontScale="90000"/>
          </a:bodyPr>
          <a:lstStyle/>
          <a:p>
            <a:r>
              <a:rPr lang="en-AU" dirty="0" smtClean="0"/>
              <a:t>Personality Disorder: A Mental Health Priority Area</a:t>
            </a:r>
            <a:endParaRPr lang="en-AU" dirty="0"/>
          </a:p>
        </p:txBody>
      </p:sp>
      <p:sp>
        <p:nvSpPr>
          <p:cNvPr id="3" name="Content Placeholder 2"/>
          <p:cNvSpPr>
            <a:spLocks noGrp="1"/>
          </p:cNvSpPr>
          <p:nvPr>
            <p:ph idx="1"/>
          </p:nvPr>
        </p:nvSpPr>
        <p:spPr>
          <a:xfrm>
            <a:off x="2286000" y="2348880"/>
            <a:ext cx="7620000" cy="3670920"/>
          </a:xfrm>
        </p:spPr>
        <p:txBody>
          <a:bodyPr/>
          <a:lstStyle/>
          <a:p>
            <a:pPr marL="0" indent="0">
              <a:buNone/>
            </a:pPr>
            <a:r>
              <a:rPr lang="en-AU" sz="2400" dirty="0" err="1"/>
              <a:t>Grenyer</a:t>
            </a:r>
            <a:r>
              <a:rPr lang="en-AU" sz="2400" dirty="0"/>
              <a:t>, B., Ng, F. Y. Y., Townsend, M., &amp; Rao, S. (2017). Personality disorder: A mental health priority area. </a:t>
            </a:r>
            <a:r>
              <a:rPr lang="en-AU" sz="2400" i="1" dirty="0"/>
              <a:t>Australian &amp; New Zealand Journal of Psychiatry, 51</a:t>
            </a:r>
            <a:r>
              <a:rPr lang="en-AU" sz="2400" dirty="0"/>
              <a:t> (9): pp. 872-875.</a:t>
            </a:r>
          </a:p>
        </p:txBody>
      </p:sp>
    </p:spTree>
    <p:extLst>
      <p:ext uri="{BB962C8B-B14F-4D97-AF65-F5344CB8AC3E}">
        <p14:creationId xmlns:p14="http://schemas.microsoft.com/office/powerpoint/2010/main" val="3960994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4" y="260650"/>
            <a:ext cx="7627937" cy="720079"/>
          </a:xfrm>
        </p:spPr>
        <p:txBody>
          <a:bodyPr/>
          <a:lstStyle/>
          <a:p>
            <a:pPr algn="ctr"/>
            <a:r>
              <a:rPr lang="en-AU" sz="3200" b="1" dirty="0"/>
              <a:t>A Contention</a:t>
            </a:r>
          </a:p>
        </p:txBody>
      </p:sp>
      <p:sp>
        <p:nvSpPr>
          <p:cNvPr id="3" name="Content Placeholder 2"/>
          <p:cNvSpPr>
            <a:spLocks noGrp="1"/>
          </p:cNvSpPr>
          <p:nvPr>
            <p:ph idx="1"/>
          </p:nvPr>
        </p:nvSpPr>
        <p:spPr>
          <a:xfrm>
            <a:off x="785445" y="1195753"/>
            <a:ext cx="10679723" cy="5369169"/>
          </a:xfrm>
        </p:spPr>
        <p:txBody>
          <a:bodyPr>
            <a:noAutofit/>
          </a:bodyPr>
          <a:lstStyle/>
          <a:p>
            <a:pPr marL="0" indent="0">
              <a:buNone/>
            </a:pPr>
            <a:r>
              <a:rPr lang="en-AU" sz="2400" dirty="0"/>
              <a:t>People living with borderline personality disorder (BPD) get a ‘raw deal’ in interactions with many health services.</a:t>
            </a:r>
          </a:p>
          <a:p>
            <a:pPr marL="0" indent="0">
              <a:buNone/>
            </a:pPr>
            <a:endParaRPr lang="en-AU" sz="2400" dirty="0"/>
          </a:p>
          <a:p>
            <a:pPr marL="0" indent="0">
              <a:buNone/>
            </a:pPr>
            <a:r>
              <a:rPr lang="en-AU" sz="2400" dirty="0"/>
              <a:t>Despite evidence that BPD is treatable, people can and do recover, </a:t>
            </a:r>
            <a:r>
              <a:rPr lang="en-AU" sz="2400" dirty="0" smtClean="0"/>
              <a:t>and despite </a:t>
            </a:r>
            <a:r>
              <a:rPr lang="en-AU" sz="2400" dirty="0"/>
              <a:t>the availability of clinical practice guidelines, the experience of seeking help is often invalidating and damaging.</a:t>
            </a:r>
          </a:p>
          <a:p>
            <a:pPr marL="0" indent="0">
              <a:buNone/>
            </a:pPr>
            <a:endParaRPr lang="en-AU" sz="2400" dirty="0"/>
          </a:p>
          <a:p>
            <a:pPr marL="0" indent="0">
              <a:buNone/>
            </a:pPr>
            <a:r>
              <a:rPr lang="en-AU" sz="2400" dirty="0"/>
              <a:t>‘Failure of humanity’, ‘global tragedy’. </a:t>
            </a:r>
          </a:p>
          <a:p>
            <a:pPr marL="0" indent="0">
              <a:buNone/>
            </a:pPr>
            <a:r>
              <a:rPr lang="en-AU" sz="2400" dirty="0" err="1" smtClean="0"/>
              <a:t>Kleinman</a:t>
            </a:r>
            <a:r>
              <a:rPr lang="en-AU" sz="2400" dirty="0" smtClean="0"/>
              <a:t>, A. (2009). Global mental health: A failure of humanity. </a:t>
            </a:r>
            <a:r>
              <a:rPr lang="en-AU" sz="2400" i="1" dirty="0" smtClean="0"/>
              <a:t>The Lancet, 374</a:t>
            </a:r>
            <a:r>
              <a:rPr lang="en-AU" sz="2400" dirty="0" smtClean="0"/>
              <a:t>(9690): pp. 603-604.</a:t>
            </a:r>
          </a:p>
          <a:p>
            <a:pPr marL="0" indent="0">
              <a:buNone/>
            </a:pPr>
            <a:endParaRPr lang="en-AU" sz="2400" dirty="0" smtClean="0"/>
          </a:p>
          <a:p>
            <a:pPr marL="0" indent="0">
              <a:buNone/>
            </a:pPr>
            <a:r>
              <a:rPr lang="en-AU" sz="2400" dirty="0" smtClean="0"/>
              <a:t>Becker, A., &amp; </a:t>
            </a:r>
            <a:r>
              <a:rPr lang="en-AU" sz="2400" dirty="0" err="1" smtClean="0"/>
              <a:t>Kleinman</a:t>
            </a:r>
            <a:r>
              <a:rPr lang="en-AU" sz="2400" dirty="0" smtClean="0"/>
              <a:t>, A. (2009). Mental health and the global agenda. </a:t>
            </a:r>
            <a:r>
              <a:rPr lang="en-AU" sz="2400" i="1" dirty="0" smtClean="0"/>
              <a:t>The New England Journal of Medicine, 369</a:t>
            </a:r>
            <a:r>
              <a:rPr lang="en-AU" sz="2400" dirty="0" smtClean="0"/>
              <a:t>(1):66-73).</a:t>
            </a:r>
            <a:endParaRPr lang="en-AU" sz="2400" dirty="0"/>
          </a:p>
        </p:txBody>
      </p:sp>
    </p:spTree>
    <p:extLst>
      <p:ext uri="{BB962C8B-B14F-4D97-AF65-F5344CB8AC3E}">
        <p14:creationId xmlns:p14="http://schemas.microsoft.com/office/powerpoint/2010/main" val="1565637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25" name="Picture 21" descr="C:\Users\rcr317\AppData\Local\Microsoft\Windows\Temporary Internet Files\Content.IE5\8GRI5SSR\MP9004312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1100784"/>
            <a:ext cx="5761037" cy="5761037"/>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2207569" y="166329"/>
            <a:ext cx="8352929" cy="2254560"/>
          </a:xfrm>
        </p:spPr>
        <p:txBody>
          <a:bodyPr/>
          <a:lstStyle/>
          <a:p>
            <a:r>
              <a:rPr lang="en-AU" sz="4000" dirty="0"/>
              <a:t>People with BPD have often been viewed as ‘</a:t>
            </a:r>
            <a:r>
              <a:rPr lang="en-AU" sz="4000" i="1" dirty="0"/>
              <a:t>too difficult</a:t>
            </a:r>
            <a:r>
              <a:rPr lang="en-AU" sz="4000" dirty="0"/>
              <a:t>’ and ‘</a:t>
            </a:r>
            <a:r>
              <a:rPr lang="en-AU" sz="4000" i="1" dirty="0"/>
              <a:t>impossible to work with</a:t>
            </a:r>
            <a:r>
              <a:rPr lang="en-AU" sz="4000" dirty="0"/>
              <a:t>’.</a:t>
            </a:r>
            <a:endParaRPr lang="en-US" sz="4000" dirty="0"/>
          </a:p>
        </p:txBody>
      </p:sp>
    </p:spTree>
    <p:extLst>
      <p:ext uri="{BB962C8B-B14F-4D97-AF65-F5344CB8AC3E}">
        <p14:creationId xmlns:p14="http://schemas.microsoft.com/office/powerpoint/2010/main" val="339371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47850" y="333375"/>
            <a:ext cx="8351838" cy="935038"/>
          </a:xfrm>
        </p:spPr>
        <p:txBody>
          <a:bodyPr>
            <a:normAutofit/>
          </a:bodyPr>
          <a:lstStyle/>
          <a:p>
            <a:pPr algn="ctr"/>
            <a:r>
              <a:rPr lang="en-AU" dirty="0" smtClean="0"/>
              <a:t>The </a:t>
            </a:r>
            <a:r>
              <a:rPr lang="en-AU" dirty="0" err="1" smtClean="0"/>
              <a:t>Biopsychosocial</a:t>
            </a:r>
            <a:r>
              <a:rPr lang="en-AU" dirty="0" smtClean="0"/>
              <a:t> Model of BPD</a:t>
            </a:r>
            <a:br>
              <a:rPr lang="en-AU" dirty="0" smtClean="0"/>
            </a:br>
            <a:r>
              <a:rPr lang="en-AU" sz="1600" dirty="0" err="1"/>
              <a:t>Leichsenring</a:t>
            </a:r>
            <a:r>
              <a:rPr lang="en-AU" sz="1600" dirty="0"/>
              <a:t> et al. (2011) ‘Borderline personality disorder’, </a:t>
            </a:r>
            <a:r>
              <a:rPr lang="en-AU" sz="1600" i="1" dirty="0"/>
              <a:t>The Lancet </a:t>
            </a:r>
            <a:r>
              <a:rPr lang="en-AU" sz="1600" dirty="0"/>
              <a:t>377: 74-84.</a:t>
            </a:r>
          </a:p>
        </p:txBody>
      </p:sp>
      <p:sp>
        <p:nvSpPr>
          <p:cNvPr id="18435" name="Content Placeholder 2"/>
          <p:cNvSpPr>
            <a:spLocks noGrp="1"/>
          </p:cNvSpPr>
          <p:nvPr>
            <p:ph idx="1"/>
          </p:nvPr>
        </p:nvSpPr>
        <p:spPr>
          <a:xfrm>
            <a:off x="1774825" y="1196976"/>
            <a:ext cx="8713788" cy="4968875"/>
          </a:xfrm>
        </p:spPr>
        <p:txBody>
          <a:bodyPr/>
          <a:lstStyle/>
          <a:p>
            <a:pPr>
              <a:buFontTx/>
              <a:buNone/>
            </a:pPr>
            <a:r>
              <a:rPr lang="en-AU" sz="2000" b="1" dirty="0"/>
              <a:t>	</a:t>
            </a:r>
          </a:p>
          <a:p>
            <a:pPr>
              <a:buFontTx/>
              <a:buNone/>
            </a:pPr>
            <a:r>
              <a:rPr lang="en-AU" sz="2000" b="1" dirty="0"/>
              <a:t>	         Genetic factors</a:t>
            </a:r>
            <a:r>
              <a:rPr lang="en-AU" sz="2000" dirty="0"/>
              <a:t>			    </a:t>
            </a:r>
            <a:r>
              <a:rPr lang="en-AU" sz="2000" b="1" dirty="0"/>
              <a:t>Adverse childhood experiences</a:t>
            </a:r>
          </a:p>
          <a:p>
            <a:pPr>
              <a:buFontTx/>
              <a:buNone/>
            </a:pPr>
            <a:r>
              <a:rPr lang="en-AU" sz="2000" b="1" dirty="0"/>
              <a:t>             Biological factors			            Psychosocial factors</a:t>
            </a:r>
          </a:p>
          <a:p>
            <a:pPr>
              <a:buFontTx/>
              <a:buNone/>
            </a:pPr>
            <a:r>
              <a:rPr lang="en-AU" sz="2000" dirty="0"/>
              <a:t>	</a:t>
            </a:r>
          </a:p>
          <a:p>
            <a:pPr>
              <a:buFontTx/>
              <a:buNone/>
            </a:pPr>
            <a:endParaRPr lang="en-AU" sz="2000" dirty="0"/>
          </a:p>
          <a:p>
            <a:pPr>
              <a:buFontTx/>
              <a:buNone/>
            </a:pPr>
            <a:r>
              <a:rPr lang="en-AU" sz="2000" dirty="0"/>
              <a:t>	Neurobiological factors		                Personality traits (e.g. neuroticism)</a:t>
            </a:r>
          </a:p>
          <a:p>
            <a:pPr>
              <a:buFontTx/>
              <a:buNone/>
            </a:pPr>
            <a:r>
              <a:rPr lang="en-AU" sz="2000" dirty="0"/>
              <a:t>	Neurobiological dysfunction		Personality functioning </a:t>
            </a:r>
          </a:p>
          <a:p>
            <a:pPr>
              <a:buFontTx/>
              <a:buNone/>
            </a:pPr>
            <a:r>
              <a:rPr lang="en-AU" sz="2000" dirty="0"/>
              <a:t>						(self and interpersonal)</a:t>
            </a:r>
          </a:p>
          <a:p>
            <a:pPr>
              <a:buFontTx/>
              <a:buNone/>
            </a:pPr>
            <a:endParaRPr lang="en-AU" sz="2000" dirty="0"/>
          </a:p>
          <a:p>
            <a:pPr>
              <a:buFontTx/>
              <a:buNone/>
            </a:pPr>
            <a:r>
              <a:rPr lang="en-AU" sz="2000" b="1" dirty="0"/>
              <a:t>	    Components of psychopathology in borderline personality disorder</a:t>
            </a:r>
          </a:p>
          <a:p>
            <a:pPr>
              <a:buFontTx/>
              <a:buNone/>
            </a:pPr>
            <a:r>
              <a:rPr lang="en-AU" sz="2000" b="1" dirty="0"/>
              <a:t>	</a:t>
            </a:r>
            <a:r>
              <a:rPr lang="en-AU" sz="2000" dirty="0"/>
              <a:t>Affective			Behavioural		Disturbed</a:t>
            </a:r>
          </a:p>
          <a:p>
            <a:pPr>
              <a:buFontTx/>
              <a:buNone/>
            </a:pPr>
            <a:r>
              <a:rPr lang="en-AU" sz="2000" dirty="0"/>
              <a:t>   </a:t>
            </a:r>
            <a:r>
              <a:rPr lang="en-AU" sz="2000" dirty="0" smtClean="0"/>
              <a:t> dysregulation</a:t>
            </a:r>
            <a:r>
              <a:rPr lang="en-AU" sz="2000" dirty="0"/>
              <a:t>		                dysregulation		relatedness</a:t>
            </a:r>
          </a:p>
        </p:txBody>
      </p:sp>
      <p:cxnSp>
        <p:nvCxnSpPr>
          <p:cNvPr id="18439" name="Straight Connector 8"/>
          <p:cNvCxnSpPr>
            <a:cxnSpLocks noChangeShapeType="1"/>
          </p:cNvCxnSpPr>
          <p:nvPr/>
        </p:nvCxnSpPr>
        <p:spPr bwMode="auto">
          <a:xfrm>
            <a:off x="1992313" y="1484313"/>
            <a:ext cx="3382962" cy="0"/>
          </a:xfrm>
          <a:prstGeom prst="line">
            <a:avLst/>
          </a:prstGeom>
          <a:noFill/>
          <a:ln w="9525" algn="ctr">
            <a:solidFill>
              <a:schemeClr val="tx1"/>
            </a:solidFill>
            <a:round/>
            <a:headEnd/>
            <a:tailEnd/>
          </a:ln>
        </p:spPr>
      </p:cxnSp>
      <p:cxnSp>
        <p:nvCxnSpPr>
          <p:cNvPr id="18440" name="Straight Connector 14"/>
          <p:cNvCxnSpPr>
            <a:cxnSpLocks noChangeShapeType="1"/>
          </p:cNvCxnSpPr>
          <p:nvPr/>
        </p:nvCxnSpPr>
        <p:spPr bwMode="auto">
          <a:xfrm>
            <a:off x="1992313" y="2349500"/>
            <a:ext cx="3382962" cy="0"/>
          </a:xfrm>
          <a:prstGeom prst="line">
            <a:avLst/>
          </a:prstGeom>
          <a:noFill/>
          <a:ln w="9525" algn="ctr">
            <a:solidFill>
              <a:schemeClr val="tx1"/>
            </a:solidFill>
            <a:round/>
            <a:headEnd/>
            <a:tailEnd/>
          </a:ln>
        </p:spPr>
      </p:cxnSp>
      <p:cxnSp>
        <p:nvCxnSpPr>
          <p:cNvPr id="18441" name="Straight Connector 19"/>
          <p:cNvCxnSpPr>
            <a:cxnSpLocks noChangeShapeType="1"/>
          </p:cNvCxnSpPr>
          <p:nvPr/>
        </p:nvCxnSpPr>
        <p:spPr bwMode="auto">
          <a:xfrm>
            <a:off x="1992313" y="1484314"/>
            <a:ext cx="0" cy="865187"/>
          </a:xfrm>
          <a:prstGeom prst="line">
            <a:avLst/>
          </a:prstGeom>
          <a:noFill/>
          <a:ln w="9525" algn="ctr">
            <a:solidFill>
              <a:schemeClr val="tx1"/>
            </a:solidFill>
            <a:round/>
            <a:headEnd/>
            <a:tailEnd/>
          </a:ln>
        </p:spPr>
      </p:cxnSp>
      <p:cxnSp>
        <p:nvCxnSpPr>
          <p:cNvPr id="18442" name="Straight Connector 21"/>
          <p:cNvCxnSpPr>
            <a:cxnSpLocks noChangeShapeType="1"/>
          </p:cNvCxnSpPr>
          <p:nvPr/>
        </p:nvCxnSpPr>
        <p:spPr bwMode="auto">
          <a:xfrm>
            <a:off x="5375275" y="1484314"/>
            <a:ext cx="0" cy="865187"/>
          </a:xfrm>
          <a:prstGeom prst="line">
            <a:avLst/>
          </a:prstGeom>
          <a:noFill/>
          <a:ln w="9525" algn="ctr">
            <a:solidFill>
              <a:schemeClr val="tx1"/>
            </a:solidFill>
            <a:round/>
            <a:headEnd/>
            <a:tailEnd/>
          </a:ln>
        </p:spPr>
      </p:cxnSp>
      <p:cxnSp>
        <p:nvCxnSpPr>
          <p:cNvPr id="18443" name="Straight Connector 25"/>
          <p:cNvCxnSpPr>
            <a:cxnSpLocks noChangeShapeType="1"/>
          </p:cNvCxnSpPr>
          <p:nvPr/>
        </p:nvCxnSpPr>
        <p:spPr bwMode="auto">
          <a:xfrm>
            <a:off x="6240463" y="1484313"/>
            <a:ext cx="4032250" cy="0"/>
          </a:xfrm>
          <a:prstGeom prst="line">
            <a:avLst/>
          </a:prstGeom>
          <a:noFill/>
          <a:ln w="9525" algn="ctr">
            <a:solidFill>
              <a:schemeClr val="tx1"/>
            </a:solidFill>
            <a:round/>
            <a:headEnd/>
            <a:tailEnd/>
          </a:ln>
        </p:spPr>
      </p:cxnSp>
      <p:cxnSp>
        <p:nvCxnSpPr>
          <p:cNvPr id="18444" name="Straight Connector 31"/>
          <p:cNvCxnSpPr>
            <a:cxnSpLocks noChangeShapeType="1"/>
          </p:cNvCxnSpPr>
          <p:nvPr/>
        </p:nvCxnSpPr>
        <p:spPr bwMode="auto">
          <a:xfrm>
            <a:off x="6240463" y="2349500"/>
            <a:ext cx="4032250" cy="0"/>
          </a:xfrm>
          <a:prstGeom prst="line">
            <a:avLst/>
          </a:prstGeom>
          <a:noFill/>
          <a:ln w="9525" algn="ctr">
            <a:solidFill>
              <a:schemeClr val="tx1"/>
            </a:solidFill>
            <a:round/>
            <a:headEnd/>
            <a:tailEnd/>
          </a:ln>
        </p:spPr>
      </p:cxnSp>
      <p:cxnSp>
        <p:nvCxnSpPr>
          <p:cNvPr id="18445" name="Straight Connector 34"/>
          <p:cNvCxnSpPr>
            <a:cxnSpLocks noChangeShapeType="1"/>
          </p:cNvCxnSpPr>
          <p:nvPr/>
        </p:nvCxnSpPr>
        <p:spPr bwMode="auto">
          <a:xfrm>
            <a:off x="6240463" y="1484314"/>
            <a:ext cx="0" cy="865187"/>
          </a:xfrm>
          <a:prstGeom prst="line">
            <a:avLst/>
          </a:prstGeom>
          <a:noFill/>
          <a:ln w="9525" algn="ctr">
            <a:solidFill>
              <a:schemeClr val="tx1"/>
            </a:solidFill>
            <a:round/>
            <a:headEnd/>
            <a:tailEnd/>
          </a:ln>
        </p:spPr>
      </p:cxnSp>
      <p:cxnSp>
        <p:nvCxnSpPr>
          <p:cNvPr id="18446" name="Straight Connector 39"/>
          <p:cNvCxnSpPr>
            <a:cxnSpLocks noChangeShapeType="1"/>
          </p:cNvCxnSpPr>
          <p:nvPr/>
        </p:nvCxnSpPr>
        <p:spPr bwMode="auto">
          <a:xfrm>
            <a:off x="10272713" y="1484314"/>
            <a:ext cx="0" cy="865187"/>
          </a:xfrm>
          <a:prstGeom prst="line">
            <a:avLst/>
          </a:prstGeom>
          <a:noFill/>
          <a:ln w="9525" algn="ctr">
            <a:solidFill>
              <a:schemeClr val="tx1"/>
            </a:solidFill>
            <a:round/>
            <a:headEnd/>
            <a:tailEnd/>
          </a:ln>
        </p:spPr>
      </p:cxnSp>
      <p:cxnSp>
        <p:nvCxnSpPr>
          <p:cNvPr id="18447" name="Straight Connector 43"/>
          <p:cNvCxnSpPr>
            <a:cxnSpLocks noChangeShapeType="1"/>
          </p:cNvCxnSpPr>
          <p:nvPr/>
        </p:nvCxnSpPr>
        <p:spPr bwMode="auto">
          <a:xfrm>
            <a:off x="1992313" y="2924175"/>
            <a:ext cx="3382962" cy="0"/>
          </a:xfrm>
          <a:prstGeom prst="line">
            <a:avLst/>
          </a:prstGeom>
          <a:noFill/>
          <a:ln w="9525" algn="ctr">
            <a:solidFill>
              <a:schemeClr val="tx1"/>
            </a:solidFill>
            <a:round/>
            <a:headEnd/>
            <a:tailEnd/>
          </a:ln>
        </p:spPr>
      </p:cxnSp>
      <p:cxnSp>
        <p:nvCxnSpPr>
          <p:cNvPr id="18448" name="Straight Connector 48"/>
          <p:cNvCxnSpPr>
            <a:cxnSpLocks noChangeShapeType="1"/>
          </p:cNvCxnSpPr>
          <p:nvPr/>
        </p:nvCxnSpPr>
        <p:spPr bwMode="auto">
          <a:xfrm>
            <a:off x="1992313" y="4391187"/>
            <a:ext cx="3382962" cy="0"/>
          </a:xfrm>
          <a:prstGeom prst="line">
            <a:avLst/>
          </a:prstGeom>
          <a:noFill/>
          <a:ln w="9525" algn="ctr">
            <a:solidFill>
              <a:schemeClr val="tx1"/>
            </a:solidFill>
            <a:round/>
            <a:headEnd/>
            <a:tailEnd/>
          </a:ln>
        </p:spPr>
      </p:cxnSp>
      <p:cxnSp>
        <p:nvCxnSpPr>
          <p:cNvPr id="18449" name="Straight Connector 50"/>
          <p:cNvCxnSpPr>
            <a:cxnSpLocks noChangeShapeType="1"/>
          </p:cNvCxnSpPr>
          <p:nvPr/>
        </p:nvCxnSpPr>
        <p:spPr bwMode="auto">
          <a:xfrm>
            <a:off x="5375275" y="2923552"/>
            <a:ext cx="0" cy="1467635"/>
          </a:xfrm>
          <a:prstGeom prst="line">
            <a:avLst/>
          </a:prstGeom>
          <a:noFill/>
          <a:ln w="9525" algn="ctr">
            <a:solidFill>
              <a:schemeClr val="tx1"/>
            </a:solidFill>
            <a:round/>
            <a:headEnd/>
            <a:tailEnd/>
          </a:ln>
        </p:spPr>
      </p:cxnSp>
      <p:cxnSp>
        <p:nvCxnSpPr>
          <p:cNvPr id="18450" name="Straight Connector 52"/>
          <p:cNvCxnSpPr>
            <a:cxnSpLocks noChangeShapeType="1"/>
          </p:cNvCxnSpPr>
          <p:nvPr/>
        </p:nvCxnSpPr>
        <p:spPr bwMode="auto">
          <a:xfrm>
            <a:off x="1992313" y="2924175"/>
            <a:ext cx="0" cy="1467012"/>
          </a:xfrm>
          <a:prstGeom prst="line">
            <a:avLst/>
          </a:prstGeom>
          <a:noFill/>
          <a:ln w="9525" algn="ctr">
            <a:solidFill>
              <a:schemeClr val="tx1"/>
            </a:solidFill>
            <a:round/>
            <a:headEnd/>
            <a:tailEnd/>
          </a:ln>
        </p:spPr>
      </p:cxnSp>
      <p:cxnSp>
        <p:nvCxnSpPr>
          <p:cNvPr id="18451" name="Straight Connector 56"/>
          <p:cNvCxnSpPr>
            <a:cxnSpLocks noChangeShapeType="1"/>
          </p:cNvCxnSpPr>
          <p:nvPr/>
        </p:nvCxnSpPr>
        <p:spPr bwMode="auto">
          <a:xfrm>
            <a:off x="6240463" y="2924175"/>
            <a:ext cx="4032250" cy="0"/>
          </a:xfrm>
          <a:prstGeom prst="line">
            <a:avLst/>
          </a:prstGeom>
          <a:noFill/>
          <a:ln w="9525" algn="ctr">
            <a:solidFill>
              <a:schemeClr val="tx1"/>
            </a:solidFill>
            <a:round/>
            <a:headEnd/>
            <a:tailEnd/>
          </a:ln>
        </p:spPr>
      </p:cxnSp>
      <p:cxnSp>
        <p:nvCxnSpPr>
          <p:cNvPr id="18452" name="Straight Connector 58"/>
          <p:cNvCxnSpPr>
            <a:cxnSpLocks noChangeShapeType="1"/>
          </p:cNvCxnSpPr>
          <p:nvPr/>
        </p:nvCxnSpPr>
        <p:spPr bwMode="auto">
          <a:xfrm>
            <a:off x="6240463" y="4394783"/>
            <a:ext cx="4032250" cy="0"/>
          </a:xfrm>
          <a:prstGeom prst="line">
            <a:avLst/>
          </a:prstGeom>
          <a:noFill/>
          <a:ln w="9525" algn="ctr">
            <a:solidFill>
              <a:schemeClr val="tx1"/>
            </a:solidFill>
            <a:round/>
            <a:headEnd/>
            <a:tailEnd/>
          </a:ln>
        </p:spPr>
      </p:cxnSp>
      <p:cxnSp>
        <p:nvCxnSpPr>
          <p:cNvPr id="18453" name="Straight Connector 62"/>
          <p:cNvCxnSpPr>
            <a:cxnSpLocks noChangeShapeType="1"/>
          </p:cNvCxnSpPr>
          <p:nvPr/>
        </p:nvCxnSpPr>
        <p:spPr bwMode="auto">
          <a:xfrm>
            <a:off x="6240463" y="2923552"/>
            <a:ext cx="1709" cy="1467635"/>
          </a:xfrm>
          <a:prstGeom prst="line">
            <a:avLst/>
          </a:prstGeom>
          <a:noFill/>
          <a:ln w="9525" algn="ctr">
            <a:solidFill>
              <a:schemeClr val="tx1"/>
            </a:solidFill>
            <a:round/>
            <a:headEnd/>
            <a:tailEnd/>
          </a:ln>
        </p:spPr>
      </p:cxnSp>
      <p:cxnSp>
        <p:nvCxnSpPr>
          <p:cNvPr id="18454" name="Straight Connector 64"/>
          <p:cNvCxnSpPr>
            <a:cxnSpLocks noChangeShapeType="1"/>
          </p:cNvCxnSpPr>
          <p:nvPr/>
        </p:nvCxnSpPr>
        <p:spPr bwMode="auto">
          <a:xfrm>
            <a:off x="10272713" y="2923552"/>
            <a:ext cx="0" cy="1467635"/>
          </a:xfrm>
          <a:prstGeom prst="line">
            <a:avLst/>
          </a:prstGeom>
          <a:noFill/>
          <a:ln w="9525" algn="ctr">
            <a:solidFill>
              <a:schemeClr val="tx1"/>
            </a:solidFill>
            <a:round/>
            <a:headEnd/>
            <a:tailEnd/>
          </a:ln>
        </p:spPr>
      </p:cxnSp>
      <p:cxnSp>
        <p:nvCxnSpPr>
          <p:cNvPr id="18455" name="Straight Connector 66"/>
          <p:cNvCxnSpPr>
            <a:cxnSpLocks noChangeShapeType="1"/>
          </p:cNvCxnSpPr>
          <p:nvPr/>
        </p:nvCxnSpPr>
        <p:spPr bwMode="auto">
          <a:xfrm>
            <a:off x="1992313" y="4658971"/>
            <a:ext cx="8280400" cy="0"/>
          </a:xfrm>
          <a:prstGeom prst="line">
            <a:avLst/>
          </a:prstGeom>
          <a:noFill/>
          <a:ln w="9525" algn="ctr">
            <a:solidFill>
              <a:schemeClr val="tx1"/>
            </a:solidFill>
            <a:round/>
            <a:headEnd/>
            <a:tailEnd/>
          </a:ln>
        </p:spPr>
      </p:cxnSp>
      <p:cxnSp>
        <p:nvCxnSpPr>
          <p:cNvPr id="18456" name="Straight Connector 69"/>
          <p:cNvCxnSpPr>
            <a:cxnSpLocks noChangeShapeType="1"/>
          </p:cNvCxnSpPr>
          <p:nvPr/>
        </p:nvCxnSpPr>
        <p:spPr bwMode="auto">
          <a:xfrm>
            <a:off x="1992313" y="5975532"/>
            <a:ext cx="8280400" cy="0"/>
          </a:xfrm>
          <a:prstGeom prst="line">
            <a:avLst/>
          </a:prstGeom>
          <a:noFill/>
          <a:ln w="9525" algn="ctr">
            <a:solidFill>
              <a:schemeClr val="tx1"/>
            </a:solidFill>
            <a:round/>
            <a:headEnd/>
            <a:tailEnd/>
          </a:ln>
        </p:spPr>
      </p:cxnSp>
      <p:cxnSp>
        <p:nvCxnSpPr>
          <p:cNvPr id="18457" name="Straight Connector 71"/>
          <p:cNvCxnSpPr>
            <a:cxnSpLocks noChangeShapeType="1"/>
          </p:cNvCxnSpPr>
          <p:nvPr/>
        </p:nvCxnSpPr>
        <p:spPr bwMode="auto">
          <a:xfrm flipH="1">
            <a:off x="1992313" y="4658971"/>
            <a:ext cx="1467" cy="1316561"/>
          </a:xfrm>
          <a:prstGeom prst="line">
            <a:avLst/>
          </a:prstGeom>
          <a:noFill/>
          <a:ln w="9525" algn="ctr">
            <a:solidFill>
              <a:schemeClr val="tx1"/>
            </a:solidFill>
            <a:round/>
            <a:headEnd/>
            <a:tailEnd/>
          </a:ln>
        </p:spPr>
      </p:cxnSp>
      <p:cxnSp>
        <p:nvCxnSpPr>
          <p:cNvPr id="18458" name="Straight Connector 73"/>
          <p:cNvCxnSpPr>
            <a:cxnSpLocks noChangeShapeType="1"/>
          </p:cNvCxnSpPr>
          <p:nvPr/>
        </p:nvCxnSpPr>
        <p:spPr bwMode="auto">
          <a:xfrm>
            <a:off x="10272713" y="4658971"/>
            <a:ext cx="0" cy="1316561"/>
          </a:xfrm>
          <a:prstGeom prst="line">
            <a:avLst/>
          </a:prstGeom>
          <a:noFill/>
          <a:ln w="9525" algn="ctr">
            <a:solidFill>
              <a:schemeClr val="tx1"/>
            </a:solidFill>
            <a:round/>
            <a:headEnd/>
            <a:tailEnd/>
          </a:ln>
        </p:spPr>
      </p:cxnSp>
      <p:cxnSp>
        <p:nvCxnSpPr>
          <p:cNvPr id="18459" name="Straight Connector 129"/>
          <p:cNvCxnSpPr>
            <a:cxnSpLocks noChangeShapeType="1"/>
          </p:cNvCxnSpPr>
          <p:nvPr/>
        </p:nvCxnSpPr>
        <p:spPr bwMode="auto">
          <a:xfrm>
            <a:off x="3575050" y="2349501"/>
            <a:ext cx="0" cy="142875"/>
          </a:xfrm>
          <a:prstGeom prst="line">
            <a:avLst/>
          </a:prstGeom>
          <a:noFill/>
          <a:ln w="9525" algn="ctr">
            <a:solidFill>
              <a:schemeClr val="tx1"/>
            </a:solidFill>
            <a:round/>
            <a:headEnd/>
            <a:tailEnd/>
          </a:ln>
        </p:spPr>
      </p:cxnSp>
      <p:cxnSp>
        <p:nvCxnSpPr>
          <p:cNvPr id="18460" name="Straight Connector 131"/>
          <p:cNvCxnSpPr>
            <a:cxnSpLocks noChangeShapeType="1"/>
          </p:cNvCxnSpPr>
          <p:nvPr/>
        </p:nvCxnSpPr>
        <p:spPr bwMode="auto">
          <a:xfrm>
            <a:off x="8256588" y="2349501"/>
            <a:ext cx="0" cy="142875"/>
          </a:xfrm>
          <a:prstGeom prst="line">
            <a:avLst/>
          </a:prstGeom>
          <a:noFill/>
          <a:ln w="9525" algn="ctr">
            <a:solidFill>
              <a:schemeClr val="tx1"/>
            </a:solidFill>
            <a:round/>
            <a:headEnd/>
            <a:tailEnd/>
          </a:ln>
        </p:spPr>
      </p:cxnSp>
      <p:cxnSp>
        <p:nvCxnSpPr>
          <p:cNvPr id="18461" name="Straight Connector 133"/>
          <p:cNvCxnSpPr>
            <a:cxnSpLocks noChangeShapeType="1"/>
          </p:cNvCxnSpPr>
          <p:nvPr/>
        </p:nvCxnSpPr>
        <p:spPr bwMode="auto">
          <a:xfrm>
            <a:off x="3575050" y="2492375"/>
            <a:ext cx="4681538" cy="0"/>
          </a:xfrm>
          <a:prstGeom prst="line">
            <a:avLst/>
          </a:prstGeom>
          <a:noFill/>
          <a:ln w="9525" algn="ctr">
            <a:solidFill>
              <a:schemeClr val="tx1"/>
            </a:solidFill>
            <a:round/>
            <a:headEnd/>
            <a:tailEnd/>
          </a:ln>
        </p:spPr>
      </p:cxnSp>
      <p:cxnSp>
        <p:nvCxnSpPr>
          <p:cNvPr id="18462" name="Straight Arrow Connector 135"/>
          <p:cNvCxnSpPr>
            <a:cxnSpLocks noChangeShapeType="1"/>
          </p:cNvCxnSpPr>
          <p:nvPr/>
        </p:nvCxnSpPr>
        <p:spPr bwMode="auto">
          <a:xfrm>
            <a:off x="3575050" y="2708275"/>
            <a:ext cx="0" cy="215900"/>
          </a:xfrm>
          <a:prstGeom prst="straightConnector1">
            <a:avLst/>
          </a:prstGeom>
          <a:noFill/>
          <a:ln w="9525" algn="ctr">
            <a:solidFill>
              <a:schemeClr val="tx1"/>
            </a:solidFill>
            <a:round/>
            <a:headEnd/>
            <a:tailEnd type="arrow" w="med" len="med"/>
          </a:ln>
        </p:spPr>
      </p:cxnSp>
      <p:cxnSp>
        <p:nvCxnSpPr>
          <p:cNvPr id="18463" name="Straight Arrow Connector 139"/>
          <p:cNvCxnSpPr>
            <a:cxnSpLocks noChangeShapeType="1"/>
          </p:cNvCxnSpPr>
          <p:nvPr/>
        </p:nvCxnSpPr>
        <p:spPr bwMode="auto">
          <a:xfrm>
            <a:off x="8256588" y="2708275"/>
            <a:ext cx="0" cy="215900"/>
          </a:xfrm>
          <a:prstGeom prst="straightConnector1">
            <a:avLst/>
          </a:prstGeom>
          <a:noFill/>
          <a:ln w="9525" algn="ctr">
            <a:solidFill>
              <a:schemeClr val="tx1"/>
            </a:solidFill>
            <a:round/>
            <a:headEnd/>
            <a:tailEnd type="arrow" w="med" len="med"/>
          </a:ln>
        </p:spPr>
      </p:cxnSp>
      <p:cxnSp>
        <p:nvCxnSpPr>
          <p:cNvPr id="18464" name="Straight Connector 141"/>
          <p:cNvCxnSpPr>
            <a:cxnSpLocks noChangeShapeType="1"/>
          </p:cNvCxnSpPr>
          <p:nvPr/>
        </p:nvCxnSpPr>
        <p:spPr bwMode="auto">
          <a:xfrm>
            <a:off x="3575050" y="2708275"/>
            <a:ext cx="4681538" cy="0"/>
          </a:xfrm>
          <a:prstGeom prst="line">
            <a:avLst/>
          </a:prstGeom>
          <a:noFill/>
          <a:ln w="9525" algn="ctr">
            <a:solidFill>
              <a:schemeClr val="tx1"/>
            </a:solidFill>
            <a:round/>
            <a:headEnd/>
            <a:tailEnd/>
          </a:ln>
        </p:spPr>
      </p:cxnSp>
      <p:cxnSp>
        <p:nvCxnSpPr>
          <p:cNvPr id="18465" name="Straight Arrow Connector 143"/>
          <p:cNvCxnSpPr>
            <a:cxnSpLocks noChangeShapeType="1"/>
          </p:cNvCxnSpPr>
          <p:nvPr/>
        </p:nvCxnSpPr>
        <p:spPr bwMode="auto">
          <a:xfrm>
            <a:off x="5808663" y="2492375"/>
            <a:ext cx="0" cy="215900"/>
          </a:xfrm>
          <a:prstGeom prst="straightConnector1">
            <a:avLst/>
          </a:prstGeom>
          <a:noFill/>
          <a:ln w="9525" algn="ctr">
            <a:solidFill>
              <a:schemeClr val="tx1"/>
            </a:solidFill>
            <a:round/>
            <a:headEnd/>
            <a:tailEnd type="arrow" w="med" len="med"/>
          </a:ln>
        </p:spPr>
      </p:cxnSp>
      <p:cxnSp>
        <p:nvCxnSpPr>
          <p:cNvPr id="18466" name="Straight Arrow Connector 145"/>
          <p:cNvCxnSpPr>
            <a:cxnSpLocks noChangeShapeType="1"/>
          </p:cNvCxnSpPr>
          <p:nvPr/>
        </p:nvCxnSpPr>
        <p:spPr bwMode="auto">
          <a:xfrm>
            <a:off x="5880101" y="3500438"/>
            <a:ext cx="360363" cy="0"/>
          </a:xfrm>
          <a:prstGeom prst="straightConnector1">
            <a:avLst/>
          </a:prstGeom>
          <a:noFill/>
          <a:ln w="9525" algn="ctr">
            <a:solidFill>
              <a:schemeClr val="tx1"/>
            </a:solidFill>
            <a:round/>
            <a:headEnd/>
            <a:tailEnd type="arrow" w="med" len="med"/>
          </a:ln>
        </p:spPr>
      </p:cxnSp>
      <p:cxnSp>
        <p:nvCxnSpPr>
          <p:cNvPr id="18467" name="Straight Arrow Connector 147"/>
          <p:cNvCxnSpPr>
            <a:cxnSpLocks noChangeShapeType="1"/>
          </p:cNvCxnSpPr>
          <p:nvPr/>
        </p:nvCxnSpPr>
        <p:spPr bwMode="auto">
          <a:xfrm flipH="1">
            <a:off x="5375276" y="3500438"/>
            <a:ext cx="504825" cy="0"/>
          </a:xfrm>
          <a:prstGeom prst="straightConnector1">
            <a:avLst/>
          </a:prstGeom>
          <a:noFill/>
          <a:ln w="9525" algn="ctr">
            <a:solidFill>
              <a:schemeClr val="tx1"/>
            </a:solidFill>
            <a:round/>
            <a:headEnd/>
            <a:tailEnd type="arrow" w="med" len="med"/>
          </a:ln>
        </p:spPr>
      </p:cxnSp>
      <p:cxnSp>
        <p:nvCxnSpPr>
          <p:cNvPr id="18468" name="Straight Arrow Connector 149"/>
          <p:cNvCxnSpPr>
            <a:cxnSpLocks noChangeShapeType="1"/>
          </p:cNvCxnSpPr>
          <p:nvPr/>
        </p:nvCxnSpPr>
        <p:spPr bwMode="auto">
          <a:xfrm>
            <a:off x="5808663" y="3500438"/>
            <a:ext cx="0" cy="1008062"/>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144948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260649"/>
            <a:ext cx="10632831" cy="504055"/>
          </a:xfrm>
        </p:spPr>
        <p:txBody>
          <a:bodyPr>
            <a:normAutofit fontScale="90000"/>
          </a:bodyPr>
          <a:lstStyle/>
          <a:p>
            <a:pPr algn="ctr"/>
            <a:r>
              <a:rPr lang="en-AU" dirty="0" smtClean="0"/>
              <a:t/>
            </a:r>
            <a:br>
              <a:rPr lang="en-AU" dirty="0" smtClean="0"/>
            </a:br>
            <a:r>
              <a:rPr lang="en-AU" b="1" dirty="0" smtClean="0"/>
              <a:t>Description of Borderline Personality Disorder</a:t>
            </a:r>
            <a:r>
              <a:rPr lang="en-AU" dirty="0" smtClean="0"/>
              <a:t/>
            </a:r>
            <a:br>
              <a:rPr lang="en-AU" dirty="0" smtClean="0"/>
            </a:br>
            <a:endParaRPr lang="en-AU" dirty="0"/>
          </a:p>
        </p:txBody>
      </p:sp>
      <p:sp>
        <p:nvSpPr>
          <p:cNvPr id="3" name="Content Placeholder 2"/>
          <p:cNvSpPr>
            <a:spLocks noGrp="1"/>
          </p:cNvSpPr>
          <p:nvPr>
            <p:ph idx="1"/>
          </p:nvPr>
        </p:nvSpPr>
        <p:spPr>
          <a:xfrm>
            <a:off x="445477" y="980727"/>
            <a:ext cx="11195537" cy="5631087"/>
          </a:xfrm>
        </p:spPr>
        <p:txBody>
          <a:bodyPr>
            <a:normAutofit lnSpcReduction="10000"/>
          </a:bodyPr>
          <a:lstStyle/>
          <a:p>
            <a:pPr marL="0" indent="0">
              <a:buNone/>
            </a:pPr>
            <a:r>
              <a:rPr lang="en-AU" sz="2000" b="1" dirty="0"/>
              <a:t>Two stories, one frequently told the other overlooked</a:t>
            </a:r>
            <a:r>
              <a:rPr lang="en-AU" sz="2000" b="1" dirty="0" smtClean="0"/>
              <a:t>:</a:t>
            </a:r>
            <a:endParaRPr lang="en-AU" sz="2000" b="1" dirty="0"/>
          </a:p>
          <a:p>
            <a:pPr>
              <a:buFont typeface="Arial" pitchFamily="34" charset="0"/>
              <a:buChar char="•"/>
            </a:pPr>
            <a:r>
              <a:rPr lang="en-AU" sz="2000" b="1" dirty="0"/>
              <a:t>Common</a:t>
            </a:r>
            <a:r>
              <a:rPr lang="en-AU" sz="2000" dirty="0"/>
              <a:t> mental illness</a:t>
            </a:r>
          </a:p>
          <a:p>
            <a:pPr>
              <a:buFont typeface="Arial" pitchFamily="34" charset="0"/>
              <a:buChar char="•"/>
            </a:pPr>
            <a:r>
              <a:rPr lang="en-AU" sz="2000" dirty="0"/>
              <a:t>Poor self control of emotions and impulses, unstable interpersonal relationships and unstable self image </a:t>
            </a:r>
          </a:p>
          <a:p>
            <a:pPr>
              <a:buFont typeface="Arial" pitchFamily="34" charset="0"/>
              <a:buChar char="•"/>
            </a:pPr>
            <a:r>
              <a:rPr lang="en-AU" sz="2000" b="1" dirty="0"/>
              <a:t>Significant suffering and distress </a:t>
            </a:r>
            <a:r>
              <a:rPr lang="en-AU" sz="2000" dirty="0"/>
              <a:t>due to difficulties in relating to other people and the world around them, disruption to family and work life, and social problems </a:t>
            </a:r>
          </a:p>
          <a:p>
            <a:pPr>
              <a:buFont typeface="Arial" pitchFamily="34" charset="0"/>
              <a:buChar char="•"/>
            </a:pPr>
            <a:r>
              <a:rPr lang="en-AU" sz="2000" dirty="0"/>
              <a:t>Associated with considerable </a:t>
            </a:r>
            <a:r>
              <a:rPr lang="en-AU" sz="2000" b="1" dirty="0"/>
              <a:t>social stigma</a:t>
            </a:r>
          </a:p>
          <a:p>
            <a:pPr>
              <a:buFont typeface="Arial" pitchFamily="34" charset="0"/>
              <a:buChar char="•"/>
            </a:pPr>
            <a:r>
              <a:rPr lang="en-AU" sz="2000" b="1" dirty="0"/>
              <a:t>Severe and persistent </a:t>
            </a:r>
            <a:r>
              <a:rPr lang="en-AU" sz="2000" dirty="0"/>
              <a:t>impairment of psychological function, </a:t>
            </a:r>
            <a:r>
              <a:rPr lang="en-AU" sz="2000" b="1" dirty="0"/>
              <a:t>high risk </a:t>
            </a:r>
            <a:r>
              <a:rPr lang="en-AU" sz="2000" dirty="0"/>
              <a:t>for self harm and suicide, a </a:t>
            </a:r>
            <a:r>
              <a:rPr lang="en-AU" sz="2000" b="1" dirty="0"/>
              <a:t>poor prognosis </a:t>
            </a:r>
            <a:r>
              <a:rPr lang="en-AU" sz="2000" dirty="0"/>
              <a:t>for co-existing mental illness, and heavy use of health care resources</a:t>
            </a:r>
          </a:p>
          <a:p>
            <a:pPr>
              <a:buFont typeface="Arial" pitchFamily="34" charset="0"/>
              <a:buChar char="•"/>
            </a:pPr>
            <a:r>
              <a:rPr lang="en-AU" sz="2000" dirty="0"/>
              <a:t>Estimated suicide rates among people with BPD range from 3% to 10%</a:t>
            </a:r>
          </a:p>
          <a:p>
            <a:pPr>
              <a:buFont typeface="Arial" pitchFamily="34" charset="0"/>
              <a:buChar char="•"/>
            </a:pPr>
            <a:r>
              <a:rPr lang="en-AU" sz="2000" b="1" dirty="0"/>
              <a:t>Prognosis good </a:t>
            </a:r>
            <a:r>
              <a:rPr lang="en-AU" sz="2000" dirty="0"/>
              <a:t>over the medium to long term </a:t>
            </a:r>
          </a:p>
          <a:p>
            <a:pPr>
              <a:buFont typeface="Arial" pitchFamily="34" charset="0"/>
              <a:buChar char="•"/>
            </a:pPr>
            <a:r>
              <a:rPr lang="en-AU" sz="2000" dirty="0"/>
              <a:t>Many people </a:t>
            </a:r>
            <a:r>
              <a:rPr lang="en-AU" sz="2000" b="1" dirty="0"/>
              <a:t>recover significantly </a:t>
            </a:r>
            <a:r>
              <a:rPr lang="en-AU" sz="2000" dirty="0"/>
              <a:t>and no longer meet diagnostic criteria for BPD </a:t>
            </a:r>
          </a:p>
          <a:p>
            <a:pPr>
              <a:buFont typeface="Arial" pitchFamily="34" charset="0"/>
              <a:buChar char="•"/>
            </a:pPr>
            <a:r>
              <a:rPr lang="en-AU" sz="2000" dirty="0"/>
              <a:t>Almost all people with BPD will eventually achieve </a:t>
            </a:r>
            <a:r>
              <a:rPr lang="en-AU" sz="2000" b="1" dirty="0"/>
              <a:t>symptomatic recovery</a:t>
            </a:r>
            <a:r>
              <a:rPr lang="en-AU" sz="2000" dirty="0"/>
              <a:t>, but may still experience impaired psychological functioning.</a:t>
            </a:r>
          </a:p>
          <a:p>
            <a:pPr marL="0" indent="0">
              <a:buNone/>
            </a:pPr>
            <a:r>
              <a:rPr lang="en-AU" sz="1600" dirty="0"/>
              <a:t>	</a:t>
            </a:r>
            <a:endParaRPr lang="en-AU" sz="1600" dirty="0" smtClean="0"/>
          </a:p>
          <a:p>
            <a:pPr marL="0" indent="0">
              <a:buNone/>
            </a:pPr>
            <a:r>
              <a:rPr lang="en-AU" sz="1600" dirty="0" smtClean="0"/>
              <a:t>National </a:t>
            </a:r>
            <a:r>
              <a:rPr lang="en-AU" sz="1600" dirty="0"/>
              <a:t>Health and Medical Research Council. </a:t>
            </a:r>
            <a:r>
              <a:rPr lang="en-AU" sz="1600" i="1" dirty="0"/>
              <a:t>Clinical Practice Guideline for the Management of Borderline </a:t>
            </a:r>
            <a:r>
              <a:rPr lang="en-AU" sz="1600" i="1" dirty="0" smtClean="0"/>
              <a:t>Personality </a:t>
            </a:r>
            <a:r>
              <a:rPr lang="en-AU" sz="1600" i="1" dirty="0"/>
              <a:t>Disorder</a:t>
            </a:r>
            <a:r>
              <a:rPr lang="en-AU" sz="1600" dirty="0"/>
              <a:t>. Melbourne: National Health and Medical Research Council; 2012, p.20</a:t>
            </a:r>
          </a:p>
          <a:p>
            <a:pPr marL="0" indent="0">
              <a:buNone/>
            </a:pPr>
            <a:endParaRPr lang="en-AU" sz="1600" dirty="0"/>
          </a:p>
          <a:p>
            <a:pPr marL="0" indent="0">
              <a:buNone/>
            </a:pPr>
            <a:endParaRPr lang="en-AU" dirty="0"/>
          </a:p>
        </p:txBody>
      </p:sp>
    </p:spTree>
    <p:extLst>
      <p:ext uri="{BB962C8B-B14F-4D97-AF65-F5344CB8AC3E}">
        <p14:creationId xmlns:p14="http://schemas.microsoft.com/office/powerpoint/2010/main" val="1923431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4" y="332657"/>
            <a:ext cx="7627937" cy="576064"/>
          </a:xfrm>
        </p:spPr>
        <p:txBody>
          <a:bodyPr>
            <a:normAutofit fontScale="90000"/>
          </a:bodyPr>
          <a:lstStyle/>
          <a:p>
            <a:pPr algn="ctr"/>
            <a:r>
              <a:rPr lang="en-AU" dirty="0" smtClean="0"/>
              <a:t>Global Impact of </a:t>
            </a:r>
            <a:r>
              <a:rPr lang="en-AU" dirty="0"/>
              <a:t>M</a:t>
            </a:r>
            <a:r>
              <a:rPr lang="en-AU" dirty="0" smtClean="0"/>
              <a:t>ental Illness</a:t>
            </a:r>
            <a:endParaRPr lang="en-AU" dirty="0"/>
          </a:p>
        </p:txBody>
      </p:sp>
      <p:sp>
        <p:nvSpPr>
          <p:cNvPr id="3" name="Content Placeholder 2"/>
          <p:cNvSpPr>
            <a:spLocks noGrp="1"/>
          </p:cNvSpPr>
          <p:nvPr>
            <p:ph idx="1"/>
          </p:nvPr>
        </p:nvSpPr>
        <p:spPr>
          <a:xfrm>
            <a:off x="1991544" y="908721"/>
            <a:ext cx="8295456" cy="5184104"/>
          </a:xfrm>
        </p:spPr>
        <p:txBody>
          <a:bodyPr>
            <a:normAutofit fontScale="92500" lnSpcReduction="10000"/>
          </a:bodyPr>
          <a:lstStyle/>
          <a:p>
            <a:pPr marL="0" indent="0">
              <a:buNone/>
            </a:pPr>
            <a:r>
              <a:rPr lang="en-AU" dirty="0" smtClean="0"/>
              <a:t>Global impact of mental disorders is substantial, constituting an estimated 7.4% of the world’s measurable burden of disease.</a:t>
            </a:r>
          </a:p>
          <a:p>
            <a:pPr marL="0" indent="0">
              <a:buNone/>
            </a:pPr>
            <a:r>
              <a:rPr lang="en-AU" sz="1400" dirty="0"/>
              <a:t>Lozano et al. (2012). Global and regional mortality from 235 causes of death for 20 age groups in 1990 and 2010: A systematic analysis for the Global Burden of Disease Study 2010. </a:t>
            </a:r>
            <a:r>
              <a:rPr lang="en-AU" sz="1400" i="1" dirty="0"/>
              <a:t>Lancet</a:t>
            </a:r>
            <a:r>
              <a:rPr lang="en-AU" sz="1400" dirty="0"/>
              <a:t>, 380 (9859): 2095-128 doi:10.1016/so140-6736(12) 61728-0.</a:t>
            </a:r>
          </a:p>
          <a:p>
            <a:pPr marL="0" indent="0">
              <a:buNone/>
            </a:pPr>
            <a:endParaRPr lang="en-AU" dirty="0" smtClean="0"/>
          </a:p>
          <a:p>
            <a:pPr marL="0" indent="0">
              <a:buNone/>
            </a:pPr>
            <a:r>
              <a:rPr lang="en-AU" dirty="0" smtClean="0"/>
              <a:t>Lack of access to quality mental health services is severe in low resourced counties.</a:t>
            </a:r>
          </a:p>
          <a:p>
            <a:pPr marL="0" indent="0">
              <a:buNone/>
            </a:pPr>
            <a:r>
              <a:rPr lang="en-AU" sz="1400" dirty="0"/>
              <a:t>Becker, A., &amp; </a:t>
            </a:r>
            <a:r>
              <a:rPr lang="en-AU" sz="1400" dirty="0" err="1"/>
              <a:t>Kleinman</a:t>
            </a:r>
            <a:r>
              <a:rPr lang="en-AU" sz="1400" dirty="0"/>
              <a:t>, A. ( 2013) Mental health and the global agenda. </a:t>
            </a:r>
            <a:r>
              <a:rPr lang="en-AU" sz="1400" i="1" dirty="0"/>
              <a:t>New England Journal of Medicine</a:t>
            </a:r>
            <a:r>
              <a:rPr lang="en-AU" sz="1400" dirty="0"/>
              <a:t>, 369:66-73.</a:t>
            </a:r>
          </a:p>
          <a:p>
            <a:pPr marL="0" indent="0">
              <a:buNone/>
            </a:pPr>
            <a:endParaRPr lang="en-AU" dirty="0" smtClean="0"/>
          </a:p>
          <a:p>
            <a:pPr marL="0" indent="0">
              <a:buNone/>
            </a:pPr>
            <a:r>
              <a:rPr lang="en-AU" dirty="0" smtClean="0"/>
              <a:t>Mental disorders accounted for 183.9 million Disability Adjusted Life Years (DALYs) and 8.6 million Years of Life Lost (YLLs) in 2010.</a:t>
            </a:r>
          </a:p>
          <a:p>
            <a:pPr marL="0" indent="0">
              <a:buNone/>
            </a:pPr>
            <a:r>
              <a:rPr lang="en-AU" sz="1400" dirty="0" err="1"/>
              <a:t>Whiteford</a:t>
            </a:r>
            <a:r>
              <a:rPr lang="en-AU" sz="1400" dirty="0"/>
              <a:t>, H., Ferrari, A., </a:t>
            </a:r>
            <a:r>
              <a:rPr lang="en-AU" sz="1400" dirty="0" err="1"/>
              <a:t>Dengenhardt</a:t>
            </a:r>
            <a:r>
              <a:rPr lang="en-AU" sz="1400" dirty="0"/>
              <a:t>, L., et al. (2015). The global Burden of mental, neurological and substance use disorders from the Global Burden of Disease Study 2010. </a:t>
            </a:r>
            <a:r>
              <a:rPr lang="en-AU" sz="1400" i="1" dirty="0" err="1"/>
              <a:t>Plos</a:t>
            </a:r>
            <a:r>
              <a:rPr lang="en-AU" sz="1400" i="1" dirty="0"/>
              <a:t> One</a:t>
            </a:r>
            <a:r>
              <a:rPr lang="en-AU" sz="1400" dirty="0"/>
              <a:t>, 10 (2): e0116820. doi:10.1371/journal.pone.0116820</a:t>
            </a:r>
          </a:p>
          <a:p>
            <a:pPr marL="0" indent="0">
              <a:buNone/>
            </a:pPr>
            <a:endParaRPr lang="en-AU" sz="1400" dirty="0"/>
          </a:p>
          <a:p>
            <a:pPr marL="0" indent="0">
              <a:buNone/>
            </a:pPr>
            <a:endParaRPr lang="en-AU" sz="1400" dirty="0"/>
          </a:p>
        </p:txBody>
      </p:sp>
    </p:spTree>
    <p:extLst>
      <p:ext uri="{BB962C8B-B14F-4D97-AF65-F5344CB8AC3E}">
        <p14:creationId xmlns:p14="http://schemas.microsoft.com/office/powerpoint/2010/main" val="2762800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4" y="476673"/>
            <a:ext cx="7627937" cy="1123528"/>
          </a:xfrm>
        </p:spPr>
        <p:txBody>
          <a:bodyPr/>
          <a:lstStyle/>
          <a:p>
            <a:r>
              <a:rPr lang="en-AU" sz="3200" dirty="0"/>
              <a:t>The NHMRC Clinical Practice Guideline for the Management of BPD (2013)</a:t>
            </a:r>
          </a:p>
        </p:txBody>
      </p:sp>
      <p:sp>
        <p:nvSpPr>
          <p:cNvPr id="3" name="Content Placeholder 2"/>
          <p:cNvSpPr>
            <a:spLocks noGrp="1"/>
          </p:cNvSpPr>
          <p:nvPr>
            <p:ph sz="half" idx="1"/>
          </p:nvPr>
        </p:nvSpPr>
        <p:spPr>
          <a:xfrm>
            <a:off x="1991544" y="1731964"/>
            <a:ext cx="4176464" cy="4287836"/>
          </a:xfrm>
        </p:spPr>
        <p:txBody>
          <a:bodyPr/>
          <a:lstStyle/>
          <a:p>
            <a:pPr marL="0" indent="0">
              <a:buNone/>
            </a:pPr>
            <a:r>
              <a:rPr lang="en-AU" b="1" dirty="0" smtClean="0"/>
              <a:t>63 recommendations:</a:t>
            </a:r>
          </a:p>
          <a:p>
            <a:pPr marL="0" indent="0">
              <a:buNone/>
            </a:pPr>
            <a:r>
              <a:rPr lang="en-AU" dirty="0" smtClean="0"/>
              <a:t>7 Evidence based recommendations (EBRs)</a:t>
            </a:r>
          </a:p>
          <a:p>
            <a:pPr marL="0" indent="0">
              <a:buNone/>
            </a:pPr>
            <a:endParaRPr lang="en-AU" dirty="0" smtClean="0"/>
          </a:p>
          <a:p>
            <a:pPr marL="0" indent="0">
              <a:buNone/>
            </a:pPr>
            <a:r>
              <a:rPr lang="en-AU" dirty="0" smtClean="0"/>
              <a:t>37 Consensus based recommendations (CBRs)</a:t>
            </a:r>
          </a:p>
          <a:p>
            <a:pPr marL="0" indent="0">
              <a:buNone/>
            </a:pPr>
            <a:endParaRPr lang="en-AU" dirty="0" smtClean="0"/>
          </a:p>
          <a:p>
            <a:pPr marL="0" indent="0">
              <a:buNone/>
            </a:pPr>
            <a:r>
              <a:rPr lang="en-AU" dirty="0" smtClean="0"/>
              <a:t>19 Practice points (PPs)</a:t>
            </a:r>
            <a:endParaRPr lang="en-AU" dirty="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16081" y="1828800"/>
            <a:ext cx="3089919"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401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7" y="188641"/>
            <a:ext cx="8208911" cy="1194073"/>
          </a:xfrm>
        </p:spPr>
        <p:txBody>
          <a:bodyPr/>
          <a:lstStyle/>
          <a:p>
            <a:pPr algn="ctr"/>
            <a:r>
              <a:rPr lang="en-AU" dirty="0" smtClean="0"/>
              <a:t>NHMRC BPD Guideline</a:t>
            </a:r>
            <a:br>
              <a:rPr lang="en-AU" dirty="0" smtClean="0"/>
            </a:br>
            <a:r>
              <a:rPr lang="en-AU" sz="2400" dirty="0"/>
              <a:t>General Principles for Working with People with BPD</a:t>
            </a:r>
          </a:p>
        </p:txBody>
      </p:sp>
      <p:sp>
        <p:nvSpPr>
          <p:cNvPr id="3" name="Content Placeholder 2"/>
          <p:cNvSpPr>
            <a:spLocks noGrp="1"/>
          </p:cNvSpPr>
          <p:nvPr>
            <p:ph idx="1"/>
          </p:nvPr>
        </p:nvSpPr>
        <p:spPr>
          <a:xfrm>
            <a:off x="586154" y="1500554"/>
            <a:ext cx="10773508" cy="5005753"/>
          </a:xfrm>
        </p:spPr>
        <p:txBody>
          <a:bodyPr>
            <a:noAutofit/>
          </a:bodyPr>
          <a:lstStyle/>
          <a:p>
            <a:r>
              <a:rPr lang="en-AU" sz="2400" dirty="0"/>
              <a:t>Be respectful</a:t>
            </a:r>
          </a:p>
          <a:p>
            <a:r>
              <a:rPr lang="en-AU" sz="2400" dirty="0"/>
              <a:t>Show empathy and a caring attitude</a:t>
            </a:r>
          </a:p>
          <a:p>
            <a:r>
              <a:rPr lang="en-AU" sz="2400" dirty="0"/>
              <a:t>Be consistent and reliable</a:t>
            </a:r>
          </a:p>
          <a:p>
            <a:r>
              <a:rPr lang="en-AU" sz="2400" dirty="0"/>
              <a:t>Listen and pay attention to the person when they describe their current experience and take it seriously</a:t>
            </a:r>
          </a:p>
          <a:p>
            <a:r>
              <a:rPr lang="en-AU" sz="2400" dirty="0"/>
              <a:t>Validate the person’s current emotional state and allow the person to express strong emotions</a:t>
            </a:r>
          </a:p>
          <a:p>
            <a:r>
              <a:rPr lang="en-AU" sz="2400" dirty="0"/>
              <a:t>Maintain a non-judgemental attitude</a:t>
            </a:r>
          </a:p>
          <a:p>
            <a:r>
              <a:rPr lang="en-AU" sz="2400" dirty="0"/>
              <a:t>Stay calm</a:t>
            </a:r>
          </a:p>
          <a:p>
            <a:r>
              <a:rPr lang="en-AU" sz="2400" dirty="0"/>
              <a:t>Communicate clearly</a:t>
            </a:r>
          </a:p>
          <a:p>
            <a:r>
              <a:rPr lang="en-AU" sz="2400" dirty="0"/>
              <a:t>Express hope about the person’s capacity for change and give encouragement, but don’t give false assurances about the ease and speed of </a:t>
            </a:r>
            <a:r>
              <a:rPr lang="en-AU" sz="2400" dirty="0" smtClean="0"/>
              <a:t>recovery.</a:t>
            </a:r>
            <a:endParaRPr lang="en-AU" sz="2400" dirty="0"/>
          </a:p>
        </p:txBody>
      </p:sp>
    </p:spTree>
    <p:extLst>
      <p:ext uri="{BB962C8B-B14F-4D97-AF65-F5344CB8AC3E}">
        <p14:creationId xmlns:p14="http://schemas.microsoft.com/office/powerpoint/2010/main" val="1412925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b="1" dirty="0"/>
              <a:t>‘Protective Empowering’</a:t>
            </a:r>
          </a:p>
        </p:txBody>
      </p:sp>
      <p:sp>
        <p:nvSpPr>
          <p:cNvPr id="3" name="Content Placeholder 2"/>
          <p:cNvSpPr>
            <a:spLocks noGrp="1"/>
          </p:cNvSpPr>
          <p:nvPr>
            <p:ph idx="1"/>
          </p:nvPr>
        </p:nvSpPr>
        <p:spPr>
          <a:xfrm>
            <a:off x="838200" y="2368061"/>
            <a:ext cx="10515600" cy="3808901"/>
          </a:xfrm>
        </p:spPr>
        <p:txBody>
          <a:bodyPr/>
          <a:lstStyle/>
          <a:p>
            <a:pPr marL="0" indent="0">
              <a:buNone/>
            </a:pPr>
            <a:r>
              <a:rPr lang="en-AU" sz="2400" dirty="0" err="1"/>
              <a:t>Chiovitti</a:t>
            </a:r>
            <a:r>
              <a:rPr lang="en-AU" sz="2400" dirty="0"/>
              <a:t>, R. (2011). Theory of protective empowering for balancing patient safety and choices. </a:t>
            </a:r>
            <a:r>
              <a:rPr lang="en-AU" sz="2400" i="1" dirty="0"/>
              <a:t>Nursing Ethics, 18</a:t>
            </a:r>
            <a:r>
              <a:rPr lang="en-AU" sz="2400" dirty="0"/>
              <a:t>(1): pp. 88-101.</a:t>
            </a:r>
          </a:p>
        </p:txBody>
      </p:sp>
    </p:spTree>
    <p:extLst>
      <p:ext uri="{BB962C8B-B14F-4D97-AF65-F5344CB8AC3E}">
        <p14:creationId xmlns:p14="http://schemas.microsoft.com/office/powerpoint/2010/main" val="159662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b="1" dirty="0"/>
              <a:t>‘Protective Empowering’</a:t>
            </a:r>
          </a:p>
        </p:txBody>
      </p:sp>
      <p:sp>
        <p:nvSpPr>
          <p:cNvPr id="3" name="Content Placeholder 2"/>
          <p:cNvSpPr>
            <a:spLocks noGrp="1"/>
          </p:cNvSpPr>
          <p:nvPr>
            <p:ph idx="1"/>
          </p:nvPr>
        </p:nvSpPr>
        <p:spPr>
          <a:xfrm>
            <a:off x="838200" y="2368061"/>
            <a:ext cx="10515600" cy="3808901"/>
          </a:xfrm>
        </p:spPr>
        <p:txBody>
          <a:bodyPr>
            <a:normAutofit/>
          </a:bodyPr>
          <a:lstStyle/>
          <a:p>
            <a:r>
              <a:rPr lang="en-AU" sz="2400" dirty="0" smtClean="0"/>
              <a:t>Registered nurses in mental health services continuously balance the ethical principles of:</a:t>
            </a:r>
          </a:p>
          <a:p>
            <a:pPr lvl="1"/>
            <a:r>
              <a:rPr lang="en-AU" dirty="0"/>
              <a:t>Duty to do good (beneficence)</a:t>
            </a:r>
          </a:p>
          <a:p>
            <a:pPr lvl="1"/>
            <a:r>
              <a:rPr lang="en-AU" dirty="0"/>
              <a:t>Duty to do no harm (</a:t>
            </a:r>
            <a:r>
              <a:rPr lang="en-AU" dirty="0" smtClean="0"/>
              <a:t>non-maleficence)</a:t>
            </a:r>
            <a:endParaRPr lang="en-AU" dirty="0"/>
          </a:p>
          <a:p>
            <a:pPr lvl="1"/>
            <a:r>
              <a:rPr lang="en-AU" dirty="0"/>
              <a:t>Duty to respect patient choices (Autonomy</a:t>
            </a:r>
            <a:r>
              <a:rPr lang="en-AU" dirty="0" smtClean="0"/>
              <a:t>)</a:t>
            </a:r>
          </a:p>
          <a:p>
            <a:pPr marL="457200" lvl="1" indent="0">
              <a:buNone/>
            </a:pPr>
            <a:endParaRPr lang="en-AU" dirty="0" smtClean="0"/>
          </a:p>
          <a:p>
            <a:r>
              <a:rPr lang="en-AU" sz="2400" dirty="0" smtClean="0"/>
              <a:t>‘The problem of nurses level of control versus patients’ choices remains a challenge’ (</a:t>
            </a:r>
            <a:r>
              <a:rPr lang="en-AU" sz="2400" dirty="0" err="1" smtClean="0"/>
              <a:t>Chiovitti</a:t>
            </a:r>
            <a:r>
              <a:rPr lang="en-AU" sz="2400" dirty="0" smtClean="0"/>
              <a:t>, 2011: p. 88).</a:t>
            </a:r>
          </a:p>
        </p:txBody>
      </p:sp>
    </p:spTree>
    <p:extLst>
      <p:ext uri="{BB962C8B-B14F-4D97-AF65-F5344CB8AC3E}">
        <p14:creationId xmlns:p14="http://schemas.microsoft.com/office/powerpoint/2010/main" val="2966010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293" y="386862"/>
            <a:ext cx="11781692" cy="6365630"/>
          </a:xfrm>
        </p:spPr>
        <p:txBody>
          <a:bodyPr>
            <a:normAutofit lnSpcReduction="10000"/>
          </a:bodyPr>
          <a:lstStyle/>
          <a:p>
            <a:endParaRPr lang="en-AU" sz="1600" dirty="0" smtClean="0"/>
          </a:p>
          <a:p>
            <a:endParaRPr lang="en-AU" sz="1600" dirty="0" smtClean="0"/>
          </a:p>
          <a:p>
            <a:r>
              <a:rPr lang="en-AU" sz="1600" dirty="0" smtClean="0"/>
              <a:t>	Four Context </a:t>
            </a:r>
            <a:r>
              <a:rPr lang="en-AU" sz="1600" dirty="0"/>
              <a:t>C</a:t>
            </a:r>
            <a:r>
              <a:rPr lang="en-AU" sz="1600" dirty="0" smtClean="0"/>
              <a:t>ategories &amp; Subcategories</a:t>
            </a:r>
            <a:endParaRPr lang="en-AU" sz="1200" dirty="0" smtClean="0"/>
          </a:p>
          <a:p>
            <a:pPr algn="l"/>
            <a:r>
              <a:rPr lang="en-AU" sz="1200" dirty="0" smtClean="0"/>
              <a:t>				                  Main categories		Subcategories</a:t>
            </a:r>
          </a:p>
          <a:p>
            <a:pPr algn="l"/>
            <a:r>
              <a:rPr lang="en-AU" sz="1200" dirty="0" smtClean="0"/>
              <a:t>            </a:t>
            </a:r>
            <a:r>
              <a:rPr lang="en-AU" sz="1200" b="1" dirty="0" smtClean="0"/>
              <a:t>Two Antecedent &amp; Sustaining categories &amp; Subcategories						</a:t>
            </a:r>
          </a:p>
          <a:p>
            <a:pPr algn="l"/>
            <a:r>
              <a:rPr lang="en-AU" sz="1000" dirty="0" smtClean="0"/>
              <a:t>               Main Categories                                Subcategories								</a:t>
            </a:r>
          </a:p>
          <a:p>
            <a:pPr algn="l"/>
            <a:endParaRPr lang="en-AU" sz="1000" dirty="0"/>
          </a:p>
          <a:p>
            <a:pPr algn="l">
              <a:lnSpc>
                <a:spcPct val="100000"/>
              </a:lnSpc>
            </a:pPr>
            <a:r>
              <a:rPr lang="en-AU" sz="1000" dirty="0" smtClean="0"/>
              <a:t>											</a:t>
            </a:r>
            <a:r>
              <a:rPr lang="en-AU" sz="1200" b="1" dirty="0" smtClean="0"/>
              <a:t>Consequence																																																																																																																																			         </a:t>
            </a:r>
            <a:r>
              <a:rPr lang="en-AU" sz="1000" dirty="0"/>
              <a:t>Consequence represents </a:t>
            </a:r>
            <a:r>
              <a:rPr lang="en-AU" sz="1000" dirty="0" smtClean="0"/>
              <a:t>the</a:t>
            </a:r>
            <a:r>
              <a:rPr lang="en-AU" sz="1000" dirty="0"/>
              <a:t>	</a:t>
            </a:r>
            <a:r>
              <a:rPr lang="en-AU" sz="1000" dirty="0" smtClean="0"/>
              <a:t>	</a:t>
            </a:r>
            <a:r>
              <a:rPr lang="en-AU" sz="1000" dirty="0"/>
              <a:t>									         </a:t>
            </a:r>
            <a:r>
              <a:rPr lang="en-AU" sz="1000" dirty="0" smtClean="0"/>
              <a:t>  goal </a:t>
            </a:r>
            <a:r>
              <a:rPr lang="en-AU" sz="1000" dirty="0"/>
              <a:t>of protective empowering</a:t>
            </a:r>
            <a:r>
              <a:rPr lang="en-AU" sz="1000" b="1" dirty="0" smtClean="0"/>
              <a:t> </a:t>
            </a:r>
            <a:r>
              <a:rPr lang="en-AU" sz="1200" dirty="0" smtClean="0"/>
              <a:t>																																				      </a:t>
            </a:r>
            <a:r>
              <a:rPr lang="en-AU" sz="1000" dirty="0" smtClean="0"/>
              <a:t> </a:t>
            </a:r>
            <a:r>
              <a:rPr lang="en-AU" sz="1200" dirty="0" smtClean="0"/>
              <a:t>	</a:t>
            </a:r>
          </a:p>
          <a:p>
            <a:pPr algn="l">
              <a:lnSpc>
                <a:spcPct val="100000"/>
              </a:lnSpc>
            </a:pPr>
            <a:r>
              <a:rPr lang="en-AU" sz="1200" dirty="0" smtClean="0"/>
              <a:t>          </a:t>
            </a:r>
            <a:r>
              <a:rPr lang="en-AU" sz="1000" dirty="0" smtClean="0"/>
              <a:t>Two main categories that represent antecedent &amp; sustaining values 									&amp; actions of protective empowering which serve as the									basis for the nurse’s approach	                                                   </a:t>
            </a:r>
            <a:r>
              <a:rPr lang="en-AU" sz="1200" dirty="0" smtClean="0"/>
              <a:t>																																																</a:t>
            </a:r>
            <a:r>
              <a:rPr lang="en-AU" sz="1200" dirty="0"/>
              <a:t> </a:t>
            </a:r>
            <a:r>
              <a:rPr lang="en-AU" sz="1200" dirty="0" smtClean="0"/>
              <a:t>           </a:t>
            </a:r>
            <a:r>
              <a:rPr lang="en-AU" sz="1000" dirty="0" smtClean="0"/>
              <a:t> Four main categories that represent the contexts through which protective empowerment occurs </a:t>
            </a:r>
            <a:r>
              <a:rPr lang="en-AU" sz="1000" b="1" dirty="0" smtClean="0"/>
              <a:t>	</a:t>
            </a:r>
            <a:r>
              <a:rPr lang="en-AU" sz="1000" dirty="0" smtClean="0"/>
              <a:t>		 			                and changes depending upon the patient’s situation</a:t>
            </a:r>
          </a:p>
        </p:txBody>
      </p:sp>
      <p:sp>
        <p:nvSpPr>
          <p:cNvPr id="4" name="Rectangle 3"/>
          <p:cNvSpPr/>
          <p:nvPr/>
        </p:nvSpPr>
        <p:spPr>
          <a:xfrm>
            <a:off x="5498123" y="439643"/>
            <a:ext cx="2661139" cy="480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Protective Empowering</a:t>
            </a:r>
          </a:p>
        </p:txBody>
      </p:sp>
      <p:sp>
        <p:nvSpPr>
          <p:cNvPr id="5" name="Rectangle 4"/>
          <p:cNvSpPr/>
          <p:nvPr/>
        </p:nvSpPr>
        <p:spPr>
          <a:xfrm>
            <a:off x="5498123" y="1629509"/>
            <a:ext cx="4032739" cy="1090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smtClean="0">
                <a:solidFill>
                  <a:schemeClr val="tx1"/>
                </a:solidFill>
              </a:rPr>
              <a:t>Advocating for the patient to the team and patient</a:t>
            </a:r>
          </a:p>
          <a:p>
            <a:pPr marL="171450" indent="-171450">
              <a:buFont typeface="Arial" panose="020B0604020202020204" pitchFamily="34" charset="0"/>
              <a:buChar char="•"/>
            </a:pPr>
            <a:r>
              <a:rPr lang="en-AU" sz="1200" dirty="0" smtClean="0">
                <a:solidFill>
                  <a:schemeClr val="tx1"/>
                </a:solidFill>
              </a:rPr>
              <a:t>Providing reassurance to  the patient</a:t>
            </a:r>
          </a:p>
          <a:p>
            <a:pPr marL="171450" indent="-171450">
              <a:buFont typeface="Arial" panose="020B0604020202020204" pitchFamily="34" charset="0"/>
              <a:buChar char="•"/>
            </a:pPr>
            <a:r>
              <a:rPr lang="en-AU" sz="1200" dirty="0" smtClean="0">
                <a:solidFill>
                  <a:schemeClr val="tx1"/>
                </a:solidFill>
              </a:rPr>
              <a:t>Attending to, and helping with  patient’s health condition, self-care, and treatment</a:t>
            </a:r>
          </a:p>
          <a:p>
            <a:pPr marL="171450" indent="-171450">
              <a:buFont typeface="Arial" panose="020B0604020202020204" pitchFamily="34" charset="0"/>
              <a:buChar char="•"/>
            </a:pPr>
            <a:r>
              <a:rPr lang="en-AU" sz="1200" dirty="0" smtClean="0">
                <a:solidFill>
                  <a:schemeClr val="tx1"/>
                </a:solidFill>
              </a:rPr>
              <a:t>Providing the patient with information and choices</a:t>
            </a:r>
            <a:endParaRPr lang="en-AU" sz="1200" dirty="0">
              <a:solidFill>
                <a:schemeClr val="tx1"/>
              </a:solidFill>
            </a:endParaRPr>
          </a:p>
        </p:txBody>
      </p:sp>
      <p:sp>
        <p:nvSpPr>
          <p:cNvPr id="7" name="Rectangle 6"/>
          <p:cNvSpPr/>
          <p:nvPr/>
        </p:nvSpPr>
        <p:spPr>
          <a:xfrm>
            <a:off x="5498123" y="2719746"/>
            <a:ext cx="4032739" cy="1125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smtClean="0">
                <a:solidFill>
                  <a:schemeClr val="tx1"/>
                </a:solidFill>
              </a:rPr>
              <a:t>Promoting patient responsibilities in increments</a:t>
            </a:r>
          </a:p>
          <a:p>
            <a:pPr marL="171450" indent="-171450">
              <a:buFont typeface="Arial" panose="020B0604020202020204" pitchFamily="34" charset="0"/>
              <a:buChar char="•"/>
            </a:pPr>
            <a:r>
              <a:rPr lang="en-AU" sz="1200" dirty="0" smtClean="0">
                <a:solidFill>
                  <a:schemeClr val="tx1"/>
                </a:solidFill>
              </a:rPr>
              <a:t>Inviting patient’s participation in activities of daily life</a:t>
            </a:r>
          </a:p>
          <a:p>
            <a:pPr marL="171450" indent="-171450">
              <a:buFont typeface="Arial" panose="020B0604020202020204" pitchFamily="34" charset="0"/>
              <a:buChar char="•"/>
            </a:pPr>
            <a:r>
              <a:rPr lang="en-AU" sz="1200" dirty="0" smtClean="0">
                <a:solidFill>
                  <a:schemeClr val="tx1"/>
                </a:solidFill>
              </a:rPr>
              <a:t>Bringing any changes to the patient’s attention</a:t>
            </a:r>
          </a:p>
          <a:p>
            <a:pPr marL="171450" indent="-171450">
              <a:buFont typeface="Arial" panose="020B0604020202020204" pitchFamily="34" charset="0"/>
              <a:buChar char="•"/>
            </a:pPr>
            <a:r>
              <a:rPr lang="en-AU" sz="1200" dirty="0" smtClean="0">
                <a:solidFill>
                  <a:schemeClr val="tx1"/>
                </a:solidFill>
              </a:rPr>
              <a:t>Praising and cheerleading the patient’s efforts</a:t>
            </a:r>
          </a:p>
          <a:p>
            <a:pPr marL="171450" indent="-171450">
              <a:buFont typeface="Arial" panose="020B0604020202020204" pitchFamily="34" charset="0"/>
              <a:buChar char="•"/>
            </a:pPr>
            <a:r>
              <a:rPr lang="en-AU" sz="1200" dirty="0" smtClean="0">
                <a:solidFill>
                  <a:schemeClr val="tx1"/>
                </a:solidFill>
              </a:rPr>
              <a:t>Drawing out the health already there in the patient</a:t>
            </a:r>
            <a:endParaRPr lang="en-AU" sz="1200" dirty="0"/>
          </a:p>
        </p:txBody>
      </p:sp>
      <p:sp>
        <p:nvSpPr>
          <p:cNvPr id="8" name="Rectangle 7"/>
          <p:cNvSpPr/>
          <p:nvPr/>
        </p:nvSpPr>
        <p:spPr>
          <a:xfrm>
            <a:off x="5498122" y="3845120"/>
            <a:ext cx="4032740" cy="89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smtClean="0">
                <a:solidFill>
                  <a:schemeClr val="tx1"/>
                </a:solidFill>
              </a:rPr>
              <a:t>Being consistent</a:t>
            </a:r>
          </a:p>
          <a:p>
            <a:pPr marL="171450" indent="-171450">
              <a:buFont typeface="Arial" panose="020B0604020202020204" pitchFamily="34" charset="0"/>
              <a:buChar char="•"/>
            </a:pPr>
            <a:r>
              <a:rPr lang="en-AU" sz="1200" dirty="0" smtClean="0">
                <a:solidFill>
                  <a:schemeClr val="tx1"/>
                </a:solidFill>
              </a:rPr>
              <a:t>Being available and responsive to the patient’s concerns of daily life</a:t>
            </a:r>
          </a:p>
          <a:p>
            <a:pPr marL="171450" indent="-171450">
              <a:buFont typeface="Arial" panose="020B0604020202020204" pitchFamily="34" charset="0"/>
              <a:buChar char="•"/>
            </a:pPr>
            <a:r>
              <a:rPr lang="en-AU" sz="1200" dirty="0" smtClean="0">
                <a:solidFill>
                  <a:schemeClr val="tx1"/>
                </a:solidFill>
              </a:rPr>
              <a:t>Matching the nurse’s interactions with the patient’s receptivity and capabilities</a:t>
            </a:r>
            <a:endParaRPr lang="en-AU" sz="1200" dirty="0">
              <a:solidFill>
                <a:schemeClr val="tx1"/>
              </a:solidFill>
            </a:endParaRPr>
          </a:p>
        </p:txBody>
      </p:sp>
      <p:sp>
        <p:nvSpPr>
          <p:cNvPr id="9" name="Rectangle 8"/>
          <p:cNvSpPr/>
          <p:nvPr/>
        </p:nvSpPr>
        <p:spPr>
          <a:xfrm>
            <a:off x="5498121" y="4736016"/>
            <a:ext cx="4032741" cy="1559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smtClean="0">
                <a:solidFill>
                  <a:schemeClr val="tx1"/>
                </a:solidFill>
              </a:rPr>
              <a:t>Showing the patient through the nurse’s example in interactions</a:t>
            </a:r>
          </a:p>
          <a:p>
            <a:pPr marL="171450" indent="-171450">
              <a:buFont typeface="Arial" panose="020B0604020202020204" pitchFamily="34" charset="0"/>
              <a:buChar char="•"/>
            </a:pPr>
            <a:r>
              <a:rPr lang="en-AU" sz="1200" dirty="0" smtClean="0">
                <a:solidFill>
                  <a:schemeClr val="tx1"/>
                </a:solidFill>
              </a:rPr>
              <a:t>Building the patient’s interests, needs and knowledge</a:t>
            </a:r>
          </a:p>
          <a:p>
            <a:pPr marL="171450" indent="-171450">
              <a:buFont typeface="Arial" panose="020B0604020202020204" pitchFamily="34" charset="0"/>
              <a:buChar char="•"/>
            </a:pPr>
            <a:r>
              <a:rPr lang="en-AU" sz="1200" dirty="0" smtClean="0">
                <a:solidFill>
                  <a:schemeClr val="tx1"/>
                </a:solidFill>
              </a:rPr>
              <a:t>Providing the patient with feedback</a:t>
            </a:r>
          </a:p>
          <a:p>
            <a:pPr marL="171450" indent="-171450">
              <a:buFont typeface="Arial" panose="020B0604020202020204" pitchFamily="34" charset="0"/>
              <a:buChar char="•"/>
            </a:pPr>
            <a:r>
              <a:rPr lang="en-AU" sz="1200" dirty="0" smtClean="0">
                <a:solidFill>
                  <a:schemeClr val="tx1"/>
                </a:solidFill>
              </a:rPr>
              <a:t>Pointing out expectations, alternatives and life patterns</a:t>
            </a:r>
          </a:p>
          <a:p>
            <a:pPr marL="171450" indent="-171450">
              <a:buFont typeface="Arial" panose="020B0604020202020204" pitchFamily="34" charset="0"/>
              <a:buChar char="•"/>
            </a:pPr>
            <a:r>
              <a:rPr lang="en-AU" sz="1200" dirty="0" smtClean="0">
                <a:solidFill>
                  <a:schemeClr val="tx1"/>
                </a:solidFill>
              </a:rPr>
              <a:t>Helping the patient anticipate how they will manage in the community</a:t>
            </a:r>
          </a:p>
          <a:p>
            <a:pPr marL="171450" indent="-171450">
              <a:buFont typeface="Arial" panose="020B0604020202020204" pitchFamily="34" charset="0"/>
              <a:buChar char="•"/>
            </a:pPr>
            <a:endParaRPr lang="en-AU" sz="1200" dirty="0">
              <a:solidFill>
                <a:schemeClr val="tx1"/>
              </a:solidFill>
            </a:endParaRPr>
          </a:p>
        </p:txBody>
      </p:sp>
      <p:sp>
        <p:nvSpPr>
          <p:cNvPr id="10" name="Rectangle 9"/>
          <p:cNvSpPr/>
          <p:nvPr/>
        </p:nvSpPr>
        <p:spPr>
          <a:xfrm>
            <a:off x="4384432" y="1629510"/>
            <a:ext cx="1113691" cy="1090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tx1"/>
                </a:solidFill>
              </a:rPr>
              <a:t>Keeping the </a:t>
            </a:r>
          </a:p>
          <a:p>
            <a:pPr algn="ctr"/>
            <a:r>
              <a:rPr lang="en-AU" sz="1400" b="1" dirty="0" smtClean="0">
                <a:solidFill>
                  <a:schemeClr val="tx1"/>
                </a:solidFill>
              </a:rPr>
              <a:t>Patient Safe</a:t>
            </a:r>
            <a:endParaRPr lang="en-AU" sz="1400" b="1" dirty="0">
              <a:solidFill>
                <a:schemeClr val="tx1"/>
              </a:solidFill>
            </a:endParaRPr>
          </a:p>
        </p:txBody>
      </p:sp>
      <p:sp>
        <p:nvSpPr>
          <p:cNvPr id="11" name="Rectangle 10"/>
          <p:cNvSpPr/>
          <p:nvPr/>
        </p:nvSpPr>
        <p:spPr>
          <a:xfrm>
            <a:off x="4384432" y="2719744"/>
            <a:ext cx="1113691" cy="1125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tx1"/>
                </a:solidFill>
              </a:rPr>
              <a:t>Encouraging the Patient’s Health</a:t>
            </a:r>
            <a:endParaRPr lang="en-AU" sz="1400" b="1" dirty="0">
              <a:solidFill>
                <a:schemeClr val="tx1"/>
              </a:solidFill>
            </a:endParaRPr>
          </a:p>
        </p:txBody>
      </p:sp>
      <p:sp>
        <p:nvSpPr>
          <p:cNvPr id="12" name="Rectangle 11"/>
          <p:cNvSpPr/>
          <p:nvPr/>
        </p:nvSpPr>
        <p:spPr>
          <a:xfrm>
            <a:off x="4384434" y="3845117"/>
            <a:ext cx="1113690" cy="109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tx1"/>
                </a:solidFill>
              </a:rPr>
              <a:t>Authentic Relating</a:t>
            </a:r>
            <a:endParaRPr lang="en-AU" sz="1400" b="1" dirty="0">
              <a:solidFill>
                <a:schemeClr val="tx1"/>
              </a:solidFill>
            </a:endParaRPr>
          </a:p>
        </p:txBody>
      </p:sp>
      <p:sp>
        <p:nvSpPr>
          <p:cNvPr id="13" name="Rectangle 12"/>
          <p:cNvSpPr/>
          <p:nvPr/>
        </p:nvSpPr>
        <p:spPr>
          <a:xfrm>
            <a:off x="4384430" y="4736017"/>
            <a:ext cx="1113693" cy="1559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tx1"/>
                </a:solidFill>
              </a:rPr>
              <a:t>Interactive Teaching</a:t>
            </a:r>
            <a:endParaRPr lang="en-AU" sz="1400" b="1" dirty="0">
              <a:solidFill>
                <a:schemeClr val="tx1"/>
              </a:solidFill>
            </a:endParaRPr>
          </a:p>
        </p:txBody>
      </p:sp>
      <p:sp>
        <p:nvSpPr>
          <p:cNvPr id="14" name="Rectangle 13"/>
          <p:cNvSpPr/>
          <p:nvPr/>
        </p:nvSpPr>
        <p:spPr>
          <a:xfrm>
            <a:off x="9636369" y="2907323"/>
            <a:ext cx="2250831" cy="13598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smtClean="0">
                <a:solidFill>
                  <a:schemeClr val="tx1"/>
                </a:solidFill>
              </a:rPr>
              <a:t>Patient participates, resumes, or sustains activities of daily life contributing to:</a:t>
            </a:r>
          </a:p>
          <a:p>
            <a:pPr marL="171450" indent="-171450">
              <a:buFont typeface="Arial" panose="020B0604020202020204" pitchFamily="34" charset="0"/>
              <a:buChar char="•"/>
            </a:pPr>
            <a:r>
              <a:rPr lang="en-AU" sz="1200" dirty="0" smtClean="0">
                <a:solidFill>
                  <a:schemeClr val="tx1"/>
                </a:solidFill>
              </a:rPr>
              <a:t>Convalescence,</a:t>
            </a:r>
          </a:p>
          <a:p>
            <a:pPr marL="171450" indent="-171450">
              <a:buFont typeface="Arial" panose="020B0604020202020204" pitchFamily="34" charset="0"/>
              <a:buChar char="•"/>
            </a:pPr>
            <a:r>
              <a:rPr lang="en-AU" sz="1200" dirty="0" smtClean="0">
                <a:solidFill>
                  <a:schemeClr val="tx1"/>
                </a:solidFill>
              </a:rPr>
              <a:t>Health</a:t>
            </a:r>
            <a:endParaRPr lang="en-AU" sz="1200" dirty="0">
              <a:solidFill>
                <a:schemeClr val="tx1"/>
              </a:solidFill>
            </a:endParaRPr>
          </a:p>
          <a:p>
            <a:pPr marL="171450" indent="-171450">
              <a:buFont typeface="Arial" panose="020B0604020202020204" pitchFamily="34" charset="0"/>
              <a:buChar char="•"/>
            </a:pPr>
            <a:r>
              <a:rPr lang="en-AU" sz="1200" dirty="0" smtClean="0">
                <a:solidFill>
                  <a:schemeClr val="tx1"/>
                </a:solidFill>
              </a:rPr>
              <a:t>Quality of life</a:t>
            </a:r>
            <a:endParaRPr lang="en-AU" sz="1200" dirty="0"/>
          </a:p>
        </p:txBody>
      </p:sp>
      <p:sp>
        <p:nvSpPr>
          <p:cNvPr id="15" name="Rectangle 14"/>
          <p:cNvSpPr/>
          <p:nvPr/>
        </p:nvSpPr>
        <p:spPr>
          <a:xfrm>
            <a:off x="1541577" y="2321170"/>
            <a:ext cx="2690451" cy="1148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smtClean="0">
                <a:solidFill>
                  <a:schemeClr val="tx1"/>
                </a:solidFill>
              </a:rPr>
              <a:t>Acknowledging the patient’s suffering and distress</a:t>
            </a:r>
          </a:p>
          <a:p>
            <a:pPr marL="171450" indent="-171450">
              <a:buFont typeface="Arial" panose="020B0604020202020204" pitchFamily="34" charset="0"/>
              <a:buChar char="•"/>
            </a:pPr>
            <a:r>
              <a:rPr lang="en-AU" sz="1200" dirty="0" smtClean="0">
                <a:solidFill>
                  <a:schemeClr val="tx1"/>
                </a:solidFill>
              </a:rPr>
              <a:t>Being non-judgemental of the patient</a:t>
            </a:r>
          </a:p>
          <a:p>
            <a:pPr marL="171450" indent="-171450">
              <a:buFont typeface="Arial" panose="020B0604020202020204" pitchFamily="34" charset="0"/>
              <a:buChar char="•"/>
            </a:pPr>
            <a:r>
              <a:rPr lang="en-AU" sz="1200" dirty="0" smtClean="0">
                <a:solidFill>
                  <a:schemeClr val="tx1"/>
                </a:solidFill>
              </a:rPr>
              <a:t>Not power-tripping over the patient</a:t>
            </a:r>
          </a:p>
          <a:p>
            <a:pPr marL="171450" indent="-171450">
              <a:buFont typeface="Arial" panose="020B0604020202020204" pitchFamily="34" charset="0"/>
              <a:buChar char="•"/>
            </a:pPr>
            <a:r>
              <a:rPr lang="en-AU" sz="1200" dirty="0" smtClean="0">
                <a:solidFill>
                  <a:schemeClr val="tx1"/>
                </a:solidFill>
              </a:rPr>
              <a:t>Viewing the patient as knowledgeable</a:t>
            </a:r>
            <a:endParaRPr lang="en-AU" sz="1200" dirty="0">
              <a:solidFill>
                <a:schemeClr val="tx1"/>
              </a:solidFill>
            </a:endParaRPr>
          </a:p>
        </p:txBody>
      </p:sp>
      <p:sp>
        <p:nvSpPr>
          <p:cNvPr id="16" name="Rectangle 15"/>
          <p:cNvSpPr/>
          <p:nvPr/>
        </p:nvSpPr>
        <p:spPr>
          <a:xfrm>
            <a:off x="1541577" y="3470028"/>
            <a:ext cx="2690451" cy="1688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smtClean="0">
                <a:solidFill>
                  <a:schemeClr val="tx1"/>
                </a:solidFill>
              </a:rPr>
              <a:t>Knowing yourself as nurse</a:t>
            </a:r>
          </a:p>
          <a:p>
            <a:pPr marL="171450" indent="-171450">
              <a:buFont typeface="Arial" panose="020B0604020202020204" pitchFamily="34" charset="0"/>
              <a:buChar char="•"/>
            </a:pPr>
            <a:r>
              <a:rPr lang="en-AU" sz="1200" dirty="0" smtClean="0">
                <a:solidFill>
                  <a:schemeClr val="tx1"/>
                </a:solidFill>
              </a:rPr>
              <a:t>Knowing the patient</a:t>
            </a:r>
          </a:p>
          <a:p>
            <a:pPr marL="171450" indent="-171450">
              <a:buFont typeface="Arial" panose="020B0604020202020204" pitchFamily="34" charset="0"/>
              <a:buChar char="•"/>
            </a:pPr>
            <a:r>
              <a:rPr lang="en-AU" sz="1200" dirty="0" smtClean="0">
                <a:solidFill>
                  <a:schemeClr val="tx1"/>
                </a:solidFill>
              </a:rPr>
              <a:t>Consulting other nurses, the healthcare team, the patient, and the literature</a:t>
            </a:r>
          </a:p>
          <a:p>
            <a:pPr marL="171450" indent="-171450">
              <a:buFont typeface="Arial" panose="020B0604020202020204" pitchFamily="34" charset="0"/>
              <a:buChar char="•"/>
            </a:pPr>
            <a:r>
              <a:rPr lang="en-AU" sz="1200" dirty="0" smtClean="0">
                <a:solidFill>
                  <a:schemeClr val="tx1"/>
                </a:solidFill>
              </a:rPr>
              <a:t>Viewing each situation as a learning experience</a:t>
            </a:r>
          </a:p>
          <a:p>
            <a:pPr marL="171450" indent="-171450">
              <a:buFont typeface="Arial" panose="020B0604020202020204" pitchFamily="34" charset="0"/>
              <a:buChar char="•"/>
            </a:pPr>
            <a:r>
              <a:rPr lang="en-AU" sz="1200" dirty="0" smtClean="0">
                <a:solidFill>
                  <a:schemeClr val="tx1"/>
                </a:solidFill>
              </a:rPr>
              <a:t>Imagining the patient’s situation</a:t>
            </a:r>
          </a:p>
          <a:p>
            <a:pPr marL="171450" indent="-171450">
              <a:buFont typeface="Arial" panose="020B0604020202020204" pitchFamily="34" charset="0"/>
              <a:buChar char="•"/>
            </a:pPr>
            <a:r>
              <a:rPr lang="en-AU" sz="1200" dirty="0" smtClean="0">
                <a:solidFill>
                  <a:schemeClr val="tx1"/>
                </a:solidFill>
              </a:rPr>
              <a:t>Taking a break</a:t>
            </a:r>
            <a:endParaRPr lang="en-AU" sz="1200" dirty="0">
              <a:solidFill>
                <a:schemeClr val="tx1"/>
              </a:solidFill>
            </a:endParaRPr>
          </a:p>
        </p:txBody>
      </p:sp>
      <p:sp>
        <p:nvSpPr>
          <p:cNvPr id="17" name="Rectangle 16"/>
          <p:cNvSpPr/>
          <p:nvPr/>
        </p:nvSpPr>
        <p:spPr>
          <a:xfrm>
            <a:off x="574431" y="2321169"/>
            <a:ext cx="967144" cy="11488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smtClean="0">
                <a:solidFill>
                  <a:schemeClr val="tx1"/>
                </a:solidFill>
              </a:rPr>
              <a:t>Respecting the Patient</a:t>
            </a:r>
            <a:endParaRPr lang="en-AU" sz="1200" b="1" dirty="0">
              <a:solidFill>
                <a:schemeClr val="tx1"/>
              </a:solidFill>
            </a:endParaRPr>
          </a:p>
        </p:txBody>
      </p:sp>
      <p:sp>
        <p:nvSpPr>
          <p:cNvPr id="18" name="Rectangle 17"/>
          <p:cNvSpPr/>
          <p:nvPr/>
        </p:nvSpPr>
        <p:spPr>
          <a:xfrm>
            <a:off x="574428" y="3470029"/>
            <a:ext cx="967149" cy="1688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smtClean="0">
                <a:solidFill>
                  <a:schemeClr val="tx1"/>
                </a:solidFill>
              </a:rPr>
              <a:t>Not Taking the Patient’s Behaviour Personally</a:t>
            </a:r>
            <a:endParaRPr lang="en-AU" sz="1200" b="1" dirty="0">
              <a:solidFill>
                <a:schemeClr val="tx1"/>
              </a:solidFill>
            </a:endParaRPr>
          </a:p>
        </p:txBody>
      </p:sp>
      <p:cxnSp>
        <p:nvCxnSpPr>
          <p:cNvPr id="6" name="Straight Connector 5"/>
          <p:cNvCxnSpPr/>
          <p:nvPr/>
        </p:nvCxnSpPr>
        <p:spPr>
          <a:xfrm flipH="1">
            <a:off x="4232028" y="1629509"/>
            <a:ext cx="152402" cy="691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530862" y="1629509"/>
            <a:ext cx="105507" cy="1277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32028" y="5158154"/>
            <a:ext cx="152402" cy="1137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530862" y="4267200"/>
            <a:ext cx="105508" cy="2028034"/>
          </a:xfrm>
          <a:prstGeom prst="line">
            <a:avLst/>
          </a:prstGeom>
        </p:spPr>
        <p:style>
          <a:lnRef idx="1">
            <a:schemeClr val="accent1"/>
          </a:lnRef>
          <a:fillRef idx="0">
            <a:schemeClr val="accent1"/>
          </a:fillRef>
          <a:effectRef idx="0">
            <a:schemeClr val="accent1"/>
          </a:effectRef>
          <a:fontRef idx="minor">
            <a:schemeClr val="tx1"/>
          </a:fontRef>
        </p:style>
      </p:cxnSp>
      <p:sp>
        <p:nvSpPr>
          <p:cNvPr id="29" name="Arc 28"/>
          <p:cNvSpPr/>
          <p:nvPr/>
        </p:nvSpPr>
        <p:spPr>
          <a:xfrm>
            <a:off x="8159262" y="703385"/>
            <a:ext cx="3727938" cy="4454769"/>
          </a:xfrm>
          <a:prstGeom prst="arc">
            <a:avLst>
              <a:gd name="adj1" fmla="val 1610038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31" name="Straight Connector 30"/>
          <p:cNvCxnSpPr>
            <a:stCxn id="29" idx="0"/>
            <a:endCxn id="4" idx="3"/>
          </p:cNvCxnSpPr>
          <p:nvPr/>
        </p:nvCxnSpPr>
        <p:spPr>
          <a:xfrm flipH="1" flipV="1">
            <a:off x="8159262" y="679957"/>
            <a:ext cx="1799445" cy="24763"/>
          </a:xfrm>
          <a:prstGeom prst="line">
            <a:avLst/>
          </a:prstGeom>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574428" y="703385"/>
            <a:ext cx="1547449" cy="1617784"/>
          </a:xfrm>
          <a:prstGeom prst="arc">
            <a:avLst>
              <a:gd name="adj1" fmla="val 11070869"/>
              <a:gd name="adj2" fmla="val 157871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34" name="Straight Connector 33"/>
          <p:cNvCxnSpPr>
            <a:stCxn id="32" idx="0"/>
          </p:cNvCxnSpPr>
          <p:nvPr/>
        </p:nvCxnSpPr>
        <p:spPr>
          <a:xfrm flipH="1">
            <a:off x="574428" y="1451360"/>
            <a:ext cx="2197" cy="869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4" idx="1"/>
          </p:cNvCxnSpPr>
          <p:nvPr/>
        </p:nvCxnSpPr>
        <p:spPr>
          <a:xfrm flipV="1">
            <a:off x="1266092" y="679957"/>
            <a:ext cx="4232031" cy="234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45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293" y="386862"/>
            <a:ext cx="11781692" cy="6365630"/>
          </a:xfrm>
        </p:spPr>
        <p:txBody>
          <a:bodyPr>
            <a:normAutofit fontScale="92500" lnSpcReduction="10000"/>
          </a:bodyPr>
          <a:lstStyle/>
          <a:p>
            <a:endParaRPr lang="en-AU" sz="1600" dirty="0" smtClean="0"/>
          </a:p>
          <a:p>
            <a:endParaRPr lang="en-AU" sz="1600" dirty="0" smtClean="0"/>
          </a:p>
          <a:p>
            <a:r>
              <a:rPr lang="en-AU" sz="1600" dirty="0" smtClean="0"/>
              <a:t>	         </a:t>
            </a:r>
            <a:r>
              <a:rPr lang="en-AU" sz="1700" dirty="0" smtClean="0"/>
              <a:t>Four Context Categories</a:t>
            </a:r>
          </a:p>
          <a:p>
            <a:pPr algn="l"/>
            <a:r>
              <a:rPr lang="en-AU" sz="1200" dirty="0" smtClean="0"/>
              <a:t>				                  		         </a:t>
            </a:r>
            <a:r>
              <a:rPr lang="en-AU" sz="1700" b="1" dirty="0" smtClean="0"/>
              <a:t>Main categories</a:t>
            </a:r>
            <a:r>
              <a:rPr lang="en-AU" sz="1200" dirty="0" smtClean="0"/>
              <a:t>		</a:t>
            </a:r>
          </a:p>
          <a:p>
            <a:pPr algn="l"/>
            <a:r>
              <a:rPr lang="en-AU" sz="1200" dirty="0" smtClean="0"/>
              <a:t>            </a:t>
            </a:r>
            <a:r>
              <a:rPr lang="en-AU" sz="1700" b="1" dirty="0" smtClean="0"/>
              <a:t>Two Antecedent &amp; Sustaining Categories</a:t>
            </a:r>
            <a:r>
              <a:rPr lang="en-AU" sz="1200" b="1" dirty="0" smtClean="0"/>
              <a:t>						</a:t>
            </a:r>
          </a:p>
          <a:p>
            <a:pPr algn="l"/>
            <a:r>
              <a:rPr lang="en-AU" sz="1000" dirty="0" smtClean="0"/>
              <a:t>                                                                                                                                                                                                                                                                                                                                               </a:t>
            </a:r>
            <a:r>
              <a:rPr lang="en-AU" sz="1600" dirty="0" smtClean="0"/>
              <a:t>                       </a:t>
            </a:r>
            <a:r>
              <a:rPr lang="en-AU" sz="1700" b="1" dirty="0" smtClean="0"/>
              <a:t>Consequence</a:t>
            </a:r>
            <a:r>
              <a:rPr lang="en-AU" sz="1200" b="1" dirty="0" smtClean="0"/>
              <a:t>																																																																																																																																			  </a:t>
            </a:r>
          </a:p>
          <a:p>
            <a:pPr algn="l">
              <a:lnSpc>
                <a:spcPct val="100000"/>
              </a:lnSpc>
            </a:pPr>
            <a:r>
              <a:rPr lang="en-AU" sz="1200" b="1" dirty="0" smtClean="0"/>
              <a:t>                                                                                                                                                                                                                                                                                                                                                                                                                                           	                                                                                                                                                                                                                                                                                                                                                	                                                                                                                                                                                                                                                                    </a:t>
            </a:r>
            <a:r>
              <a:rPr lang="en-AU" sz="1500" dirty="0" smtClean="0"/>
              <a:t>Consequence represents the                                 									                       goal of protective empowering</a:t>
            </a:r>
            <a:r>
              <a:rPr lang="en-AU" sz="1500" b="1" dirty="0" smtClean="0"/>
              <a:t> </a:t>
            </a:r>
            <a:r>
              <a:rPr lang="en-AU" sz="1200" dirty="0" smtClean="0"/>
              <a:t>												</a:t>
            </a:r>
          </a:p>
          <a:p>
            <a:pPr algn="l">
              <a:lnSpc>
                <a:spcPct val="100000"/>
              </a:lnSpc>
            </a:pPr>
            <a:r>
              <a:rPr lang="en-AU" sz="1200" dirty="0" smtClean="0"/>
              <a:t>          </a:t>
            </a:r>
            <a:r>
              <a:rPr lang="en-AU" sz="1500" dirty="0" smtClean="0"/>
              <a:t>Two main categories that represent antecedent &amp;                                                                                                                                                                                                     	sustaining values &amp; actions of protective                                                                                                                                                                                                        	empowering which serve as the basis for the                                                                                                                                                                                     	nurse’s approach                                                                                                                                                                                                                                                                                     </a:t>
            </a:r>
            <a:r>
              <a:rPr lang="en-AU" sz="1000" dirty="0" smtClean="0"/>
              <a:t>	                                                   </a:t>
            </a:r>
            <a:r>
              <a:rPr lang="en-AU" sz="1200" dirty="0" smtClean="0"/>
              <a:t>											</a:t>
            </a:r>
            <a:r>
              <a:rPr lang="en-AU" sz="1200" dirty="0"/>
              <a:t> </a:t>
            </a:r>
            <a:r>
              <a:rPr lang="en-AU" sz="1200" dirty="0" smtClean="0"/>
              <a:t> 	 			   </a:t>
            </a:r>
            <a:r>
              <a:rPr lang="en-AU" sz="1500" dirty="0" smtClean="0"/>
              <a:t>Four main categories that represent the contexts through                                                                                                                	                                                                                               which protective empowerment occurs and changes                                                                                        	                                                                                               depending upon the person’s situation</a:t>
            </a:r>
          </a:p>
        </p:txBody>
      </p:sp>
      <p:sp>
        <p:nvSpPr>
          <p:cNvPr id="4" name="Rectangle 3"/>
          <p:cNvSpPr/>
          <p:nvPr/>
        </p:nvSpPr>
        <p:spPr>
          <a:xfrm>
            <a:off x="5498123" y="439643"/>
            <a:ext cx="2661139" cy="480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Protective Empowering</a:t>
            </a:r>
          </a:p>
        </p:txBody>
      </p:sp>
      <p:sp>
        <p:nvSpPr>
          <p:cNvPr id="10" name="Rectangle 9"/>
          <p:cNvSpPr/>
          <p:nvPr/>
        </p:nvSpPr>
        <p:spPr>
          <a:xfrm>
            <a:off x="4888523" y="1629510"/>
            <a:ext cx="4278923" cy="1090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Keeping the </a:t>
            </a:r>
          </a:p>
          <a:p>
            <a:pPr algn="ctr"/>
            <a:r>
              <a:rPr lang="en-AU" sz="1600" dirty="0" smtClean="0">
                <a:solidFill>
                  <a:schemeClr val="tx1"/>
                </a:solidFill>
              </a:rPr>
              <a:t>Person Safe</a:t>
            </a:r>
            <a:endParaRPr lang="en-AU" sz="1600" dirty="0">
              <a:solidFill>
                <a:schemeClr val="tx1"/>
              </a:solidFill>
            </a:endParaRPr>
          </a:p>
        </p:txBody>
      </p:sp>
      <p:sp>
        <p:nvSpPr>
          <p:cNvPr id="11" name="Rectangle 10"/>
          <p:cNvSpPr/>
          <p:nvPr/>
        </p:nvSpPr>
        <p:spPr>
          <a:xfrm>
            <a:off x="4888523" y="2719745"/>
            <a:ext cx="4278923" cy="10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Encouraging the Person’s Health</a:t>
            </a:r>
            <a:endParaRPr lang="en-AU" sz="1600" dirty="0">
              <a:solidFill>
                <a:schemeClr val="tx1"/>
              </a:solidFill>
            </a:endParaRPr>
          </a:p>
        </p:txBody>
      </p:sp>
      <p:sp>
        <p:nvSpPr>
          <p:cNvPr id="12" name="Rectangle 11"/>
          <p:cNvSpPr/>
          <p:nvPr/>
        </p:nvSpPr>
        <p:spPr>
          <a:xfrm>
            <a:off x="4888523" y="3751546"/>
            <a:ext cx="4278923" cy="796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Authentic Relating</a:t>
            </a:r>
            <a:endParaRPr lang="en-AU" sz="1600" dirty="0">
              <a:solidFill>
                <a:schemeClr val="tx1"/>
              </a:solidFill>
            </a:endParaRPr>
          </a:p>
        </p:txBody>
      </p:sp>
      <p:sp>
        <p:nvSpPr>
          <p:cNvPr id="13" name="Rectangle 12"/>
          <p:cNvSpPr/>
          <p:nvPr/>
        </p:nvSpPr>
        <p:spPr>
          <a:xfrm>
            <a:off x="4888523" y="4548439"/>
            <a:ext cx="4278923" cy="9262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Interactive Teaching</a:t>
            </a:r>
            <a:endParaRPr lang="en-AU" sz="1600" dirty="0">
              <a:solidFill>
                <a:schemeClr val="tx1"/>
              </a:solidFill>
            </a:endParaRPr>
          </a:p>
        </p:txBody>
      </p:sp>
      <p:sp>
        <p:nvSpPr>
          <p:cNvPr id="14" name="Rectangle 13"/>
          <p:cNvSpPr/>
          <p:nvPr/>
        </p:nvSpPr>
        <p:spPr>
          <a:xfrm>
            <a:off x="9272955" y="2473730"/>
            <a:ext cx="2614245" cy="1500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dirty="0" smtClean="0">
                <a:solidFill>
                  <a:schemeClr val="tx1"/>
                </a:solidFill>
              </a:rPr>
              <a:t>The person participates, resumes, or sustains activities of daily life contributing to:</a:t>
            </a:r>
          </a:p>
          <a:p>
            <a:pPr marL="171450" indent="-171450">
              <a:buFont typeface="Arial" panose="020B0604020202020204" pitchFamily="34" charset="0"/>
              <a:buChar char="•"/>
            </a:pPr>
            <a:r>
              <a:rPr lang="en-AU" sz="1400" dirty="0" smtClean="0">
                <a:solidFill>
                  <a:schemeClr val="tx1"/>
                </a:solidFill>
              </a:rPr>
              <a:t>Convalescence,</a:t>
            </a:r>
          </a:p>
          <a:p>
            <a:pPr marL="171450" indent="-171450">
              <a:buFont typeface="Arial" panose="020B0604020202020204" pitchFamily="34" charset="0"/>
              <a:buChar char="•"/>
            </a:pPr>
            <a:r>
              <a:rPr lang="en-AU" sz="1400" dirty="0" smtClean="0">
                <a:solidFill>
                  <a:schemeClr val="tx1"/>
                </a:solidFill>
              </a:rPr>
              <a:t>Health</a:t>
            </a:r>
            <a:endParaRPr lang="en-AU" sz="1400" dirty="0">
              <a:solidFill>
                <a:schemeClr val="tx1"/>
              </a:solidFill>
            </a:endParaRPr>
          </a:p>
          <a:p>
            <a:pPr marL="171450" indent="-171450">
              <a:buFont typeface="Arial" panose="020B0604020202020204" pitchFamily="34" charset="0"/>
              <a:buChar char="•"/>
            </a:pPr>
            <a:r>
              <a:rPr lang="en-AU" sz="1400" dirty="0" smtClean="0">
                <a:solidFill>
                  <a:schemeClr val="tx1"/>
                </a:solidFill>
              </a:rPr>
              <a:t>Quality of life</a:t>
            </a:r>
            <a:endParaRPr lang="en-AU" sz="1400" dirty="0"/>
          </a:p>
        </p:txBody>
      </p:sp>
      <p:sp>
        <p:nvSpPr>
          <p:cNvPr id="17" name="Rectangle 16"/>
          <p:cNvSpPr/>
          <p:nvPr/>
        </p:nvSpPr>
        <p:spPr>
          <a:xfrm>
            <a:off x="574425" y="2321168"/>
            <a:ext cx="4208589" cy="1125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rPr>
              <a:t>	Respecting the Person</a:t>
            </a:r>
            <a:endParaRPr lang="en-AU" sz="1600" dirty="0">
              <a:solidFill>
                <a:schemeClr val="tx1"/>
              </a:solidFill>
            </a:endParaRPr>
          </a:p>
        </p:txBody>
      </p:sp>
      <p:sp>
        <p:nvSpPr>
          <p:cNvPr id="18" name="Rectangle 17"/>
          <p:cNvSpPr/>
          <p:nvPr/>
        </p:nvSpPr>
        <p:spPr>
          <a:xfrm>
            <a:off x="574425" y="3446506"/>
            <a:ext cx="4208589" cy="11019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rPr>
              <a:t>   Not Taking the Person’s Behaviour Personally</a:t>
            </a:r>
            <a:endParaRPr lang="en-AU" sz="1600" dirty="0">
              <a:solidFill>
                <a:schemeClr val="tx1"/>
              </a:solidFill>
            </a:endParaRPr>
          </a:p>
        </p:txBody>
      </p:sp>
      <p:cxnSp>
        <p:nvCxnSpPr>
          <p:cNvPr id="6" name="Straight Connector 5"/>
          <p:cNvCxnSpPr/>
          <p:nvPr/>
        </p:nvCxnSpPr>
        <p:spPr>
          <a:xfrm flipH="1">
            <a:off x="4783014" y="1629509"/>
            <a:ext cx="105510" cy="691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79170" y="1629509"/>
            <a:ext cx="93785" cy="844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83014" y="4548438"/>
            <a:ext cx="105509" cy="926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167446" y="3974592"/>
            <a:ext cx="105509" cy="1500085"/>
          </a:xfrm>
          <a:prstGeom prst="line">
            <a:avLst/>
          </a:prstGeom>
        </p:spPr>
        <p:style>
          <a:lnRef idx="1">
            <a:schemeClr val="accent1"/>
          </a:lnRef>
          <a:fillRef idx="0">
            <a:schemeClr val="accent1"/>
          </a:fillRef>
          <a:effectRef idx="0">
            <a:schemeClr val="accent1"/>
          </a:effectRef>
          <a:fontRef idx="minor">
            <a:schemeClr val="tx1"/>
          </a:fontRef>
        </p:style>
      </p:cxnSp>
      <p:sp>
        <p:nvSpPr>
          <p:cNvPr id="29" name="Arc 28"/>
          <p:cNvSpPr/>
          <p:nvPr/>
        </p:nvSpPr>
        <p:spPr>
          <a:xfrm>
            <a:off x="8159262" y="703385"/>
            <a:ext cx="3727938" cy="4454769"/>
          </a:xfrm>
          <a:prstGeom prst="arc">
            <a:avLst>
              <a:gd name="adj1" fmla="val 16100382"/>
              <a:gd name="adj2" fmla="val 206780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31" name="Straight Connector 30"/>
          <p:cNvCxnSpPr>
            <a:stCxn id="29" idx="0"/>
            <a:endCxn id="4" idx="3"/>
          </p:cNvCxnSpPr>
          <p:nvPr/>
        </p:nvCxnSpPr>
        <p:spPr>
          <a:xfrm flipH="1" flipV="1">
            <a:off x="8159262" y="679957"/>
            <a:ext cx="1799445" cy="24763"/>
          </a:xfrm>
          <a:prstGeom prst="line">
            <a:avLst/>
          </a:prstGeom>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574428" y="703385"/>
            <a:ext cx="1547449" cy="1617784"/>
          </a:xfrm>
          <a:prstGeom prst="arc">
            <a:avLst>
              <a:gd name="adj1" fmla="val 11070869"/>
              <a:gd name="adj2" fmla="val 157871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34" name="Straight Connector 33"/>
          <p:cNvCxnSpPr>
            <a:stCxn id="32" idx="0"/>
          </p:cNvCxnSpPr>
          <p:nvPr/>
        </p:nvCxnSpPr>
        <p:spPr>
          <a:xfrm flipH="1">
            <a:off x="574428" y="1451360"/>
            <a:ext cx="2197" cy="869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4" idx="1"/>
          </p:cNvCxnSpPr>
          <p:nvPr/>
        </p:nvCxnSpPr>
        <p:spPr>
          <a:xfrm flipV="1">
            <a:off x="1266092" y="679957"/>
            <a:ext cx="4232031" cy="234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848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2"/>
          <p:cNvSpPr>
            <a:spLocks noChangeArrowheads="1"/>
          </p:cNvSpPr>
          <p:nvPr/>
        </p:nvSpPr>
        <p:spPr bwMode="auto">
          <a:xfrm>
            <a:off x="3790950" y="2670175"/>
            <a:ext cx="4045194" cy="1524000"/>
          </a:xfrm>
          <a:prstGeom prst="leftRightArrow">
            <a:avLst>
              <a:gd name="adj1" fmla="val 50000"/>
              <a:gd name="adj2" fmla="val 49998"/>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Patients who are not competent (limits to patient choice) in all areas of their lives may still be capable of making sound decisions (patient choices) in some areas and need to be allowed an opportunity to make decisions in those areas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smtClean="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cs typeface="Times New Roman" panose="02020603050405020304" pitchFamily="18" charset="0"/>
              </a:rPr>
              <a:t>	</a:t>
            </a:r>
            <a:endParaRPr lang="en-US" altLang="en-US" sz="1000" dirty="0" smtClean="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cs typeface="Times New Roman" panose="02020603050405020304" pitchFamily="18" charset="0"/>
              </a:rPr>
              <a:t>	</a:t>
            </a:r>
            <a:r>
              <a:rPr lang="en-US" altLang="en-US" sz="1000" dirty="0" smtClean="0">
                <a:latin typeface="Calibri" panose="020F0502020204030204" pitchFamily="34" charset="0"/>
                <a:cs typeface="Times New Roman" panose="02020603050405020304" pitchFamily="18" charset="0"/>
              </a:rPr>
              <a:t>Core category of protective empowering 	represents a parallel process to the 	interplay between patient and choice</a:t>
            </a:r>
            <a:endParaRPr lang="en-US" altLang="en-US" sz="1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cs typeface="Times New Roman" panose="02020603050405020304" pitchFamily="18" charset="0"/>
              </a:rPr>
              <a:t> </a:t>
            </a:r>
            <a:r>
              <a:rPr lang="en-US" altLang="en-US" sz="1000" dirty="0" smtClean="0">
                <a:latin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Calibri" panose="020F0502020204030204" pitchFamily="34" charset="0"/>
                <a:cs typeface="Times New Roman" panose="02020603050405020304" pitchFamily="18" charset="0"/>
              </a:rPr>
              <a:t>               Theory of protective empowering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Calibri" panose="020F0502020204030204" pitchFamily="34" charset="0"/>
                <a:cs typeface="Times New Roman" panose="02020603050405020304" pitchFamily="18" charset="0"/>
              </a:rPr>
              <a:t>               Core category of protective empowering  guides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cs typeface="Times New Roman" panose="02020603050405020304" pitchFamily="18" charset="0"/>
              </a:rPr>
              <a:t> </a:t>
            </a:r>
            <a:r>
              <a:rPr lang="en-US" altLang="en-US" sz="1000" dirty="0" smtClean="0">
                <a:latin typeface="Calibri" panose="020F0502020204030204" pitchFamily="34" charset="0"/>
                <a:cs typeface="Times New Roman" panose="02020603050405020304" pitchFamily="18" charset="0"/>
              </a:rPr>
              <a:t>              6 main categories and 27 subcategories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6724747" y="1085849"/>
            <a:ext cx="3650176" cy="396476"/>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380167" y="3016252"/>
            <a:ext cx="3407851" cy="559286"/>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Patient safety or limits to patient choice (beneficence and non-maleficence)</a:t>
            </a:r>
            <a:endParaRPr kumimoji="0" lang="en-US" altLang="en-US" sz="1800" b="1" i="0" u="none" strike="noStrike" cap="none" normalizeH="0" baseline="0" dirty="0" smtClean="0">
              <a:ln>
                <a:noFill/>
              </a:ln>
              <a:effectLst/>
              <a:latin typeface="Arial" panose="020B0604020202020204" pitchFamily="34" charset="0"/>
            </a:endParaRPr>
          </a:p>
        </p:txBody>
      </p:sp>
      <p:sp>
        <p:nvSpPr>
          <p:cNvPr id="5" name="Rectangle 7"/>
          <p:cNvSpPr>
            <a:spLocks noChangeArrowheads="1"/>
          </p:cNvSpPr>
          <p:nvPr/>
        </p:nvSpPr>
        <p:spPr bwMode="auto">
          <a:xfrm>
            <a:off x="7836144" y="2925207"/>
            <a:ext cx="3086100" cy="595866"/>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choice (Autonomy)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Left-Right Arrow 8"/>
          <p:cNvSpPr>
            <a:spLocks noChangeArrowheads="1"/>
          </p:cNvSpPr>
          <p:nvPr/>
        </p:nvSpPr>
        <p:spPr bwMode="auto">
          <a:xfrm>
            <a:off x="3962400" y="5361543"/>
            <a:ext cx="3873744" cy="1179933"/>
          </a:xfrm>
          <a:prstGeom prst="leftRightArrow">
            <a:avLst>
              <a:gd name="adj1" fmla="val 50000"/>
              <a:gd name="adj2" fmla="val 5000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 category of protective empowering emerged as a consistent pattern where a discussion of one (protecting or empowering) would incorporate the other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Interplay</a:t>
            </a:r>
          </a:p>
        </p:txBody>
      </p:sp>
      <p:sp>
        <p:nvSpPr>
          <p:cNvPr id="7" name="Rectangle 9"/>
          <p:cNvSpPr>
            <a:spLocks noChangeArrowheads="1"/>
          </p:cNvSpPr>
          <p:nvPr/>
        </p:nvSpPr>
        <p:spPr bwMode="auto">
          <a:xfrm>
            <a:off x="4371974" y="257908"/>
            <a:ext cx="2837718" cy="420494"/>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well-being</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smtClean="0">
              <a:solidFill>
                <a:schemeClr val="bg1"/>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smtClean="0">
                <a:latin typeface="Calibri" panose="020F0502020204030204" pitchFamily="34" charset="0"/>
                <a:cs typeface="Times New Roman" panose="02020603050405020304" pitchFamily="18" charset="0"/>
              </a:rPr>
              <a:t>Ethical principles of nursing</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latin typeface="Calibri" panose="020F0502020204030204" pitchFamily="34" charset="0"/>
                <a:cs typeface="Times New Roman" panose="02020603050405020304" pitchFamily="18" charset="0"/>
              </a:rPr>
              <a:t>Interplay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7"/>
          <p:cNvSpPr>
            <a:spLocks noChangeArrowheads="1"/>
          </p:cNvSpPr>
          <p:nvPr/>
        </p:nvSpPr>
        <p:spPr bwMode="auto">
          <a:xfrm>
            <a:off x="6724747" y="1468120"/>
            <a:ext cx="3650176" cy="550146"/>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Respecting a person’s right to 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8"/>
          <p:cNvSpPr>
            <a:spLocks noChangeArrowheads="1"/>
          </p:cNvSpPr>
          <p:nvPr/>
        </p:nvSpPr>
        <p:spPr bwMode="auto">
          <a:xfrm>
            <a:off x="6724746" y="2018266"/>
            <a:ext cx="3650177" cy="605302"/>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Nurses view of autonomy	Patient’s view of 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0"/>
          <p:cNvSpPr>
            <a:spLocks noChangeArrowheads="1"/>
          </p:cNvSpPr>
          <p:nvPr/>
        </p:nvSpPr>
        <p:spPr bwMode="auto">
          <a:xfrm>
            <a:off x="7836144" y="3511549"/>
            <a:ext cx="3086100" cy="1388746"/>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Right to self-determination</a:t>
            </a:r>
            <a:endParaRPr lang="en-US" altLang="en-US" sz="1000"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Right to information necessary to make choices to consent or refuse care</a:t>
            </a:r>
            <a:endParaRPr lang="en-US" altLang="en-US" sz="1000"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Patients know the context in which they liver and their own beliefs and values</a:t>
            </a:r>
            <a:endParaRPr lang="en-US" altLang="en-US" sz="1000"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Nurses must use the patient’s view as a starting point</a:t>
            </a:r>
            <a:endParaRPr kumimoji="0" lang="en-US" altLang="en-US" sz="1000" b="0" i="0" u="none" strike="noStrike" cap="none" normalizeH="0" baseline="0" dirty="0" smtClean="0">
              <a:ln>
                <a:noFill/>
              </a:ln>
              <a:solidFill>
                <a:schemeClr val="tx1"/>
              </a:solidFill>
              <a:effectLst/>
              <a:latin typeface="Arial" panose="020B0604020202020204" pitchFamily="34" charset="0"/>
            </a:endParaRPr>
          </a:p>
        </p:txBody>
      </p:sp>
      <p:cxnSp>
        <p:nvCxnSpPr>
          <p:cNvPr id="11" name="Straight Arrow Connector 10"/>
          <p:cNvCxnSpPr>
            <a:stCxn id="7" idx="3"/>
          </p:cNvCxnSpPr>
          <p:nvPr/>
        </p:nvCxnSpPr>
        <p:spPr>
          <a:xfrm>
            <a:off x="7209692" y="468155"/>
            <a:ext cx="1500554" cy="598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23"/>
          <p:cNvSpPr>
            <a:spLocks noChangeArrowheads="1"/>
          </p:cNvSpPr>
          <p:nvPr/>
        </p:nvSpPr>
        <p:spPr bwMode="auto">
          <a:xfrm>
            <a:off x="380167" y="3575538"/>
            <a:ext cx="3407851" cy="1324757"/>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Patients do not have the right to choose to endanger the safety of others and self</a:t>
            </a:r>
            <a:endParaRPr lang="en-US" altLang="en-US" sz="1000" dirty="0"/>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choice depends on resources available to in a particular situation</a:t>
            </a:r>
            <a:endParaRPr lang="en-US" altLang="en-US" sz="1000" dirty="0"/>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choice may be restricted by hospital policies</a:t>
            </a:r>
            <a:endParaRPr lang="en-US" altLang="en-US" sz="1000" dirty="0"/>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Situations in which patients request nurses to perform an act that is illegal</a:t>
            </a:r>
            <a:endParaRPr kumimoji="0" lang="en-US"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24"/>
          <p:cNvSpPr>
            <a:spLocks noChangeArrowheads="1"/>
          </p:cNvSpPr>
          <p:nvPr/>
        </p:nvSpPr>
        <p:spPr bwMode="auto">
          <a:xfrm>
            <a:off x="380166" y="1071085"/>
            <a:ext cx="4413105" cy="387509"/>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Beneficence</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Non-maleficence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25"/>
          <p:cNvSpPr>
            <a:spLocks noChangeArrowheads="1"/>
          </p:cNvSpPr>
          <p:nvPr/>
        </p:nvSpPr>
        <p:spPr bwMode="auto">
          <a:xfrm>
            <a:off x="380167" y="1468120"/>
            <a:ext cx="2288932" cy="684528"/>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Facilitating someone’s </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good health or welfare</a:t>
            </a:r>
            <a:endParaRPr kumimoji="0" lang="en-US" altLang="en-US" sz="800" b="0" i="0" u="none" strike="noStrike" cap="none" normalizeH="0" baseline="0" dirty="0" smtClean="0">
              <a:ln>
                <a:noFill/>
              </a:ln>
              <a:solidFill>
                <a:schemeClr val="tx1"/>
              </a:solidFill>
              <a:effectLst/>
            </a:endParaRPr>
          </a:p>
        </p:txBody>
      </p:sp>
      <p:sp>
        <p:nvSpPr>
          <p:cNvPr id="16" name="Rectangle 26"/>
          <p:cNvSpPr>
            <a:spLocks noChangeArrowheads="1"/>
          </p:cNvSpPr>
          <p:nvPr/>
        </p:nvSpPr>
        <p:spPr bwMode="auto">
          <a:xfrm>
            <a:off x="380167" y="2152649"/>
            <a:ext cx="1272788" cy="470919"/>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Patient’s view of what is beneficial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27"/>
          <p:cNvSpPr>
            <a:spLocks noChangeArrowheads="1"/>
          </p:cNvSpPr>
          <p:nvPr/>
        </p:nvSpPr>
        <p:spPr bwMode="auto">
          <a:xfrm>
            <a:off x="2669099" y="1468120"/>
            <a:ext cx="2125640" cy="677546"/>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Preventing or removing harm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28"/>
          <p:cNvSpPr>
            <a:spLocks noChangeArrowheads="1"/>
          </p:cNvSpPr>
          <p:nvPr/>
        </p:nvSpPr>
        <p:spPr bwMode="auto">
          <a:xfrm>
            <a:off x="1547447" y="2152650"/>
            <a:ext cx="1121652" cy="470919"/>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Nurse’s view of what is beneficial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29"/>
          <p:cNvSpPr>
            <a:spLocks noChangeArrowheads="1"/>
          </p:cNvSpPr>
          <p:nvPr/>
        </p:nvSpPr>
        <p:spPr bwMode="auto">
          <a:xfrm>
            <a:off x="2669100" y="2152650"/>
            <a:ext cx="1023670" cy="470919"/>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Patient’s view of what is beneficial</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30"/>
          <p:cNvSpPr>
            <a:spLocks noChangeArrowheads="1"/>
          </p:cNvSpPr>
          <p:nvPr/>
        </p:nvSpPr>
        <p:spPr bwMode="auto">
          <a:xfrm>
            <a:off x="3692771" y="2152650"/>
            <a:ext cx="1101967" cy="470919"/>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Nurse’s view of what is beneficial</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22" name="Straight Arrow Connector 21"/>
          <p:cNvCxnSpPr>
            <a:stCxn id="7" idx="1"/>
          </p:cNvCxnSpPr>
          <p:nvPr/>
        </p:nvCxnSpPr>
        <p:spPr>
          <a:xfrm flipH="1">
            <a:off x="2669100" y="468155"/>
            <a:ext cx="1702874" cy="58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90950" y="5852160"/>
            <a:ext cx="28575" cy="285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5"/>
          <p:cNvSpPr>
            <a:spLocks noChangeArrowheads="1"/>
          </p:cNvSpPr>
          <p:nvPr/>
        </p:nvSpPr>
        <p:spPr bwMode="auto">
          <a:xfrm>
            <a:off x="380167" y="5361542"/>
            <a:ext cx="3525083" cy="1179933"/>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Protective</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(limits to patient choice/patient safety)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Oval 10"/>
          <p:cNvSpPr>
            <a:spLocks noChangeArrowheads="1"/>
          </p:cNvSpPr>
          <p:nvPr/>
        </p:nvSpPr>
        <p:spPr bwMode="auto">
          <a:xfrm>
            <a:off x="7893294" y="5361542"/>
            <a:ext cx="3677383" cy="1179933"/>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Empowering</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choice/autonomy)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26" name="Straight Connector 25"/>
          <p:cNvCxnSpPr/>
          <p:nvPr/>
        </p:nvCxnSpPr>
        <p:spPr>
          <a:xfrm flipH="1">
            <a:off x="4898781" y="4503023"/>
            <a:ext cx="180975"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761401" y="4503023"/>
            <a:ext cx="180975" cy="295275"/>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2" name="Rectangle 47"/>
          <p:cNvSpPr>
            <a:spLocks noChangeArrowheads="1"/>
          </p:cNvSpPr>
          <p:nvPr/>
        </p:nvSpPr>
        <p:spPr bwMode="auto">
          <a:xfrm>
            <a:off x="-304800" y="15289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anose="020B0604020202020204" pitchFamily="34" charset="0"/>
              </a:rPr>
              <a:t/>
            </a:r>
            <a:br>
              <a:rPr kumimoji="0" lang="en-AU" altLang="en-US" sz="1800" b="0" i="0" u="none" strike="noStrike" cap="none" normalizeH="0" baseline="0" smtClean="0">
                <a:ln>
                  <a:noFill/>
                </a:ln>
                <a:solidFill>
                  <a:schemeClr val="tx1"/>
                </a:solidFill>
                <a:effectLst/>
                <a:latin typeface="Arial" panose="020B0604020202020204" pitchFamily="34" charset="0"/>
              </a:rPr>
            </a:br>
            <a:endParaRPr kumimoji="0" lang="en-AU"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smtClean="0">
              <a:ln>
                <a:noFill/>
              </a:ln>
              <a:solidFill>
                <a:schemeClr val="tx1"/>
              </a:solidFill>
              <a:effectLst/>
              <a:latin typeface="Arial" panose="020B0604020202020204" pitchFamily="34" charset="0"/>
            </a:endParaRPr>
          </a:p>
        </p:txBody>
      </p:sp>
      <p:cxnSp>
        <p:nvCxnSpPr>
          <p:cNvPr id="40" name="Straight Arrow Connector 39"/>
          <p:cNvCxnSpPr/>
          <p:nvPr/>
        </p:nvCxnSpPr>
        <p:spPr>
          <a:xfrm flipH="1">
            <a:off x="2672031" y="1074122"/>
            <a:ext cx="16752" cy="1942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0"/>
          </p:cNvCxnSpPr>
          <p:nvPr/>
        </p:nvCxnSpPr>
        <p:spPr>
          <a:xfrm>
            <a:off x="8549835" y="2018266"/>
            <a:ext cx="0" cy="91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003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2"/>
          <p:cNvSpPr>
            <a:spLocks noChangeArrowheads="1"/>
          </p:cNvSpPr>
          <p:nvPr/>
        </p:nvSpPr>
        <p:spPr bwMode="auto">
          <a:xfrm>
            <a:off x="3165232" y="2775373"/>
            <a:ext cx="5287106" cy="2178003"/>
          </a:xfrm>
          <a:prstGeom prst="leftRightArrow">
            <a:avLst>
              <a:gd name="adj1" fmla="val 50000"/>
              <a:gd name="adj2" fmla="val 49998"/>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Patients who are not competent (limits to patient choice) in all areas of their lives may still be capable of making sound decisions (patient choices) in some areas and need to be allowed an opportunity to make decisions in those areas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smtClean="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cs typeface="Times New Roman" panose="02020603050405020304" pitchFamily="18" charset="0"/>
              </a:rPr>
              <a:t>	</a:t>
            </a:r>
            <a:endParaRPr lang="en-US" altLang="en-US" sz="1000" dirty="0" smtClean="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Calibri" panose="020F0502020204030204" pitchFamily="34" charset="0"/>
                <a:cs typeface="Times New Roman" panose="02020603050405020304" pitchFamily="18" charset="0"/>
              </a:rPr>
              <a:t> </a:t>
            </a:r>
            <a:r>
              <a:rPr lang="en-US" altLang="en-US" sz="1000" dirty="0" smtClean="0">
                <a:latin typeface="Calibri" panose="020F0502020204030204" pitchFamily="34" charset="0"/>
                <a:cs typeface="Times New Roman" panose="02020603050405020304" pitchFamily="18" charset="0"/>
              </a:rPr>
              <a:t>       </a:t>
            </a:r>
            <a:endParaRPr lang="en-US" altLang="en-US" sz="1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6724747" y="1085849"/>
            <a:ext cx="3650176" cy="396476"/>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257910" y="3151274"/>
            <a:ext cx="2907322" cy="1151095"/>
          </a:xfrm>
          <a:prstGeom prst="rect">
            <a:avLst/>
          </a:prstGeom>
          <a:solidFill>
            <a:srgbClr val="FFFFFF"/>
          </a:solidFill>
          <a:ln w="12700">
            <a:solidFill>
              <a:schemeClr val="accent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Patient safety or limits to patient choice (beneficence and non-maleficence)</a:t>
            </a:r>
            <a:endParaRPr kumimoji="0" lang="en-US" altLang="en-US" sz="1800" b="1" i="0" u="none" strike="noStrike" cap="none" normalizeH="0" baseline="0" dirty="0" smtClean="0">
              <a:ln>
                <a:noFill/>
              </a:ln>
              <a:effectLst/>
              <a:latin typeface="Arial" panose="020B0604020202020204" pitchFamily="34" charset="0"/>
            </a:endParaRPr>
          </a:p>
        </p:txBody>
      </p:sp>
      <p:sp>
        <p:nvSpPr>
          <p:cNvPr id="5" name="Rectangle 7"/>
          <p:cNvSpPr>
            <a:spLocks noChangeArrowheads="1"/>
          </p:cNvSpPr>
          <p:nvPr/>
        </p:nvSpPr>
        <p:spPr bwMode="auto">
          <a:xfrm>
            <a:off x="8452338" y="3163771"/>
            <a:ext cx="3165230" cy="1232384"/>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choice (Autonomy)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Left-Right Arrow 8"/>
          <p:cNvSpPr>
            <a:spLocks noChangeArrowheads="1"/>
          </p:cNvSpPr>
          <p:nvPr/>
        </p:nvSpPr>
        <p:spPr bwMode="auto">
          <a:xfrm>
            <a:off x="3905250" y="5022179"/>
            <a:ext cx="3785088" cy="1519298"/>
          </a:xfrm>
          <a:prstGeom prst="leftRightArrow">
            <a:avLst>
              <a:gd name="adj1" fmla="val 50000"/>
              <a:gd name="adj2" fmla="val 5000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 category of protective empowering emerged as a consistent pattern where a discussion of one (protecting or empowering) would incorporate the other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rPr>
              <a:t>Interplay</a:t>
            </a:r>
          </a:p>
        </p:txBody>
      </p:sp>
      <p:sp>
        <p:nvSpPr>
          <p:cNvPr id="7" name="Rectangle 9"/>
          <p:cNvSpPr>
            <a:spLocks noChangeArrowheads="1"/>
          </p:cNvSpPr>
          <p:nvPr/>
        </p:nvSpPr>
        <p:spPr bwMode="auto">
          <a:xfrm>
            <a:off x="4371974" y="257908"/>
            <a:ext cx="2837718" cy="420494"/>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well-being</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smtClean="0">
              <a:solidFill>
                <a:schemeClr val="bg1"/>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smtClean="0">
                <a:latin typeface="Calibri" panose="020F0502020204030204" pitchFamily="34" charset="0"/>
                <a:cs typeface="Times New Roman" panose="02020603050405020304" pitchFamily="18" charset="0"/>
              </a:rPr>
              <a:t>Ethical principles of nursing</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1" dirty="0" smtClean="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latin typeface="Calibri" panose="020F0502020204030204" pitchFamily="34" charset="0"/>
                <a:cs typeface="Times New Roman" panose="02020603050405020304" pitchFamily="18" charset="0"/>
              </a:rPr>
              <a:t>Interplay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7"/>
          <p:cNvSpPr>
            <a:spLocks noChangeArrowheads="1"/>
          </p:cNvSpPr>
          <p:nvPr/>
        </p:nvSpPr>
        <p:spPr bwMode="auto">
          <a:xfrm>
            <a:off x="6724747" y="1528932"/>
            <a:ext cx="3650176" cy="456929"/>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Respecting a person’s right to 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8"/>
          <p:cNvSpPr>
            <a:spLocks noChangeArrowheads="1"/>
          </p:cNvSpPr>
          <p:nvPr/>
        </p:nvSpPr>
        <p:spPr bwMode="auto">
          <a:xfrm>
            <a:off x="6724746" y="2054663"/>
            <a:ext cx="3650177" cy="651909"/>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Nurses view of autonomy	Patient’s view of 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Straight Arrow Connector 10"/>
          <p:cNvCxnSpPr>
            <a:stCxn id="7" idx="3"/>
          </p:cNvCxnSpPr>
          <p:nvPr/>
        </p:nvCxnSpPr>
        <p:spPr>
          <a:xfrm>
            <a:off x="7209692" y="468155"/>
            <a:ext cx="1500554" cy="598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24"/>
          <p:cNvSpPr>
            <a:spLocks noChangeArrowheads="1"/>
          </p:cNvSpPr>
          <p:nvPr/>
        </p:nvSpPr>
        <p:spPr bwMode="auto">
          <a:xfrm>
            <a:off x="380167" y="1070967"/>
            <a:ext cx="4413105" cy="387509"/>
          </a:xfrm>
          <a:prstGeom prst="rect">
            <a:avLst/>
          </a:prstGeom>
          <a:solidFill>
            <a:srgbClr val="FFFFFF"/>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Beneficence</a:t>
            </a:r>
            <a:r>
              <a:rPr kumimoji="0" lang="en-US" altLang="en-US" sz="110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Non-maleficence</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15" name="Rectangle 25"/>
          <p:cNvSpPr>
            <a:spLocks noChangeArrowheads="1"/>
          </p:cNvSpPr>
          <p:nvPr/>
        </p:nvSpPr>
        <p:spPr bwMode="auto">
          <a:xfrm>
            <a:off x="380167" y="1515550"/>
            <a:ext cx="2288932" cy="880053"/>
          </a:xfrm>
          <a:prstGeom prst="rect">
            <a:avLst/>
          </a:prstGeom>
          <a:solidFill>
            <a:srgbClr val="FFFFFF"/>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Facilitating someone’s </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good health or welfare</a:t>
            </a:r>
            <a:endParaRPr kumimoji="0" lang="en-US" altLang="en-US" sz="800" b="1" i="0" u="none" strike="noStrike" cap="none" normalizeH="0" baseline="0" dirty="0" smtClean="0">
              <a:ln>
                <a:noFill/>
              </a:ln>
              <a:effectLst/>
            </a:endParaRPr>
          </a:p>
        </p:txBody>
      </p:sp>
      <p:cxnSp>
        <p:nvCxnSpPr>
          <p:cNvPr id="22" name="Straight Arrow Connector 21"/>
          <p:cNvCxnSpPr>
            <a:stCxn id="7" idx="1"/>
          </p:cNvCxnSpPr>
          <p:nvPr/>
        </p:nvCxnSpPr>
        <p:spPr>
          <a:xfrm flipH="1">
            <a:off x="2669100" y="468155"/>
            <a:ext cx="1702874" cy="58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90950" y="5852160"/>
            <a:ext cx="28575" cy="285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5"/>
          <p:cNvSpPr>
            <a:spLocks noChangeArrowheads="1"/>
          </p:cNvSpPr>
          <p:nvPr/>
        </p:nvSpPr>
        <p:spPr bwMode="auto">
          <a:xfrm>
            <a:off x="380167" y="5022180"/>
            <a:ext cx="3525083" cy="1519296"/>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Protective</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(limits to patient choice/patient safety)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Oval 10"/>
          <p:cNvSpPr>
            <a:spLocks noChangeArrowheads="1"/>
          </p:cNvSpPr>
          <p:nvPr/>
        </p:nvSpPr>
        <p:spPr bwMode="auto">
          <a:xfrm>
            <a:off x="7690338" y="5022178"/>
            <a:ext cx="3704493" cy="1519297"/>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Empowering</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 choice/autonomy)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cxnSp>
        <p:nvCxnSpPr>
          <p:cNvPr id="66" name="Straight Arrow Connector 65"/>
          <p:cNvCxnSpPr/>
          <p:nvPr/>
        </p:nvCxnSpPr>
        <p:spPr>
          <a:xfrm>
            <a:off x="8549834" y="2054663"/>
            <a:ext cx="19735" cy="110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69099" y="1515549"/>
            <a:ext cx="2124172" cy="8800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solidFill>
                  <a:schemeClr val="tx1"/>
                </a:solidFill>
              </a:rPr>
              <a:t>Preventing or removing harm</a:t>
            </a:r>
            <a:endParaRPr lang="en-AU" sz="1100" b="1" dirty="0">
              <a:solidFill>
                <a:schemeClr val="tx1"/>
              </a:solidFill>
            </a:endParaRPr>
          </a:p>
        </p:txBody>
      </p:sp>
      <p:cxnSp>
        <p:nvCxnSpPr>
          <p:cNvPr id="37" name="Straight Arrow Connector 36"/>
          <p:cNvCxnSpPr/>
          <p:nvPr/>
        </p:nvCxnSpPr>
        <p:spPr>
          <a:xfrm>
            <a:off x="2669099" y="1085849"/>
            <a:ext cx="0" cy="2077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022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41371"/>
          </a:xfrm>
        </p:spPr>
        <p:txBody>
          <a:bodyPr>
            <a:normAutofit/>
          </a:bodyPr>
          <a:lstStyle/>
          <a:p>
            <a:r>
              <a:rPr lang="en-AU" sz="3600" b="1" dirty="0"/>
              <a:t>	</a:t>
            </a:r>
            <a:r>
              <a:rPr lang="en-AU" sz="3600" b="1" dirty="0" smtClean="0"/>
              <a:t>		</a:t>
            </a:r>
            <a:r>
              <a:rPr lang="en-AU" sz="4000" b="1" dirty="0" smtClean="0"/>
              <a:t>Protective Empowering</a:t>
            </a:r>
            <a:br>
              <a:rPr lang="en-AU" sz="4000" b="1" dirty="0" smtClean="0"/>
            </a:br>
            <a:r>
              <a:rPr lang="en-AU" sz="3600" b="1" dirty="0" smtClean="0"/>
              <a:t/>
            </a:r>
            <a:br>
              <a:rPr lang="en-AU" sz="3600" b="1" dirty="0" smtClean="0"/>
            </a:br>
            <a:r>
              <a:rPr lang="en-AU" sz="2000" dirty="0" err="1" smtClean="0"/>
              <a:t>Chiovitti</a:t>
            </a:r>
            <a:r>
              <a:rPr lang="en-AU" sz="2000" dirty="0" smtClean="0"/>
              <a:t>, R. F. (2008). Nurses’ meaning of caring with patients in acute psychiatric hospital settings, A grounded theory study. </a:t>
            </a:r>
            <a:r>
              <a:rPr lang="en-AU" sz="2000" i="1" dirty="0" smtClean="0"/>
              <a:t>International Journal of Nursing Studies, 45 </a:t>
            </a:r>
            <a:r>
              <a:rPr lang="en-AU" sz="2000" dirty="0" smtClean="0"/>
              <a:t>(2), 203-223.</a:t>
            </a:r>
            <a:br>
              <a:rPr lang="en-AU" sz="2000" dirty="0" smtClean="0"/>
            </a:br>
            <a:r>
              <a:rPr lang="en-AU" sz="2000" dirty="0" smtClean="0"/>
              <a:t/>
            </a:r>
            <a:br>
              <a:rPr lang="en-AU" sz="2000" dirty="0" smtClean="0"/>
            </a:br>
            <a:r>
              <a:rPr lang="en-AU" sz="2000" dirty="0" err="1" smtClean="0"/>
              <a:t>Chiovitti</a:t>
            </a:r>
            <a:r>
              <a:rPr lang="en-AU" sz="2000" dirty="0" smtClean="0"/>
              <a:t>, R. F. (2011). Theory of protective empowering for balancing patient safety and choices. </a:t>
            </a:r>
            <a:r>
              <a:rPr lang="en-AU" sz="2000" i="1" dirty="0" smtClean="0"/>
              <a:t>Nursing Ethics, 18 </a:t>
            </a:r>
            <a:r>
              <a:rPr lang="en-AU" sz="2000" dirty="0" smtClean="0"/>
              <a:t>(1), 88-101.</a:t>
            </a:r>
            <a:endParaRPr lang="en-AU" sz="2000" dirty="0"/>
          </a:p>
        </p:txBody>
      </p:sp>
      <p:sp>
        <p:nvSpPr>
          <p:cNvPr id="3" name="Content Placeholder 2"/>
          <p:cNvSpPr>
            <a:spLocks noGrp="1"/>
          </p:cNvSpPr>
          <p:nvPr>
            <p:ph idx="1"/>
          </p:nvPr>
        </p:nvSpPr>
        <p:spPr>
          <a:xfrm>
            <a:off x="646176" y="3340608"/>
            <a:ext cx="10972800" cy="2836354"/>
          </a:xfrm>
        </p:spPr>
        <p:txBody>
          <a:bodyPr/>
          <a:lstStyle/>
          <a:p>
            <a:pPr marL="0" indent="0">
              <a:buNone/>
            </a:pPr>
            <a:r>
              <a:rPr lang="en-AU" dirty="0" smtClean="0"/>
              <a:t>‘The consequence of protective empowering is nurses helping patients to participate incrementally in activities of daily living that are meaningful to them and which contribute to their convalescence (recovery), health and/or quality of life. In this way nurses assist patients to become as autonomous as possible based on their health situation, capabilities, strengths and preferences’(</a:t>
            </a:r>
            <a:r>
              <a:rPr lang="en-AU" dirty="0" err="1" smtClean="0"/>
              <a:t>Chiovitti</a:t>
            </a:r>
            <a:r>
              <a:rPr lang="en-AU" dirty="0" smtClean="0"/>
              <a:t>, 2011: p.91).</a:t>
            </a:r>
            <a:endParaRPr lang="en-AU" dirty="0"/>
          </a:p>
        </p:txBody>
      </p:sp>
    </p:spTree>
    <p:extLst>
      <p:ext uri="{BB962C8B-B14F-4D97-AF65-F5344CB8AC3E}">
        <p14:creationId xmlns:p14="http://schemas.microsoft.com/office/powerpoint/2010/main" val="2420847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63552" y="548680"/>
            <a:ext cx="3956248" cy="5471120"/>
          </a:xfrm>
        </p:spPr>
        <p:txBody>
          <a:bodyPr/>
          <a:lstStyle/>
          <a:p>
            <a:pPr marL="0" indent="0">
              <a:buNone/>
            </a:pPr>
            <a:r>
              <a:rPr lang="en-AU" sz="2400" dirty="0"/>
              <a:t>Hazelton, M., Rossiter, R. (2016). ‘Talk about trouble’: Practitioner discourses on service users who are judged to be resisting, contesting, or evading treatment. In: M. O’Reilly &amp; J. Lester (Eds.). The Palgrave handbook of adult mental health: Discourse and conversation studies, Palgrave MacMillan: London, 419-440.</a:t>
            </a:r>
          </a:p>
          <a:p>
            <a:pPr marL="0" indent="0">
              <a:buNone/>
            </a:pPr>
            <a:endParaRPr lang="en-AU" sz="1400" dirty="0"/>
          </a:p>
          <a:p>
            <a:pPr marL="0" indent="0">
              <a:buNone/>
            </a:pPr>
            <a:endParaRPr lang="en-AU" sz="1400" dirty="0"/>
          </a:p>
          <a:p>
            <a:pPr marL="0" indent="0">
              <a:buNone/>
            </a:pPr>
            <a:endParaRPr lang="en-AU" sz="1400" dirty="0"/>
          </a:p>
        </p:txBody>
      </p:sp>
      <p:pic>
        <p:nvPicPr>
          <p:cNvPr id="16" name="Content Placeholder 15"/>
          <p:cNvPicPr>
            <a:picLocks noGrp="1" noChangeAspect="1"/>
          </p:cNvPicPr>
          <p:nvPr>
            <p:ph sz="half" idx="2"/>
          </p:nvPr>
        </p:nvPicPr>
        <p:blipFill>
          <a:blip r:embed="rId2"/>
          <a:stretch>
            <a:fillRect/>
          </a:stretch>
        </p:blipFill>
        <p:spPr>
          <a:xfrm>
            <a:off x="6456040" y="548680"/>
            <a:ext cx="3600400" cy="5040560"/>
          </a:xfrm>
          <a:prstGeom prst="rect">
            <a:avLst/>
          </a:prstGeom>
        </p:spPr>
      </p:pic>
    </p:spTree>
    <p:extLst>
      <p:ext uri="{BB962C8B-B14F-4D97-AF65-F5344CB8AC3E}">
        <p14:creationId xmlns:p14="http://schemas.microsoft.com/office/powerpoint/2010/main" val="268075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b="1" dirty="0" smtClean="0"/>
              <a:t>Mental </a:t>
            </a:r>
            <a:r>
              <a:rPr lang="en-AU" sz="3600" b="1" dirty="0"/>
              <a:t>H</a:t>
            </a:r>
            <a:r>
              <a:rPr lang="en-AU" sz="3600" b="1" dirty="0" smtClean="0"/>
              <a:t>ealth &amp; Wellbeing in Australia</a:t>
            </a:r>
            <a:endParaRPr lang="en-AU" sz="3600" b="1" dirty="0"/>
          </a:p>
        </p:txBody>
      </p:sp>
      <p:sp>
        <p:nvSpPr>
          <p:cNvPr id="3" name="Content Placeholder 2"/>
          <p:cNvSpPr>
            <a:spLocks noGrp="1"/>
          </p:cNvSpPr>
          <p:nvPr>
            <p:ph idx="1"/>
          </p:nvPr>
        </p:nvSpPr>
        <p:spPr>
          <a:xfrm>
            <a:off x="381965" y="1825625"/>
            <a:ext cx="10971835" cy="4351338"/>
          </a:xfrm>
        </p:spPr>
        <p:txBody>
          <a:bodyPr/>
          <a:lstStyle/>
          <a:p>
            <a:r>
              <a:rPr lang="en-AU" dirty="0" smtClean="0"/>
              <a:t>Mental health disorders and problems makeup 12 percent of the Australia’s burden of disease.</a:t>
            </a:r>
          </a:p>
          <a:p>
            <a:pPr marL="0" indent="0">
              <a:buNone/>
            </a:pPr>
            <a:endParaRPr lang="en-AU" dirty="0" smtClean="0"/>
          </a:p>
          <a:p>
            <a:r>
              <a:rPr lang="en-AU" dirty="0" smtClean="0"/>
              <a:t>This equates to approximately Aus$60 billion annually.</a:t>
            </a:r>
          </a:p>
          <a:p>
            <a:pPr marL="0" indent="0">
              <a:buNone/>
            </a:pPr>
            <a:r>
              <a:rPr lang="en-AU" sz="1600" dirty="0" smtClean="0"/>
              <a:t>	CSIRO. (2018). Future of health. Shifting Australia’s focus from illness treatment to health and wellbeing management. 	CSIRO: Canberra.</a:t>
            </a:r>
            <a:endParaRPr lang="en-AU" sz="1600" dirty="0"/>
          </a:p>
        </p:txBody>
      </p:sp>
    </p:spTree>
    <p:extLst>
      <p:ext uri="{BB962C8B-B14F-4D97-AF65-F5344CB8AC3E}">
        <p14:creationId xmlns:p14="http://schemas.microsoft.com/office/powerpoint/2010/main" val="1339262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38" y="890953"/>
            <a:ext cx="10257693" cy="5603631"/>
          </a:xfrm>
        </p:spPr>
        <p:txBody>
          <a:bodyPr/>
          <a:lstStyle/>
          <a:p>
            <a:r>
              <a:rPr lang="en-AU" sz="2400" dirty="0"/>
              <a:t>Evidence based therapeutic practices implemented with careful attention to challenging prevailing stigma-laden discourse can positively influence both consumer outcomes and practitioner well-being.</a:t>
            </a:r>
          </a:p>
          <a:p>
            <a:pPr marL="0" indent="0">
              <a:buNone/>
            </a:pPr>
            <a:endParaRPr lang="en-AU" sz="2400" dirty="0"/>
          </a:p>
          <a:p>
            <a:r>
              <a:rPr lang="en-AU" sz="2400" dirty="0"/>
              <a:t>The risk averse nature of the clinical environment in which mental health services are delivered requires practitioners who have the opportunity to regularly engage in debate focused on moral and ethical implications of practice.</a:t>
            </a:r>
          </a:p>
          <a:p>
            <a:pPr marL="0" indent="0">
              <a:buNone/>
            </a:pPr>
            <a:endParaRPr lang="en-AU" sz="2400" dirty="0"/>
          </a:p>
          <a:p>
            <a:r>
              <a:rPr lang="en-AU" sz="2400" dirty="0"/>
              <a:t>Practitioners who actively engage in practices focusing on self-awareness and mindfulness will be better equipped to resist urges to misuse the power inherent in their role.</a:t>
            </a:r>
          </a:p>
          <a:p>
            <a:pPr marL="0" indent="0">
              <a:buNone/>
            </a:pPr>
            <a:endParaRPr lang="en-AU" sz="1400" dirty="0"/>
          </a:p>
          <a:p>
            <a:pPr marL="0" indent="0">
              <a:buNone/>
            </a:pPr>
            <a:endParaRPr lang="en-AU" sz="1400" dirty="0"/>
          </a:p>
        </p:txBody>
      </p:sp>
    </p:spTree>
    <p:extLst>
      <p:ext uri="{BB962C8B-B14F-4D97-AF65-F5344CB8AC3E}">
        <p14:creationId xmlns:p14="http://schemas.microsoft.com/office/powerpoint/2010/main" val="2056435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262" y="476672"/>
            <a:ext cx="10386646" cy="5543128"/>
          </a:xfrm>
        </p:spPr>
        <p:txBody>
          <a:bodyPr>
            <a:normAutofit/>
          </a:bodyPr>
          <a:lstStyle/>
          <a:p>
            <a:pPr marL="0" indent="0">
              <a:buNone/>
            </a:pPr>
            <a:r>
              <a:rPr lang="en-AU" sz="2400" dirty="0"/>
              <a:t>Adopting DBT or similar therapeutic assumptions such as ‘the person is doing the best that they can’ supports a focus on working with people living with mental illness in a person-centred manner.</a:t>
            </a:r>
          </a:p>
          <a:p>
            <a:pPr marL="0" indent="0">
              <a:buNone/>
            </a:pPr>
            <a:endParaRPr lang="en-AU" sz="2400" dirty="0"/>
          </a:p>
          <a:p>
            <a:pPr marL="0" indent="0">
              <a:buNone/>
            </a:pPr>
            <a:r>
              <a:rPr lang="en-AU" sz="2400" dirty="0"/>
              <a:t>Abiding by the golden rule to ‘treat others as you would wish to be treated’ and ‘practicing what you preach’ are essential if practitioners are to see the person living with mental illness as a ‘fellow human’.</a:t>
            </a:r>
          </a:p>
          <a:p>
            <a:pPr marL="0" indent="0">
              <a:buNone/>
            </a:pPr>
            <a:endParaRPr lang="en-AU" sz="2400" dirty="0"/>
          </a:p>
          <a:p>
            <a:pPr marL="0" indent="0">
              <a:buNone/>
            </a:pPr>
            <a:r>
              <a:rPr lang="en-AU" sz="1600" dirty="0"/>
              <a:t>Hazelton, M., &amp; </a:t>
            </a:r>
            <a:r>
              <a:rPr lang="en-AU" sz="1600" dirty="0" err="1"/>
              <a:t>Rossiter</a:t>
            </a:r>
            <a:r>
              <a:rPr lang="en-AU" sz="1600" dirty="0"/>
              <a:t>, R. (2016). ‘Talk about trouble’: Practitioner discourses on service users who are judged to be resisting, contesting, or evading treatment’. In: M. O’Reilly &amp; N. Lester (eds.), </a:t>
            </a:r>
            <a:r>
              <a:rPr lang="en-AU" sz="1600" i="1" dirty="0"/>
              <a:t>The Palgrave handbook of adult mental health</a:t>
            </a:r>
            <a:r>
              <a:rPr lang="en-AU" sz="1600" dirty="0"/>
              <a:t>. London: Palgrave MacMillan, pp. 419-440.</a:t>
            </a:r>
          </a:p>
          <a:p>
            <a:pPr marL="0" indent="0">
              <a:buNone/>
            </a:pPr>
            <a:endParaRPr lang="en-AU" sz="2400" dirty="0"/>
          </a:p>
          <a:p>
            <a:pPr marL="0" indent="0">
              <a:buNone/>
            </a:pPr>
            <a:endParaRPr lang="en-AU" dirty="0"/>
          </a:p>
        </p:txBody>
      </p:sp>
    </p:spTree>
    <p:extLst>
      <p:ext uri="{BB962C8B-B14F-4D97-AF65-F5344CB8AC3E}">
        <p14:creationId xmlns:p14="http://schemas.microsoft.com/office/powerpoint/2010/main" val="166346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8064896" cy="634082"/>
          </a:xfrm>
        </p:spPr>
        <p:txBody>
          <a:bodyPr>
            <a:normAutofit/>
          </a:bodyPr>
          <a:lstStyle/>
          <a:p>
            <a:pPr algn="ctr"/>
            <a:r>
              <a:rPr lang="en-AU" sz="3200" b="1" dirty="0"/>
              <a:t>Mental Health &amp; Wellbeing in Australia 2007</a:t>
            </a:r>
          </a:p>
        </p:txBody>
      </p:sp>
      <p:sp>
        <p:nvSpPr>
          <p:cNvPr id="3" name="Content Placeholder 2"/>
          <p:cNvSpPr>
            <a:spLocks noGrp="1"/>
          </p:cNvSpPr>
          <p:nvPr>
            <p:ph idx="1"/>
          </p:nvPr>
        </p:nvSpPr>
        <p:spPr>
          <a:xfrm>
            <a:off x="539262" y="1078523"/>
            <a:ext cx="11218984" cy="5427785"/>
          </a:xfrm>
        </p:spPr>
        <p:txBody>
          <a:bodyPr>
            <a:normAutofit/>
          </a:bodyPr>
          <a:lstStyle/>
          <a:p>
            <a:r>
              <a:rPr lang="en-AU" dirty="0"/>
              <a:t>1 In 5: </a:t>
            </a:r>
            <a:r>
              <a:rPr lang="en-AU" dirty="0" smtClean="0"/>
              <a:t>people [16 – 85] </a:t>
            </a:r>
            <a:r>
              <a:rPr lang="en-AU" dirty="0"/>
              <a:t>with a diagnosable </a:t>
            </a:r>
            <a:r>
              <a:rPr lang="en-AU" dirty="0" smtClean="0"/>
              <a:t>common mental </a:t>
            </a:r>
            <a:r>
              <a:rPr lang="en-AU" dirty="0"/>
              <a:t>disorder in any year;</a:t>
            </a:r>
          </a:p>
          <a:p>
            <a:pPr marL="114300" indent="0">
              <a:buNone/>
            </a:pPr>
            <a:endParaRPr lang="en-AU" dirty="0"/>
          </a:p>
          <a:p>
            <a:r>
              <a:rPr lang="en-AU" dirty="0"/>
              <a:t>1 in 4: young people [15-24] with a diagnosable mental disorder in any year;</a:t>
            </a:r>
          </a:p>
          <a:p>
            <a:pPr marL="114300" indent="0">
              <a:buNone/>
            </a:pPr>
            <a:endParaRPr lang="en-AU" dirty="0"/>
          </a:p>
          <a:p>
            <a:r>
              <a:rPr lang="en-AU" dirty="0"/>
              <a:t>45%: people with a diagnosable mental disorder at some point in their life;</a:t>
            </a:r>
          </a:p>
          <a:p>
            <a:pPr marL="114300" indent="0">
              <a:buNone/>
            </a:pPr>
            <a:endParaRPr lang="en-AU" dirty="0"/>
          </a:p>
          <a:p>
            <a:r>
              <a:rPr lang="en-AU" dirty="0"/>
              <a:t>66%: people in any year with a diagnosable mental </a:t>
            </a:r>
            <a:r>
              <a:rPr lang="en-AU" dirty="0" smtClean="0"/>
              <a:t>disorder </a:t>
            </a:r>
            <a:r>
              <a:rPr lang="en-AU" u="sng" dirty="0"/>
              <a:t>do not </a:t>
            </a:r>
            <a:r>
              <a:rPr lang="en-AU" dirty="0"/>
              <a:t>seek help of any kind.</a:t>
            </a:r>
          </a:p>
          <a:p>
            <a:pPr marL="114300" indent="0">
              <a:buNone/>
            </a:pPr>
            <a:r>
              <a:rPr lang="en-AU" sz="1600" dirty="0"/>
              <a:t>	</a:t>
            </a:r>
          </a:p>
          <a:p>
            <a:pPr marL="114300" indent="0">
              <a:buNone/>
            </a:pPr>
            <a:r>
              <a:rPr lang="en-AU" sz="1600" dirty="0"/>
              <a:t>Australian Institute of Health and Wellbeing (2007). </a:t>
            </a:r>
            <a:r>
              <a:rPr lang="en-AU" sz="1600" i="1" dirty="0"/>
              <a:t>National Survey of Mental Health </a:t>
            </a:r>
            <a:r>
              <a:rPr lang="en-AU" sz="1600" i="1" dirty="0" smtClean="0"/>
              <a:t>and </a:t>
            </a:r>
            <a:r>
              <a:rPr lang="en-AU" sz="1600" i="1" dirty="0"/>
              <a:t>Wellbeing</a:t>
            </a:r>
            <a:r>
              <a:rPr lang="en-AU" sz="1600" dirty="0"/>
              <a:t>. AIHW: Canberra.</a:t>
            </a:r>
          </a:p>
        </p:txBody>
      </p:sp>
    </p:spTree>
    <p:extLst>
      <p:ext uri="{BB962C8B-B14F-4D97-AF65-F5344CB8AC3E}">
        <p14:creationId xmlns:p14="http://schemas.microsoft.com/office/powerpoint/2010/main" val="4070421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4" y="234462"/>
            <a:ext cx="7627937" cy="562707"/>
          </a:xfrm>
        </p:spPr>
        <p:txBody>
          <a:bodyPr>
            <a:normAutofit fontScale="90000"/>
          </a:bodyPr>
          <a:lstStyle/>
          <a:p>
            <a:pPr algn="ctr"/>
            <a:r>
              <a:rPr lang="en-AU" b="1" dirty="0" smtClean="0"/>
              <a:t>The Cost of </a:t>
            </a:r>
            <a:r>
              <a:rPr lang="en-AU" b="1" dirty="0"/>
              <a:t>M</a:t>
            </a:r>
            <a:r>
              <a:rPr lang="en-AU" b="1" dirty="0" smtClean="0"/>
              <a:t>ental Illness</a:t>
            </a:r>
            <a:endParaRPr lang="en-AU" b="1" dirty="0"/>
          </a:p>
        </p:txBody>
      </p:sp>
      <p:sp>
        <p:nvSpPr>
          <p:cNvPr id="3" name="Content Placeholder 2"/>
          <p:cNvSpPr>
            <a:spLocks noGrp="1"/>
          </p:cNvSpPr>
          <p:nvPr>
            <p:ph idx="1"/>
          </p:nvPr>
        </p:nvSpPr>
        <p:spPr>
          <a:xfrm>
            <a:off x="246185" y="1142999"/>
            <a:ext cx="11711353" cy="5715001"/>
          </a:xfrm>
        </p:spPr>
        <p:txBody>
          <a:bodyPr>
            <a:normAutofit fontScale="25000" lnSpcReduction="20000"/>
          </a:bodyPr>
          <a:lstStyle/>
          <a:p>
            <a:r>
              <a:rPr lang="en-AU" sz="9600" dirty="0"/>
              <a:t>Economic cost (Australia) of schizophrenia: </a:t>
            </a:r>
            <a:r>
              <a:rPr lang="en-AU" sz="9600" b="1" dirty="0"/>
              <a:t>Aus$2.5 billion annually </a:t>
            </a:r>
            <a:r>
              <a:rPr lang="en-AU" sz="9600" dirty="0"/>
              <a:t>in  direct costs and lost </a:t>
            </a:r>
            <a:r>
              <a:rPr lang="en-AU" sz="9600" dirty="0" smtClean="0"/>
              <a:t>productivity.</a:t>
            </a:r>
            <a:endParaRPr lang="en-AU" sz="9600" dirty="0"/>
          </a:p>
          <a:p>
            <a:pPr marL="0" indent="0">
              <a:buNone/>
            </a:pPr>
            <a:r>
              <a:rPr lang="en-AU" sz="5600" dirty="0"/>
              <a:t>Schizophrenia Research Institute (2015). </a:t>
            </a:r>
            <a:r>
              <a:rPr lang="en-AU" sz="5600" i="1" dirty="0"/>
              <a:t>About Schizophrenia</a:t>
            </a:r>
            <a:r>
              <a:rPr lang="en-AU" sz="5600" dirty="0"/>
              <a:t>. Retrieved from </a:t>
            </a:r>
            <a:r>
              <a:rPr lang="en-AU" sz="5600" dirty="0">
                <a:hlinkClick r:id="rId2"/>
              </a:rPr>
              <a:t>http://www.schizophreniaresearch.org.au/schizophrenia/about-schizophrenia</a:t>
            </a:r>
            <a:r>
              <a:rPr lang="en-AU" sz="5600" dirty="0"/>
              <a:t>  (accessed 2015, September 17).</a:t>
            </a:r>
          </a:p>
          <a:p>
            <a:pPr marL="0" indent="0">
              <a:buNone/>
            </a:pPr>
            <a:endParaRPr lang="en-AU" sz="7400" dirty="0"/>
          </a:p>
          <a:p>
            <a:r>
              <a:rPr lang="en-AU" sz="9600" dirty="0"/>
              <a:t>Survey of High Impact Psychosis (SHIP): </a:t>
            </a:r>
            <a:r>
              <a:rPr lang="en-AU" sz="9600" b="1" dirty="0"/>
              <a:t>50% of participants - metabolic syndrome</a:t>
            </a:r>
            <a:r>
              <a:rPr lang="en-AU" sz="9600" dirty="0"/>
              <a:t>; 25% - high absolute risk of cardiovascular disease in next 5 years; 45% - obese; 33% - little or no daily physical activity; 66 % - </a:t>
            </a:r>
            <a:r>
              <a:rPr lang="en-AU" sz="9600" dirty="0" smtClean="0"/>
              <a:t>smoked.</a:t>
            </a:r>
            <a:endParaRPr lang="en-AU" sz="9600" dirty="0"/>
          </a:p>
          <a:p>
            <a:pPr marL="0" indent="0">
              <a:buNone/>
            </a:pPr>
            <a:r>
              <a:rPr lang="en-AU" sz="5600" dirty="0" err="1"/>
              <a:t>Carr</a:t>
            </a:r>
            <a:r>
              <a:rPr lang="en-AU" sz="5600" dirty="0"/>
              <a:t>, V. et al. (2012) Policy and service development implications of the second Australian National Survey of High Impact Psychosis, </a:t>
            </a:r>
            <a:r>
              <a:rPr lang="en-AU" sz="5600" i="1" dirty="0"/>
              <a:t>Australian &amp; New Zealand Journal of Psychiatry</a:t>
            </a:r>
            <a:r>
              <a:rPr lang="en-AU" sz="5600" dirty="0"/>
              <a:t>, 46 (8): 708-718.</a:t>
            </a:r>
          </a:p>
          <a:p>
            <a:pPr marL="0" indent="0">
              <a:buNone/>
            </a:pPr>
            <a:endParaRPr lang="en-AU" sz="7400" dirty="0"/>
          </a:p>
          <a:p>
            <a:r>
              <a:rPr lang="en-AU" sz="9600" dirty="0"/>
              <a:t>Globally, personality disorders are estimated to affect </a:t>
            </a:r>
            <a:r>
              <a:rPr lang="en-AU" sz="9600" b="1" dirty="0"/>
              <a:t>approximately 6% of the population</a:t>
            </a:r>
            <a:r>
              <a:rPr lang="en-AU" sz="9600" dirty="0"/>
              <a:t>.</a:t>
            </a:r>
          </a:p>
          <a:p>
            <a:pPr marL="0" indent="0">
              <a:buNone/>
            </a:pPr>
            <a:endParaRPr lang="en-AU" sz="9600" dirty="0"/>
          </a:p>
          <a:p>
            <a:r>
              <a:rPr lang="en-AU" sz="9600" dirty="0"/>
              <a:t>Poor uptake of evidence based (psychological) interventions.</a:t>
            </a:r>
          </a:p>
          <a:p>
            <a:pPr marL="0" indent="0">
              <a:buNone/>
            </a:pPr>
            <a:endParaRPr lang="en-AU" sz="7400" dirty="0"/>
          </a:p>
          <a:p>
            <a:r>
              <a:rPr lang="en-AU" sz="9600" dirty="0"/>
              <a:t>Average cost saving of providing evidence-based interventions per patient per year: </a:t>
            </a:r>
            <a:r>
              <a:rPr lang="en-AU" sz="9600" b="1" dirty="0"/>
              <a:t>US$2987.82</a:t>
            </a:r>
          </a:p>
          <a:p>
            <a:pPr marL="0" indent="0">
              <a:buNone/>
            </a:pPr>
            <a:r>
              <a:rPr lang="en-AU" sz="5600" dirty="0" err="1"/>
              <a:t>Grenyer</a:t>
            </a:r>
            <a:r>
              <a:rPr lang="en-AU" sz="5600" dirty="0"/>
              <a:t>, B., Ng, F., Townsend, M., &amp; Rao, S. (2017). Personality disorder: A mental health priority area. </a:t>
            </a:r>
            <a:r>
              <a:rPr lang="en-AU" sz="5600" i="1" dirty="0"/>
              <a:t>Australian &amp; New Zealand Journal of Psychiatry, 51 </a:t>
            </a:r>
            <a:r>
              <a:rPr lang="en-AU" sz="5600" dirty="0"/>
              <a:t>(9): 872-875.</a:t>
            </a:r>
          </a:p>
          <a:p>
            <a:pPr marL="0" indent="0">
              <a:buNone/>
            </a:pPr>
            <a:endParaRPr lang="en-AU" sz="1600" dirty="0"/>
          </a:p>
          <a:p>
            <a:pPr marL="0" indent="0">
              <a:buNone/>
            </a:pPr>
            <a:r>
              <a:rPr lang="en-AU" sz="1600" dirty="0"/>
              <a:t> </a:t>
            </a:r>
          </a:p>
          <a:p>
            <a:pPr marL="0" indent="0">
              <a:buNone/>
            </a:pPr>
            <a:endParaRPr lang="en-AU" sz="1400"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408305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84738" y="328247"/>
            <a:ext cx="9730154" cy="1066800"/>
          </a:xfrm>
        </p:spPr>
        <p:txBody>
          <a:bodyPr>
            <a:noAutofit/>
          </a:bodyPr>
          <a:lstStyle/>
          <a:p>
            <a:pPr algn="ctr"/>
            <a:r>
              <a:rPr lang="en-AU" sz="3200" b="1" dirty="0"/>
              <a:t>Selected Findings from the Second Australian National Survey of High Impact Psychosis(SHIP) 2010</a:t>
            </a:r>
          </a:p>
        </p:txBody>
      </p:sp>
      <p:sp>
        <p:nvSpPr>
          <p:cNvPr id="5123" name="Content Placeholder 2"/>
          <p:cNvSpPr>
            <a:spLocks noGrp="1"/>
          </p:cNvSpPr>
          <p:nvPr>
            <p:ph idx="1"/>
          </p:nvPr>
        </p:nvSpPr>
        <p:spPr>
          <a:xfrm>
            <a:off x="574431" y="1547446"/>
            <a:ext cx="11054861" cy="5029200"/>
          </a:xfrm>
        </p:spPr>
        <p:txBody>
          <a:bodyPr>
            <a:normAutofit fontScale="70000" lnSpcReduction="20000"/>
          </a:bodyPr>
          <a:lstStyle/>
          <a:p>
            <a:pPr algn="ctr">
              <a:spcAft>
                <a:spcPts val="1350"/>
              </a:spcAft>
              <a:buNone/>
            </a:pPr>
            <a:r>
              <a:rPr lang="en-AU" sz="3100" b="1" dirty="0"/>
              <a:t>Scope of Psychosis/Sample Variation</a:t>
            </a:r>
          </a:p>
          <a:p>
            <a:r>
              <a:rPr lang="en-AU" sz="3100" dirty="0" smtClean="0"/>
              <a:t>50,000 people (aged 18-65) with psychotic disorders in contact with public sector treatment services  (43,800) and NGOs (6,200) in 2010; </a:t>
            </a:r>
          </a:p>
          <a:p>
            <a:r>
              <a:rPr lang="en-AU" sz="3100" dirty="0" smtClean="0"/>
              <a:t>63% have (ICD-10) diagnosis of schizophrenia or schizoaffective disorder (remainder mainly affective psychoses);</a:t>
            </a:r>
            <a:r>
              <a:rPr lang="en-AU" sz="3100" b="1" dirty="0" smtClean="0"/>
              <a:t> </a:t>
            </a:r>
            <a:endParaRPr lang="en-AU" sz="3100" dirty="0" smtClean="0"/>
          </a:p>
          <a:p>
            <a:r>
              <a:rPr lang="en-AU" sz="3100" dirty="0" smtClean="0"/>
              <a:t>Age at onset &gt;25 = 33% of participants;</a:t>
            </a:r>
          </a:p>
          <a:p>
            <a:r>
              <a:rPr lang="en-AU" sz="3100" dirty="0" smtClean="0"/>
              <a:t>Pattern of onset: gradual = 66%, acute = 33%;</a:t>
            </a:r>
          </a:p>
          <a:p>
            <a:r>
              <a:rPr lang="en-AU" sz="3100" dirty="0" smtClean="0"/>
              <a:t>Course of illness: episodic = 70%, chronic continuous = 30%;</a:t>
            </a:r>
          </a:p>
          <a:p>
            <a:r>
              <a:rPr lang="en-AU" sz="3100" dirty="0" smtClean="0"/>
              <a:t>Almost 60% of participants over age 35;</a:t>
            </a:r>
          </a:p>
          <a:p>
            <a:r>
              <a:rPr lang="en-AU" sz="3100" dirty="0" smtClean="0"/>
              <a:t>Almost half held some form of post-school qualification;</a:t>
            </a:r>
          </a:p>
          <a:p>
            <a:r>
              <a:rPr lang="en-AU" sz="3100" dirty="0" smtClean="0"/>
              <a:t>Almost 33% employed during previous year;</a:t>
            </a:r>
          </a:p>
          <a:p>
            <a:r>
              <a:rPr lang="en-AU" sz="3100" dirty="0" smtClean="0"/>
              <a:t>Almost 18% report no disability or only mild difficulties</a:t>
            </a:r>
            <a:endParaRPr lang="en-AU" sz="3100" dirty="0"/>
          </a:p>
          <a:p>
            <a:pPr marL="0" indent="0">
              <a:buNone/>
            </a:pPr>
            <a:r>
              <a:rPr lang="en-AU" sz="2600" dirty="0" err="1" smtClean="0"/>
              <a:t>Carr</a:t>
            </a:r>
            <a:r>
              <a:rPr lang="en-AU" sz="2600" dirty="0"/>
              <a:t>, et al. (2012) Policy and service development implications of the second Australian </a:t>
            </a:r>
            <a:r>
              <a:rPr lang="en-AU" sz="2600" dirty="0" smtClean="0"/>
              <a:t>National Survey </a:t>
            </a:r>
            <a:r>
              <a:rPr lang="en-AU" sz="2600" dirty="0"/>
              <a:t>of High Impact Psychosis, </a:t>
            </a:r>
            <a:r>
              <a:rPr lang="en-AU" sz="2600" i="1" dirty="0"/>
              <a:t>ANZJP</a:t>
            </a:r>
            <a:r>
              <a:rPr lang="en-AU" sz="2600" dirty="0"/>
              <a:t>, 46 (8): 708-718.</a:t>
            </a:r>
          </a:p>
          <a:p>
            <a:endParaRPr lang="en-AU" sz="1500" dirty="0"/>
          </a:p>
          <a:p>
            <a:endParaRPr lang="en-AU" sz="1500" dirty="0"/>
          </a:p>
        </p:txBody>
      </p:sp>
    </p:spTree>
    <p:extLst>
      <p:ext uri="{BB962C8B-B14F-4D97-AF65-F5344CB8AC3E}">
        <p14:creationId xmlns:p14="http://schemas.microsoft.com/office/powerpoint/2010/main" val="1044096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359877" y="410309"/>
            <a:ext cx="9343292" cy="1290502"/>
          </a:xfrm>
        </p:spPr>
        <p:txBody>
          <a:bodyPr>
            <a:noAutofit/>
          </a:bodyPr>
          <a:lstStyle/>
          <a:p>
            <a:pPr algn="ctr"/>
            <a:r>
              <a:rPr lang="en-AU" sz="1500" dirty="0"/>
              <a:t/>
            </a:r>
            <a:br>
              <a:rPr lang="en-AU" sz="1500" dirty="0"/>
            </a:br>
            <a:r>
              <a:rPr lang="en-AU" sz="1500" dirty="0"/>
              <a:t/>
            </a:r>
            <a:br>
              <a:rPr lang="en-AU" sz="1500" dirty="0"/>
            </a:br>
            <a:r>
              <a:rPr lang="en-AU" sz="3200" b="1" dirty="0"/>
              <a:t>Selected Findings from the Second Australian National Survey of High Impact Psychosis (SHIP) 2010</a:t>
            </a:r>
            <a:r>
              <a:rPr lang="en-AU" sz="1500" dirty="0"/>
              <a:t/>
            </a:r>
            <a:br>
              <a:rPr lang="en-AU" sz="1500" dirty="0"/>
            </a:br>
            <a:r>
              <a:rPr lang="en-AU" sz="1500" dirty="0"/>
              <a:t/>
            </a:r>
            <a:br>
              <a:rPr lang="en-AU" sz="1500" dirty="0"/>
            </a:br>
            <a:r>
              <a:rPr lang="en-AU" sz="1500" dirty="0"/>
              <a:t/>
            </a:r>
            <a:br>
              <a:rPr lang="en-AU" sz="1500" dirty="0"/>
            </a:br>
            <a:endParaRPr lang="en-AU" sz="1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4736251"/>
              </p:ext>
            </p:extLst>
          </p:nvPr>
        </p:nvGraphicFramePr>
        <p:xfrm>
          <a:off x="2051538" y="1700814"/>
          <a:ext cx="7385539" cy="3771790"/>
        </p:xfrm>
        <a:graphic>
          <a:graphicData uri="http://schemas.openxmlformats.org/drawingml/2006/table">
            <a:tbl>
              <a:tblPr firstRow="1" bandRow="1">
                <a:tableStyleId>{5C22544A-7EE6-4342-B048-85BDC9FD1C3A}</a:tableStyleId>
              </a:tblPr>
              <a:tblGrid>
                <a:gridCol w="5686786">
                  <a:extLst>
                    <a:ext uri="{9D8B030D-6E8A-4147-A177-3AD203B41FA5}">
                      <a16:colId xmlns:a16="http://schemas.microsoft.com/office/drawing/2014/main" val="20000"/>
                    </a:ext>
                  </a:extLst>
                </a:gridCol>
                <a:gridCol w="1698753">
                  <a:extLst>
                    <a:ext uri="{9D8B030D-6E8A-4147-A177-3AD203B41FA5}">
                      <a16:colId xmlns:a16="http://schemas.microsoft.com/office/drawing/2014/main" val="20001"/>
                    </a:ext>
                  </a:extLst>
                </a:gridCol>
              </a:tblGrid>
              <a:tr h="333487">
                <a:tc>
                  <a:txBody>
                    <a:bodyPr/>
                    <a:lstStyle/>
                    <a:p>
                      <a:r>
                        <a:rPr lang="en-AU" sz="1800" dirty="0" smtClean="0"/>
                        <a:t>Challenge</a:t>
                      </a:r>
                      <a:endParaRPr lang="en-AU" sz="1800" dirty="0"/>
                    </a:p>
                  </a:txBody>
                  <a:tcPr marL="68576" marR="68576" marT="34285" marB="34285"/>
                </a:tc>
                <a:tc>
                  <a:txBody>
                    <a:bodyPr/>
                    <a:lstStyle/>
                    <a:p>
                      <a:r>
                        <a:rPr lang="en-AU" sz="1800" dirty="0" smtClean="0"/>
                        <a:t>%</a:t>
                      </a:r>
                      <a:endParaRPr lang="en-AU" sz="1800" dirty="0"/>
                    </a:p>
                  </a:txBody>
                  <a:tcPr marL="68576" marR="68576" marT="34285" marB="34285"/>
                </a:tc>
                <a:extLst>
                  <a:ext uri="{0D108BD9-81ED-4DB2-BD59-A6C34878D82A}">
                    <a16:rowId xmlns:a16="http://schemas.microsoft.com/office/drawing/2014/main" val="10000"/>
                  </a:ext>
                </a:extLst>
              </a:tr>
              <a:tr h="333487">
                <a:tc>
                  <a:txBody>
                    <a:bodyPr/>
                    <a:lstStyle/>
                    <a:p>
                      <a:r>
                        <a:rPr lang="en-AU" sz="1800" b="0" dirty="0" smtClean="0"/>
                        <a:t>Financial matters</a:t>
                      </a:r>
                      <a:endParaRPr lang="en-AU" sz="1800" b="0" dirty="0"/>
                    </a:p>
                  </a:txBody>
                  <a:tcPr marL="68576" marR="68576" marT="34285" marB="34285"/>
                </a:tc>
                <a:tc>
                  <a:txBody>
                    <a:bodyPr/>
                    <a:lstStyle/>
                    <a:p>
                      <a:r>
                        <a:rPr lang="en-AU" sz="1800" b="1" dirty="0" smtClean="0"/>
                        <a:t>42.7</a:t>
                      </a:r>
                      <a:endParaRPr lang="en-AU" sz="1800" b="1" dirty="0"/>
                    </a:p>
                  </a:txBody>
                  <a:tcPr marL="68576" marR="68576" marT="34285" marB="34285"/>
                </a:tc>
                <a:extLst>
                  <a:ext uri="{0D108BD9-81ED-4DB2-BD59-A6C34878D82A}">
                    <a16:rowId xmlns:a16="http://schemas.microsoft.com/office/drawing/2014/main" val="10001"/>
                  </a:ext>
                </a:extLst>
              </a:tr>
              <a:tr h="333487">
                <a:tc>
                  <a:txBody>
                    <a:bodyPr/>
                    <a:lstStyle/>
                    <a:p>
                      <a:r>
                        <a:rPr lang="en-AU" sz="1800" b="0" dirty="0" smtClean="0"/>
                        <a:t>Loneliness/social isolation</a:t>
                      </a:r>
                      <a:endParaRPr lang="en-AU" sz="1800" b="0" dirty="0"/>
                    </a:p>
                  </a:txBody>
                  <a:tcPr marL="68576" marR="68576" marT="34285" marB="34285"/>
                </a:tc>
                <a:tc>
                  <a:txBody>
                    <a:bodyPr/>
                    <a:lstStyle/>
                    <a:p>
                      <a:r>
                        <a:rPr lang="en-AU" sz="1800" b="1" dirty="0" smtClean="0"/>
                        <a:t>37.2</a:t>
                      </a:r>
                      <a:endParaRPr lang="en-AU" sz="1800" b="1" dirty="0"/>
                    </a:p>
                  </a:txBody>
                  <a:tcPr marL="68576" marR="68576" marT="34285" marB="34285"/>
                </a:tc>
                <a:extLst>
                  <a:ext uri="{0D108BD9-81ED-4DB2-BD59-A6C34878D82A}">
                    <a16:rowId xmlns:a16="http://schemas.microsoft.com/office/drawing/2014/main" val="10002"/>
                  </a:ext>
                </a:extLst>
              </a:tr>
              <a:tr h="333487">
                <a:tc>
                  <a:txBody>
                    <a:bodyPr/>
                    <a:lstStyle/>
                    <a:p>
                      <a:r>
                        <a:rPr lang="en-AU" sz="1800" b="0" dirty="0" smtClean="0"/>
                        <a:t>Lack of employment</a:t>
                      </a:r>
                      <a:endParaRPr lang="en-AU" sz="1800" b="0" dirty="0"/>
                    </a:p>
                  </a:txBody>
                  <a:tcPr marL="68576" marR="68576" marT="34285" marB="34285"/>
                </a:tc>
                <a:tc>
                  <a:txBody>
                    <a:bodyPr/>
                    <a:lstStyle/>
                    <a:p>
                      <a:r>
                        <a:rPr lang="en-AU" sz="1800" b="1" dirty="0" smtClean="0"/>
                        <a:t>35.1</a:t>
                      </a:r>
                      <a:endParaRPr lang="en-AU" sz="1800" b="1" dirty="0"/>
                    </a:p>
                  </a:txBody>
                  <a:tcPr marL="68576" marR="68576" marT="34285" marB="34285"/>
                </a:tc>
                <a:extLst>
                  <a:ext uri="{0D108BD9-81ED-4DB2-BD59-A6C34878D82A}">
                    <a16:rowId xmlns:a16="http://schemas.microsoft.com/office/drawing/2014/main" val="10003"/>
                  </a:ext>
                </a:extLst>
              </a:tr>
              <a:tr h="333487">
                <a:tc>
                  <a:txBody>
                    <a:bodyPr/>
                    <a:lstStyle/>
                    <a:p>
                      <a:r>
                        <a:rPr lang="en-AU" sz="1800" dirty="0" smtClean="0"/>
                        <a:t>Poor physical health/physical health issues</a:t>
                      </a:r>
                      <a:endParaRPr lang="en-AU" sz="1800" dirty="0"/>
                    </a:p>
                  </a:txBody>
                  <a:tcPr marL="68576" marR="68576" marT="34285" marB="34285"/>
                </a:tc>
                <a:tc>
                  <a:txBody>
                    <a:bodyPr/>
                    <a:lstStyle/>
                    <a:p>
                      <a:r>
                        <a:rPr lang="en-AU" sz="1800" b="1" dirty="0" smtClean="0"/>
                        <a:t>27.4</a:t>
                      </a:r>
                      <a:endParaRPr lang="en-AU" sz="1800" b="1" dirty="0"/>
                    </a:p>
                  </a:txBody>
                  <a:tcPr marL="68576" marR="68576" marT="34285" marB="34285"/>
                </a:tc>
                <a:extLst>
                  <a:ext uri="{0D108BD9-81ED-4DB2-BD59-A6C34878D82A}">
                    <a16:rowId xmlns:a16="http://schemas.microsoft.com/office/drawing/2014/main" val="10004"/>
                  </a:ext>
                </a:extLst>
              </a:tr>
              <a:tr h="333487">
                <a:tc>
                  <a:txBody>
                    <a:bodyPr/>
                    <a:lstStyle/>
                    <a:p>
                      <a:r>
                        <a:rPr lang="en-AU" sz="1800" b="0" dirty="0" smtClean="0"/>
                        <a:t>Uncontrolled symptoms</a:t>
                      </a:r>
                      <a:r>
                        <a:rPr lang="en-AU" sz="1800" b="0" baseline="0" dirty="0" smtClean="0"/>
                        <a:t> of mental illness</a:t>
                      </a:r>
                      <a:endParaRPr lang="en-AU" sz="1800" b="0" dirty="0"/>
                    </a:p>
                  </a:txBody>
                  <a:tcPr marL="68576" marR="68576" marT="34285" marB="34285"/>
                </a:tc>
                <a:tc>
                  <a:txBody>
                    <a:bodyPr/>
                    <a:lstStyle/>
                    <a:p>
                      <a:r>
                        <a:rPr lang="en-AU" sz="1800" b="1" u="sng" dirty="0" smtClean="0"/>
                        <a:t>25.7</a:t>
                      </a:r>
                      <a:endParaRPr lang="en-AU" sz="1800" b="1" u="sng" dirty="0"/>
                    </a:p>
                  </a:txBody>
                  <a:tcPr marL="68576" marR="68576" marT="34285" marB="34285"/>
                </a:tc>
                <a:extLst>
                  <a:ext uri="{0D108BD9-81ED-4DB2-BD59-A6C34878D82A}">
                    <a16:rowId xmlns:a16="http://schemas.microsoft.com/office/drawing/2014/main" val="10005"/>
                  </a:ext>
                </a:extLst>
              </a:tr>
              <a:tr h="333487">
                <a:tc>
                  <a:txBody>
                    <a:bodyPr/>
                    <a:lstStyle/>
                    <a:p>
                      <a:r>
                        <a:rPr lang="en-AU" sz="1800" dirty="0" smtClean="0"/>
                        <a:t>Lack of stable/suitable housing</a:t>
                      </a:r>
                      <a:endParaRPr lang="en-AU" sz="1800" dirty="0"/>
                    </a:p>
                  </a:txBody>
                  <a:tcPr marL="68576" marR="68576" marT="34285" marB="34285"/>
                </a:tc>
                <a:tc>
                  <a:txBody>
                    <a:bodyPr/>
                    <a:lstStyle/>
                    <a:p>
                      <a:r>
                        <a:rPr lang="en-AU" sz="1800" dirty="0" smtClean="0"/>
                        <a:t>18.1</a:t>
                      </a:r>
                      <a:endParaRPr lang="en-AU" sz="1800" dirty="0"/>
                    </a:p>
                  </a:txBody>
                  <a:tcPr marL="68576" marR="68576" marT="34285" marB="34285"/>
                </a:tc>
                <a:extLst>
                  <a:ext uri="{0D108BD9-81ED-4DB2-BD59-A6C34878D82A}">
                    <a16:rowId xmlns:a16="http://schemas.microsoft.com/office/drawing/2014/main" val="10006"/>
                  </a:ext>
                </a:extLst>
              </a:tr>
              <a:tr h="333487">
                <a:tc>
                  <a:txBody>
                    <a:bodyPr/>
                    <a:lstStyle/>
                    <a:p>
                      <a:r>
                        <a:rPr lang="en-AU" sz="1800" dirty="0" smtClean="0"/>
                        <a:t>Stigma/discrimination</a:t>
                      </a:r>
                      <a:endParaRPr lang="en-AU" sz="1800" dirty="0"/>
                    </a:p>
                  </a:txBody>
                  <a:tcPr marL="68576" marR="68576" marT="34285" marB="34285"/>
                </a:tc>
                <a:tc>
                  <a:txBody>
                    <a:bodyPr/>
                    <a:lstStyle/>
                    <a:p>
                      <a:r>
                        <a:rPr lang="en-AU" sz="1800" b="0" dirty="0" smtClean="0"/>
                        <a:t>11.6</a:t>
                      </a:r>
                      <a:endParaRPr lang="en-AU" sz="1800" b="0" dirty="0"/>
                    </a:p>
                  </a:txBody>
                  <a:tcPr marL="68576" marR="68576" marT="34285" marB="34285"/>
                </a:tc>
                <a:extLst>
                  <a:ext uri="{0D108BD9-81ED-4DB2-BD59-A6C34878D82A}">
                    <a16:rowId xmlns:a16="http://schemas.microsoft.com/office/drawing/2014/main" val="10007"/>
                  </a:ext>
                </a:extLst>
              </a:tr>
              <a:tr h="333487">
                <a:tc>
                  <a:txBody>
                    <a:bodyPr/>
                    <a:lstStyle/>
                    <a:p>
                      <a:r>
                        <a:rPr lang="en-AU" sz="1800" dirty="0" smtClean="0"/>
                        <a:t>No family or carer</a:t>
                      </a:r>
                      <a:endParaRPr lang="en-AU" sz="1800" dirty="0"/>
                    </a:p>
                  </a:txBody>
                  <a:tcPr marL="68576" marR="68576" marT="34285" marB="34285"/>
                </a:tc>
                <a:tc>
                  <a:txBody>
                    <a:bodyPr/>
                    <a:lstStyle/>
                    <a:p>
                      <a:r>
                        <a:rPr lang="en-AU" sz="1800" dirty="0" smtClean="0"/>
                        <a:t>6.7</a:t>
                      </a:r>
                      <a:endParaRPr lang="en-AU" sz="1800" dirty="0"/>
                    </a:p>
                  </a:txBody>
                  <a:tcPr marL="68576" marR="68576" marT="34285" marB="34285"/>
                </a:tc>
                <a:extLst>
                  <a:ext uri="{0D108BD9-81ED-4DB2-BD59-A6C34878D82A}">
                    <a16:rowId xmlns:a16="http://schemas.microsoft.com/office/drawing/2014/main" val="10008"/>
                  </a:ext>
                </a:extLst>
              </a:tr>
              <a:tr h="333487">
                <a:tc>
                  <a:txBody>
                    <a:bodyPr/>
                    <a:lstStyle/>
                    <a:p>
                      <a:r>
                        <a:rPr lang="en-AU" sz="1800" dirty="0" smtClean="0"/>
                        <a:t>Inability to access specialised mental health services</a:t>
                      </a:r>
                      <a:endParaRPr lang="en-AU" sz="1800" dirty="0"/>
                    </a:p>
                  </a:txBody>
                  <a:tcPr marL="68576" marR="68576" marT="34285" marB="34285"/>
                </a:tc>
                <a:tc>
                  <a:txBody>
                    <a:bodyPr/>
                    <a:lstStyle/>
                    <a:p>
                      <a:r>
                        <a:rPr lang="en-AU" sz="1800" dirty="0" smtClean="0"/>
                        <a:t>5.8</a:t>
                      </a:r>
                      <a:endParaRPr lang="en-AU" sz="1800" dirty="0"/>
                    </a:p>
                  </a:txBody>
                  <a:tcPr marL="68576" marR="68576" marT="34285" marB="34285"/>
                </a:tc>
                <a:extLst>
                  <a:ext uri="{0D108BD9-81ED-4DB2-BD59-A6C34878D82A}">
                    <a16:rowId xmlns:a16="http://schemas.microsoft.com/office/drawing/2014/main" val="10009"/>
                  </a:ext>
                </a:extLst>
              </a:tr>
              <a:tr h="333487">
                <a:tc>
                  <a:txBody>
                    <a:bodyPr/>
                    <a:lstStyle/>
                    <a:p>
                      <a:r>
                        <a:rPr lang="en-AU" sz="1800" dirty="0" smtClean="0"/>
                        <a:t>Difficulty getting a medical appointment</a:t>
                      </a:r>
                      <a:endParaRPr lang="en-AU" sz="1800" dirty="0"/>
                    </a:p>
                  </a:txBody>
                  <a:tcPr marL="68576" marR="68576" marT="34285" marB="34285"/>
                </a:tc>
                <a:tc>
                  <a:txBody>
                    <a:bodyPr/>
                    <a:lstStyle/>
                    <a:p>
                      <a:r>
                        <a:rPr lang="en-AU" sz="1800" dirty="0" smtClean="0"/>
                        <a:t>3</a:t>
                      </a:r>
                      <a:endParaRPr lang="en-AU" sz="1800" dirty="0"/>
                    </a:p>
                  </a:txBody>
                  <a:tcPr marL="68576" marR="68576" marT="34285" marB="34285"/>
                </a:tc>
                <a:extLst>
                  <a:ext uri="{0D108BD9-81ED-4DB2-BD59-A6C34878D82A}">
                    <a16:rowId xmlns:a16="http://schemas.microsoft.com/office/drawing/2014/main" val="10010"/>
                  </a:ext>
                </a:extLst>
              </a:tr>
            </a:tbl>
          </a:graphicData>
        </a:graphic>
      </p:graphicFrame>
      <p:sp>
        <p:nvSpPr>
          <p:cNvPr id="2" name="Rectangle 1"/>
          <p:cNvSpPr/>
          <p:nvPr/>
        </p:nvSpPr>
        <p:spPr>
          <a:xfrm>
            <a:off x="2180493" y="5517233"/>
            <a:ext cx="6951784" cy="500137"/>
          </a:xfrm>
          <a:prstGeom prst="rect">
            <a:avLst/>
          </a:prstGeom>
        </p:spPr>
        <p:txBody>
          <a:bodyPr wrap="square">
            <a:spAutoFit/>
          </a:bodyPr>
          <a:lstStyle/>
          <a:p>
            <a:endParaRPr lang="en-AU" sz="1050" dirty="0"/>
          </a:p>
          <a:p>
            <a:r>
              <a:rPr lang="en-AU" sz="1600" dirty="0" err="1"/>
              <a:t>Carr</a:t>
            </a:r>
            <a:r>
              <a:rPr lang="en-AU" sz="1600" dirty="0"/>
              <a:t>, et al. (2012) </a:t>
            </a:r>
            <a:r>
              <a:rPr lang="en-AU" sz="1600" i="1" dirty="0" smtClean="0"/>
              <a:t>Australian New Zealand Journal of Psychiatry, </a:t>
            </a:r>
            <a:r>
              <a:rPr lang="en-AU" sz="1600" i="1" dirty="0"/>
              <a:t>46 </a:t>
            </a:r>
            <a:r>
              <a:rPr lang="en-AU" sz="1600" dirty="0"/>
              <a:t>(8): 708-718. </a:t>
            </a:r>
          </a:p>
        </p:txBody>
      </p:sp>
    </p:spTree>
    <p:extLst>
      <p:ext uri="{BB962C8B-B14F-4D97-AF65-F5344CB8AC3E}">
        <p14:creationId xmlns:p14="http://schemas.microsoft.com/office/powerpoint/2010/main" val="459084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384032" y="476673"/>
            <a:ext cx="3816424" cy="5399041"/>
          </a:xfrm>
          <a:prstGeom prst="rect">
            <a:avLst/>
          </a:prstGeom>
        </p:spPr>
      </p:pic>
      <p:sp>
        <p:nvSpPr>
          <p:cNvPr id="4" name="Text Placeholder 3"/>
          <p:cNvSpPr>
            <a:spLocks noGrp="1"/>
          </p:cNvSpPr>
          <p:nvPr>
            <p:ph type="body" sz="half" idx="2"/>
          </p:nvPr>
        </p:nvSpPr>
        <p:spPr>
          <a:xfrm>
            <a:off x="1981200" y="476673"/>
            <a:ext cx="4186808" cy="5649491"/>
          </a:xfrm>
        </p:spPr>
        <p:txBody>
          <a:bodyPr/>
          <a:lstStyle/>
          <a:p>
            <a:r>
              <a:rPr lang="en-AU" dirty="0" err="1" smtClean="0"/>
              <a:t>Alaya</a:t>
            </a:r>
            <a:r>
              <a:rPr lang="en-AU" dirty="0"/>
              <a:t>, L</a:t>
            </a:r>
            <a:r>
              <a:rPr lang="en-AU" dirty="0" smtClean="0"/>
              <a:t>. M., Hazelton</a:t>
            </a:r>
            <a:r>
              <a:rPr lang="en-AU" dirty="0"/>
              <a:t>, M</a:t>
            </a:r>
            <a:r>
              <a:rPr lang="en-AU" dirty="0" smtClean="0"/>
              <a:t>., &amp; Hines-Martin, V. P. </a:t>
            </a:r>
            <a:r>
              <a:rPr lang="en-AU" dirty="0"/>
              <a:t>(2017). Strategies for health promotion after violence exposure. In: E</a:t>
            </a:r>
            <a:r>
              <a:rPr lang="en-AU" dirty="0" smtClean="0"/>
              <a:t>. L. </a:t>
            </a:r>
            <a:r>
              <a:rPr lang="en-AU" dirty="0"/>
              <a:t>Yearwood &amp; V</a:t>
            </a:r>
            <a:r>
              <a:rPr lang="en-AU" dirty="0" smtClean="0"/>
              <a:t>. P. </a:t>
            </a:r>
            <a:r>
              <a:rPr lang="en-AU" dirty="0"/>
              <a:t>Hines-Martin (Eds.). </a:t>
            </a:r>
            <a:r>
              <a:rPr lang="en-AU" i="1" dirty="0"/>
              <a:t>Routledge Handbook of Global Mental Health Nursing, </a:t>
            </a:r>
            <a:r>
              <a:rPr lang="en-AU" dirty="0"/>
              <a:t>Milton Park: Routledge, 313-334. </a:t>
            </a:r>
          </a:p>
          <a:p>
            <a:endParaRPr lang="en-AU" dirty="0"/>
          </a:p>
        </p:txBody>
      </p:sp>
    </p:spTree>
    <p:extLst>
      <p:ext uri="{BB962C8B-B14F-4D97-AF65-F5344CB8AC3E}">
        <p14:creationId xmlns:p14="http://schemas.microsoft.com/office/powerpoint/2010/main" val="2386829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548680"/>
            <a:ext cx="7848872" cy="5471120"/>
          </a:xfrm>
        </p:spPr>
        <p:txBody>
          <a:bodyPr/>
          <a:lstStyle/>
          <a:p>
            <a:pPr marL="0" indent="0" algn="just">
              <a:buNone/>
            </a:pPr>
            <a:r>
              <a:rPr lang="en-AU" dirty="0"/>
              <a:t>‘It is difficult to escape concluding that the single most pathogenic factor in the causation of mental illness is how we as humans mistreat each other’.</a:t>
            </a:r>
          </a:p>
          <a:p>
            <a:endParaRPr lang="en-AU" sz="2000" dirty="0"/>
          </a:p>
          <a:p>
            <a:pPr marL="0" indent="0">
              <a:buNone/>
            </a:pPr>
            <a:endParaRPr lang="en-US" sz="1600" dirty="0"/>
          </a:p>
          <a:p>
            <a:pPr marL="0" indent="0">
              <a:buNone/>
            </a:pPr>
            <a:r>
              <a:rPr lang="en-US" sz="1400" dirty="0"/>
              <a:t>	Middleton, W., Stavropoulos, P., </a:t>
            </a:r>
            <a:r>
              <a:rPr lang="en-US" sz="1400" dirty="0" err="1"/>
              <a:t>Dorahy</a:t>
            </a:r>
            <a:r>
              <a:rPr lang="en-US" sz="1400" dirty="0"/>
              <a:t>, M., Kruger, C., Lewis-Fernandez, R., 	Martinez-</a:t>
            </a:r>
            <a:r>
              <a:rPr lang="en-US" sz="1400" dirty="0" err="1"/>
              <a:t>Taboas</a:t>
            </a:r>
            <a:r>
              <a:rPr lang="en-US" sz="1400" dirty="0"/>
              <a:t>, A., </a:t>
            </a:r>
            <a:r>
              <a:rPr lang="en-US" sz="1400" dirty="0" err="1"/>
              <a:t>Sar</a:t>
            </a:r>
            <a:r>
              <a:rPr lang="en-US" sz="1400" dirty="0"/>
              <a:t>, V., &amp; Brand, B. (2014). Institutional abuse and social 	silence: An emerging global problem. </a:t>
            </a:r>
            <a:r>
              <a:rPr lang="en-US" sz="1400" i="1" dirty="0"/>
              <a:t>Australian and New Zealand Journal of 	Psychiatry, 48 </a:t>
            </a:r>
            <a:r>
              <a:rPr lang="en-US" sz="1400" dirty="0"/>
              <a:t>(1), 22-25.</a:t>
            </a:r>
            <a:endParaRPr lang="en-AU" sz="1400" dirty="0"/>
          </a:p>
          <a:p>
            <a:pPr marL="0" indent="0">
              <a:buNone/>
            </a:pPr>
            <a:endParaRPr lang="en-A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243" y="3636192"/>
            <a:ext cx="2085405" cy="15652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3436776"/>
            <a:ext cx="2304256" cy="153617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524" y="4234565"/>
            <a:ext cx="2524388" cy="16862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6402" y="3247912"/>
            <a:ext cx="2451099" cy="17922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2025" y="4635561"/>
            <a:ext cx="2060917" cy="1521903"/>
          </a:xfrm>
          <a:prstGeom prst="rect">
            <a:avLst/>
          </a:prstGeom>
        </p:spPr>
      </p:pic>
    </p:spTree>
    <p:extLst>
      <p:ext uri="{BB962C8B-B14F-4D97-AF65-F5344CB8AC3E}">
        <p14:creationId xmlns:p14="http://schemas.microsoft.com/office/powerpoint/2010/main" val="2908168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447</TotalTime>
  <Words>2806</Words>
  <Application>Microsoft Office PowerPoint</Application>
  <PresentationFormat>Widescreen</PresentationFormat>
  <Paragraphs>413</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 Mental Health, Citizenship, and Human Rights: Thinking Globally and Acting Locally </vt:lpstr>
      <vt:lpstr>Global Impact of Mental Illness</vt:lpstr>
      <vt:lpstr>Mental Health &amp; Wellbeing in Australia</vt:lpstr>
      <vt:lpstr>Mental Health &amp; Wellbeing in Australia 2007</vt:lpstr>
      <vt:lpstr>The Cost of Mental Illness</vt:lpstr>
      <vt:lpstr>Selected Findings from the Second Australian National Survey of High Impact Psychosis(SHIP) 2010</vt:lpstr>
      <vt:lpstr>  Selected Findings from the Second Australian National Survey of High Impact Psychosis (SHIP) 2010   </vt:lpstr>
      <vt:lpstr>PowerPoint Presentation</vt:lpstr>
      <vt:lpstr>PowerPoint Presentation</vt:lpstr>
      <vt:lpstr>People Exposed to Bullying</vt:lpstr>
      <vt:lpstr>PowerPoint Presentation</vt:lpstr>
      <vt:lpstr>Recovery and the ‘Consumer Voice’</vt:lpstr>
      <vt:lpstr>PowerPoint Presentation</vt:lpstr>
      <vt:lpstr>PowerPoint Presentation</vt:lpstr>
      <vt:lpstr>Personality Disorder: A Mental Health Priority Area</vt:lpstr>
      <vt:lpstr>A Contention</vt:lpstr>
      <vt:lpstr>People with BPD have often been viewed as ‘too difficult’ and ‘impossible to work with’.</vt:lpstr>
      <vt:lpstr>The Biopsychosocial Model of BPD Leichsenring et al. (2011) ‘Borderline personality disorder’, The Lancet 377: 74-84.</vt:lpstr>
      <vt:lpstr> Description of Borderline Personality Disorder </vt:lpstr>
      <vt:lpstr>The NHMRC Clinical Practice Guideline for the Management of BPD (2013)</vt:lpstr>
      <vt:lpstr>NHMRC BPD Guideline General Principles for Working with People with BPD</vt:lpstr>
      <vt:lpstr>‘Protective Empowering’</vt:lpstr>
      <vt:lpstr>‘Protective Empowering’</vt:lpstr>
      <vt:lpstr>PowerPoint Presentation</vt:lpstr>
      <vt:lpstr>PowerPoint Presentation</vt:lpstr>
      <vt:lpstr>PowerPoint Presentation</vt:lpstr>
      <vt:lpstr>PowerPoint Presentation</vt:lpstr>
      <vt:lpstr>   Protective Empowering  Chiovitti, R. F. (2008). Nurses’ meaning of caring with patients in acute psychiatric hospital settings, A grounded theory study. International Journal of Nursing Studies, 45 (2), 203-223.  Chiovitti, R. F. (2011). Theory of protective empowering for balancing patient safety and choices. Nursing Ethics, 18 (1), 88-101.</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Hazelton</dc:creator>
  <cp:lastModifiedBy>Michael Hazelton</cp:lastModifiedBy>
  <cp:revision>58</cp:revision>
  <dcterms:created xsi:type="dcterms:W3CDTF">2018-10-09T00:50:59Z</dcterms:created>
  <dcterms:modified xsi:type="dcterms:W3CDTF">2018-10-16T23:16:17Z</dcterms:modified>
</cp:coreProperties>
</file>