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4" r:id="rId1"/>
  </p:sldMasterIdLst>
  <p:sldIdLst>
    <p:sldId id="256" r:id="rId2"/>
    <p:sldId id="257" r:id="rId3"/>
    <p:sldId id="259" r:id="rId4"/>
    <p:sldId id="274" r:id="rId5"/>
    <p:sldId id="275" r:id="rId6"/>
    <p:sldId id="260" r:id="rId7"/>
    <p:sldId id="261" r:id="rId8"/>
    <p:sldId id="262" r:id="rId9"/>
    <p:sldId id="263" r:id="rId10"/>
    <p:sldId id="264" r:id="rId11"/>
    <p:sldId id="265" r:id="rId12"/>
    <p:sldId id="269" r:id="rId13"/>
    <p:sldId id="268" r:id="rId14"/>
    <p:sldId id="267" r:id="rId15"/>
    <p:sldId id="266" r:id="rId16"/>
    <p:sldId id="271" r:id="rId17"/>
    <p:sldId id="272" r:id="rId18"/>
    <p:sldId id="273" r:id="rId19"/>
    <p:sldId id="270"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398125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A280D6-B404-4AC7-B7DE-0E0483C78F49}"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38146890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5290845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32155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5707692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4515470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81735945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88984490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2927595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2949309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816868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0A280D6-B404-4AC7-B7DE-0E0483C78F49}"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4088073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0A280D6-B404-4AC7-B7DE-0E0483C78F49}" type="datetimeFigureOut">
              <a:rPr lang="en-US" smtClean="0"/>
              <a:t>10/17/2018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320052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41702506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2578975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E0A280D6-B404-4AC7-B7DE-0E0483C78F49}" type="datetimeFigureOut">
              <a:rPr lang="en-US" smtClean="0"/>
              <a:t>10/17/2018</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524764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A280D6-B404-4AC7-B7DE-0E0483C78F49}" type="datetimeFigureOut">
              <a:rPr lang="en-US" smtClean="0"/>
              <a:t>10/17/2018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BA7843-90A9-484A-B1A4-B018DF2E8CAC}" type="slidenum">
              <a:rPr lang="en-US" smtClean="0"/>
              <a:t>‹#›</a:t>
            </a:fld>
            <a:endParaRPr lang="en-US"/>
          </a:p>
        </p:txBody>
      </p:sp>
    </p:spTree>
    <p:extLst>
      <p:ext uri="{BB962C8B-B14F-4D97-AF65-F5344CB8AC3E}">
        <p14:creationId xmlns:p14="http://schemas.microsoft.com/office/powerpoint/2010/main" val="11684930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A280D6-B404-4AC7-B7DE-0E0483C78F49}" type="datetimeFigureOut">
              <a:rPr lang="en-US" smtClean="0"/>
              <a:t>10/17/2018</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ABA7843-90A9-484A-B1A4-B018DF2E8CAC}" type="slidenum">
              <a:rPr lang="en-US" smtClean="0"/>
              <a:t>‹#›</a:t>
            </a:fld>
            <a:endParaRPr lang="en-US"/>
          </a:p>
        </p:txBody>
      </p:sp>
    </p:spTree>
    <p:extLst>
      <p:ext uri="{BB962C8B-B14F-4D97-AF65-F5344CB8AC3E}">
        <p14:creationId xmlns:p14="http://schemas.microsoft.com/office/powerpoint/2010/main" val="4041671978"/>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smtClean="0"/>
              <a:t>EFFECT OF LAUGHTER ON THE PSYCHOLOGICAL WELL-BEING OF HOSPITALIZED PATIENTS</a:t>
            </a:r>
            <a:endParaRPr lang="en-US" sz="4800" dirty="0"/>
          </a:p>
        </p:txBody>
      </p:sp>
      <p:sp>
        <p:nvSpPr>
          <p:cNvPr id="3" name="Subtitle 2"/>
          <p:cNvSpPr>
            <a:spLocks noGrp="1"/>
          </p:cNvSpPr>
          <p:nvPr>
            <p:ph type="subTitle" idx="1"/>
          </p:nvPr>
        </p:nvSpPr>
        <p:spPr/>
        <p:txBody>
          <a:bodyPr>
            <a:normAutofit fontScale="70000" lnSpcReduction="20000"/>
          </a:bodyPr>
          <a:lstStyle/>
          <a:p>
            <a:r>
              <a:rPr lang="en-US" dirty="0" smtClean="0"/>
              <a:t>Charles Okonkwo, Ph.D. &amp; </a:t>
            </a:r>
            <a:r>
              <a:rPr lang="en-US" dirty="0" err="1" smtClean="0"/>
              <a:t>Alomaja</a:t>
            </a:r>
            <a:r>
              <a:rPr lang="en-US" dirty="0" smtClean="0"/>
              <a:t> </a:t>
            </a:r>
            <a:r>
              <a:rPr lang="en-US" dirty="0" err="1" smtClean="0"/>
              <a:t>Abayomi</a:t>
            </a:r>
            <a:r>
              <a:rPr lang="en-US" dirty="0" smtClean="0"/>
              <a:t> Smith, MSc</a:t>
            </a:r>
          </a:p>
          <a:p>
            <a:r>
              <a:rPr lang="en-US" dirty="0" smtClean="0"/>
              <a:t>Department of Psychology,</a:t>
            </a:r>
          </a:p>
          <a:p>
            <a:r>
              <a:rPr lang="en-US" dirty="0" err="1" smtClean="0"/>
              <a:t>Chukwuemeka</a:t>
            </a:r>
            <a:r>
              <a:rPr lang="en-US" dirty="0" smtClean="0"/>
              <a:t> </a:t>
            </a:r>
            <a:r>
              <a:rPr lang="en-US" dirty="0" err="1" smtClean="0"/>
              <a:t>Odumegwu</a:t>
            </a:r>
            <a:r>
              <a:rPr lang="en-US" dirty="0" smtClean="0"/>
              <a:t> </a:t>
            </a:r>
            <a:r>
              <a:rPr lang="en-US" dirty="0" err="1" smtClean="0"/>
              <a:t>Ojukwu</a:t>
            </a:r>
            <a:r>
              <a:rPr lang="en-US" dirty="0" smtClean="0"/>
              <a:t> </a:t>
            </a:r>
            <a:r>
              <a:rPr lang="en-US" dirty="0" err="1" smtClean="0"/>
              <a:t>Univsersity</a:t>
            </a:r>
            <a:endParaRPr lang="en-US" dirty="0"/>
          </a:p>
        </p:txBody>
      </p:sp>
    </p:spTree>
    <p:extLst>
      <p:ext uri="{BB962C8B-B14F-4D97-AF65-F5344CB8AC3E}">
        <p14:creationId xmlns:p14="http://schemas.microsoft.com/office/powerpoint/2010/main" val="2304892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Questions and : </a:t>
            </a:r>
            <a:endParaRPr lang="en-US" dirty="0"/>
          </a:p>
        </p:txBody>
      </p:sp>
      <p:sp>
        <p:nvSpPr>
          <p:cNvPr id="3" name="Content Placeholder 2"/>
          <p:cNvSpPr>
            <a:spLocks noGrp="1"/>
          </p:cNvSpPr>
          <p:nvPr>
            <p:ph idx="1"/>
          </p:nvPr>
        </p:nvSpPr>
        <p:spPr/>
        <p:txBody>
          <a:bodyPr>
            <a:normAutofit fontScale="92500" lnSpcReduction="20000"/>
          </a:bodyPr>
          <a:lstStyle/>
          <a:p>
            <a:r>
              <a:rPr lang="en-US" sz="5400" dirty="0" smtClean="0"/>
              <a:t>Does laughter therapy (watching four, three-minutes comedy skits) improve the psychological well-being of hospitalized patient?</a:t>
            </a:r>
          </a:p>
          <a:p>
            <a:endParaRPr lang="en-US" dirty="0" smtClean="0"/>
          </a:p>
          <a:p>
            <a:endParaRPr lang="en-US" dirty="0"/>
          </a:p>
          <a:p>
            <a:endParaRPr lang="en-US" dirty="0"/>
          </a:p>
        </p:txBody>
      </p:sp>
    </p:spTree>
    <p:extLst>
      <p:ext uri="{BB962C8B-B14F-4D97-AF65-F5344CB8AC3E}">
        <p14:creationId xmlns:p14="http://schemas.microsoft.com/office/powerpoint/2010/main" val="853371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a:bodyPr>
          <a:lstStyle/>
          <a:p>
            <a:endParaRPr lang="en-US" dirty="0" smtClean="0"/>
          </a:p>
          <a:p>
            <a:r>
              <a:rPr lang="en-US" dirty="0" smtClean="0"/>
              <a:t>Data Collection: </a:t>
            </a:r>
          </a:p>
          <a:p>
            <a:pPr lvl="2"/>
            <a:r>
              <a:rPr lang="en-US" dirty="0" smtClean="0"/>
              <a:t>Convenient random selection, via personal permission</a:t>
            </a:r>
          </a:p>
          <a:p>
            <a:pPr lvl="2"/>
            <a:r>
              <a:rPr lang="en-US" dirty="0" smtClean="0"/>
              <a:t>One private and one public hospital</a:t>
            </a:r>
          </a:p>
          <a:p>
            <a:pPr lvl="2"/>
            <a:endParaRPr lang="en-US" dirty="0" smtClean="0"/>
          </a:p>
          <a:p>
            <a:r>
              <a:rPr lang="en-US" dirty="0" smtClean="0"/>
              <a:t>STEM Participants: Total (n) = 15 </a:t>
            </a:r>
          </a:p>
          <a:p>
            <a:pPr lvl="1"/>
            <a:r>
              <a:rPr lang="en-US" dirty="0" smtClean="0"/>
              <a:t>Females = 59.9%</a:t>
            </a:r>
          </a:p>
          <a:p>
            <a:pPr lvl="1"/>
            <a:r>
              <a:rPr lang="en-US" dirty="0" smtClean="0"/>
              <a:t>Males = 40.1%</a:t>
            </a:r>
          </a:p>
          <a:p>
            <a:endParaRPr lang="en-US" dirty="0"/>
          </a:p>
        </p:txBody>
      </p:sp>
    </p:spTree>
    <p:extLst>
      <p:ext uri="{BB962C8B-B14F-4D97-AF65-F5344CB8AC3E}">
        <p14:creationId xmlns:p14="http://schemas.microsoft.com/office/powerpoint/2010/main" val="5366928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Continues:</a:t>
            </a:r>
            <a:endParaRPr lang="en-US" dirty="0"/>
          </a:p>
        </p:txBody>
      </p:sp>
      <p:sp>
        <p:nvSpPr>
          <p:cNvPr id="3" name="Content Placeholder 2"/>
          <p:cNvSpPr>
            <a:spLocks noGrp="1"/>
          </p:cNvSpPr>
          <p:nvPr>
            <p:ph idx="1"/>
          </p:nvPr>
        </p:nvSpPr>
        <p:spPr/>
        <p:txBody>
          <a:bodyPr>
            <a:normAutofit/>
          </a:bodyPr>
          <a:lstStyle/>
          <a:p>
            <a:r>
              <a:rPr lang="en-US" b="1" u="sng" dirty="0" smtClean="0"/>
              <a:t>Measures:</a:t>
            </a:r>
          </a:p>
          <a:p>
            <a:r>
              <a:rPr lang="en-US" b="1" i="1" u="sng" dirty="0" smtClean="0"/>
              <a:t>Modified version,</a:t>
            </a:r>
            <a:r>
              <a:rPr lang="en-US" b="1" i="1" dirty="0" smtClean="0"/>
              <a:t> 20-item</a:t>
            </a:r>
            <a:r>
              <a:rPr lang="en-US" b="1" i="1" u="sng" dirty="0" smtClean="0"/>
              <a:t> Psychological Well-being Scale</a:t>
            </a:r>
            <a:r>
              <a:rPr lang="en-US" b="1" i="1" dirty="0" smtClean="0"/>
              <a:t> </a:t>
            </a:r>
            <a:r>
              <a:rPr lang="en-US" dirty="0" smtClean="0"/>
              <a:t>(</a:t>
            </a:r>
            <a:r>
              <a:rPr lang="en-US" dirty="0" err="1" smtClean="0"/>
              <a:t>Ryff</a:t>
            </a:r>
            <a:r>
              <a:rPr lang="en-US" dirty="0" smtClean="0"/>
              <a:t>, 1972)</a:t>
            </a:r>
          </a:p>
          <a:p>
            <a:pPr lvl="2"/>
            <a:r>
              <a:rPr lang="en-US" b="1" dirty="0" smtClean="0"/>
              <a:t>E.g.: </a:t>
            </a:r>
            <a:r>
              <a:rPr lang="en-US" dirty="0" smtClean="0"/>
              <a:t>“I am satisfied with state in life?” </a:t>
            </a:r>
          </a:p>
          <a:p>
            <a:pPr lvl="2"/>
            <a:r>
              <a:rPr lang="en-US" dirty="0" smtClean="0"/>
              <a:t>Cronbach’s alpha = .96</a:t>
            </a:r>
          </a:p>
          <a:p>
            <a:pPr lvl="2"/>
            <a:r>
              <a:rPr lang="en-US" dirty="0" smtClean="0"/>
              <a:t>Content Validity = .77</a:t>
            </a:r>
          </a:p>
          <a:p>
            <a:r>
              <a:rPr lang="en-US" b="1" i="1" u="sng" dirty="0" smtClean="0"/>
              <a:t>Four Three-Minute Comedy Skits</a:t>
            </a:r>
            <a:endParaRPr lang="en-US" dirty="0"/>
          </a:p>
        </p:txBody>
      </p:sp>
    </p:spTree>
    <p:extLst>
      <p:ext uri="{BB962C8B-B14F-4D97-AF65-F5344CB8AC3E}">
        <p14:creationId xmlns:p14="http://schemas.microsoft.com/office/powerpoint/2010/main" val="374876004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051551"/>
          </a:xfrm>
        </p:spPr>
        <p:txBody>
          <a:bodyPr>
            <a:normAutofit fontScale="90000"/>
          </a:bodyPr>
          <a:lstStyle/>
          <a:p>
            <a:r>
              <a:rPr lang="en-US" dirty="0" smtClean="0"/>
              <a:t>Table 1.1:Psychologycal Well-being, before and after laughter treatment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28104519"/>
              </p:ext>
            </p:extLst>
          </p:nvPr>
        </p:nvGraphicFramePr>
        <p:xfrm>
          <a:off x="1043189" y="1596988"/>
          <a:ext cx="9556124" cy="4675015"/>
        </p:xfrm>
        <a:graphic>
          <a:graphicData uri="http://schemas.openxmlformats.org/drawingml/2006/table">
            <a:tbl>
              <a:tblPr firstRow="1" firstCol="1" bandRow="1">
                <a:tableStyleId>{5C22544A-7EE6-4342-B048-85BDC9FD1C3A}</a:tableStyleId>
              </a:tblPr>
              <a:tblGrid>
                <a:gridCol w="2387498"/>
                <a:gridCol w="2389542"/>
                <a:gridCol w="2389542"/>
                <a:gridCol w="2389542"/>
              </a:tblGrid>
              <a:tr h="530103">
                <a:tc>
                  <a:txBody>
                    <a:bodyPr/>
                    <a:lstStyle/>
                    <a:p>
                      <a:pPr marL="0" marR="0" algn="ctr">
                        <a:lnSpc>
                          <a:spcPct val="107000"/>
                        </a:lnSpc>
                        <a:spcBef>
                          <a:spcPts val="0"/>
                        </a:spcBef>
                        <a:spcAft>
                          <a:spcPts val="0"/>
                        </a:spcAft>
                      </a:pPr>
                      <a:r>
                        <a:rPr lang="en-US" sz="1400" dirty="0">
                          <a:effectLst/>
                        </a:rPr>
                        <a:t>S/N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Before the laughter therapy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After the laugh therapy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Differences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59</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-9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68</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56</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57</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74</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dirty="0" smtClean="0">
                          <a:effectLst/>
                        </a:rPr>
                        <a:t>Person -15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79</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80</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-1</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r h="259057">
                <a:tc>
                  <a:txBody>
                    <a:bodyPr/>
                    <a:lstStyle/>
                    <a:p>
                      <a:pPr marL="0" marR="0" algn="ctr">
                        <a:lnSpc>
                          <a:spcPct val="107000"/>
                        </a:lnSpc>
                        <a:spcBef>
                          <a:spcPts val="0"/>
                        </a:spcBef>
                        <a:spcAft>
                          <a:spcPts val="0"/>
                        </a:spcAft>
                      </a:pPr>
                      <a:r>
                        <a:rPr lang="en-US" sz="1400">
                          <a:effectLst/>
                        </a:rPr>
                        <a:t>N=15</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955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973</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62</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smtClean="0">
                <a:ln>
                  <a:noFill/>
                </a:ln>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62/15=4.133</a:t>
            </a:r>
            <a:endParaRPr kumimoji="0" lang="en-US" altLang="en-US"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222233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Descriptive Statistics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133723"/>
              </p:ext>
            </p:extLst>
          </p:nvPr>
        </p:nvGraphicFramePr>
        <p:xfrm>
          <a:off x="1056068" y="1996147"/>
          <a:ext cx="8963695" cy="3564969"/>
        </p:xfrm>
        <a:graphic>
          <a:graphicData uri="http://schemas.openxmlformats.org/drawingml/2006/table">
            <a:tbl>
              <a:tblPr>
                <a:tableStyleId>{5C22544A-7EE6-4342-B048-85BDC9FD1C3A}</a:tableStyleId>
              </a:tblPr>
              <a:tblGrid>
                <a:gridCol w="1166525"/>
                <a:gridCol w="1166525"/>
                <a:gridCol w="1668810"/>
                <a:gridCol w="1722794"/>
                <a:gridCol w="3239041"/>
              </a:tblGrid>
              <a:tr h="0">
                <a:tc gridSpan="5">
                  <a:txBody>
                    <a:bodyPr/>
                    <a:lstStyle/>
                    <a:p>
                      <a:pPr marL="38100" marR="38100" algn="ctr">
                        <a:lnSpc>
                          <a:spcPts val="1600"/>
                        </a:lnSpc>
                        <a:spcBef>
                          <a:spcPts val="0"/>
                        </a:spcBef>
                        <a:spcAft>
                          <a:spcPts val="0"/>
                        </a:spcAft>
                      </a:pPr>
                      <a:r>
                        <a:rPr lang="en-US" sz="1800" dirty="0">
                          <a:effectLst/>
                        </a:rPr>
                        <a:t>Paired Samples Statistics</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031132">
                <a:tc>
                  <a:txBody>
                    <a:bodyPr/>
                    <a:lstStyle/>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r>
                        <a:rPr lang="en-US" sz="1600" b="1" i="1" dirty="0" smtClean="0">
                          <a:effectLst/>
                        </a:rPr>
                        <a:t>Mean</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r>
                        <a:rPr lang="en-US" sz="1600" b="1" i="1" dirty="0" smtClean="0">
                          <a:effectLst/>
                        </a:rPr>
                        <a:t>N</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r>
                        <a:rPr lang="en-US" sz="1600" b="1" i="1" dirty="0" smtClean="0">
                          <a:effectLst/>
                        </a:rPr>
                        <a:t>Std</a:t>
                      </a:r>
                      <a:r>
                        <a:rPr lang="en-US" sz="1600" b="1" i="1" dirty="0">
                          <a:effectLst/>
                        </a:rPr>
                        <a:t>. Deviation</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endParaRPr lang="en-US" sz="1600" b="1" i="1" dirty="0" smtClean="0">
                        <a:effectLst/>
                      </a:endParaRPr>
                    </a:p>
                    <a:p>
                      <a:pPr marL="38100" marR="38100" algn="ctr">
                        <a:lnSpc>
                          <a:spcPts val="1600"/>
                        </a:lnSpc>
                        <a:spcBef>
                          <a:spcPts val="0"/>
                        </a:spcBef>
                        <a:spcAft>
                          <a:spcPts val="0"/>
                        </a:spcAft>
                      </a:pPr>
                      <a:r>
                        <a:rPr lang="en-US" sz="1600" b="1" i="1" dirty="0" smtClean="0">
                          <a:effectLst/>
                        </a:rPr>
                        <a:t>Std</a:t>
                      </a:r>
                      <a:r>
                        <a:rPr lang="en-US" sz="1600" b="1" i="1" dirty="0">
                          <a:effectLst/>
                        </a:rPr>
                        <a:t>. Error Mean</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US" sz="1600" b="1" i="1" dirty="0">
                          <a:effectLst/>
                        </a:rPr>
                        <a:t> </a:t>
                      </a:r>
                      <a:endParaRPr lang="en-US" sz="16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501837">
                <a:tc>
                  <a:txBody>
                    <a:bodyPr/>
                    <a:lstStyle/>
                    <a:p>
                      <a:pPr marL="38100" marR="38100" algn="r">
                        <a:lnSpc>
                          <a:spcPts val="1600"/>
                        </a:lnSpc>
                        <a:spcBef>
                          <a:spcPts val="0"/>
                        </a:spcBef>
                        <a:spcAft>
                          <a:spcPts val="0"/>
                        </a:spcAft>
                      </a:pPr>
                      <a:r>
                        <a:rPr lang="en-US" sz="1400" b="1" dirty="0" smtClean="0">
                          <a:effectLst/>
                        </a:rPr>
                        <a:t>Before Treatment</a:t>
                      </a: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63.6667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6.96590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1.79859</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501837">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b="1" dirty="0" smtClean="0">
                          <a:effectLst/>
                        </a:rPr>
                        <a:t>After Treatment </a:t>
                      </a: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64.8667</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15</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7.70776</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endParaRPr lang="en-US" sz="1400" dirty="0" smtClean="0">
                        <a:effectLst/>
                      </a:endParaRPr>
                    </a:p>
                    <a:p>
                      <a:pPr marL="38100" marR="38100" algn="r">
                        <a:lnSpc>
                          <a:spcPts val="1600"/>
                        </a:lnSpc>
                        <a:spcBef>
                          <a:spcPts val="0"/>
                        </a:spcBef>
                        <a:spcAft>
                          <a:spcPts val="0"/>
                        </a:spcAft>
                      </a:pPr>
                      <a:r>
                        <a:rPr lang="en-US" sz="1400" dirty="0" smtClean="0">
                          <a:effectLst/>
                        </a:rPr>
                        <a:t>1.99013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r h="501837">
                <a:tc>
                  <a:txBody>
                    <a:bodyPr/>
                    <a:lstStyle/>
                    <a:p>
                      <a:pPr marL="38100" marR="38100" algn="r">
                        <a:lnSpc>
                          <a:spcPts val="16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2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38100" marR="38100" algn="r">
                        <a:lnSpc>
                          <a:spcPts val="1600"/>
                        </a:lnSpc>
                        <a:spcBef>
                          <a:spcPts val="0"/>
                        </a:spcBef>
                        <a:spcAft>
                          <a:spcPts val="0"/>
                        </a:spcAft>
                      </a:pPr>
                      <a:r>
                        <a:rPr lang="en-US" sz="12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marL="0" marR="0">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r>
            </a:tbl>
          </a:graphicData>
        </a:graphic>
      </p:graphicFrame>
    </p:spTree>
    <p:extLst>
      <p:ext uri="{BB962C8B-B14F-4D97-AF65-F5344CB8AC3E}">
        <p14:creationId xmlns:p14="http://schemas.microsoft.com/office/powerpoint/2010/main" val="25078855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Hypothesis: </a:t>
            </a:r>
            <a:endParaRPr lang="en-US" dirty="0"/>
          </a:p>
        </p:txBody>
      </p:sp>
      <p:sp>
        <p:nvSpPr>
          <p:cNvPr id="3" name="Content Placeholder 2"/>
          <p:cNvSpPr>
            <a:spLocks noGrp="1"/>
          </p:cNvSpPr>
          <p:nvPr>
            <p:ph idx="1"/>
          </p:nvPr>
        </p:nvSpPr>
        <p:spPr>
          <a:xfrm>
            <a:off x="838200" y="1825625"/>
            <a:ext cx="10515600" cy="1625913"/>
          </a:xfrm>
        </p:spPr>
        <p:txBody>
          <a:bodyPr/>
          <a:lstStyle/>
          <a:p>
            <a:r>
              <a:rPr lang="en-US" dirty="0" smtClean="0"/>
              <a:t> </a:t>
            </a:r>
            <a:r>
              <a:rPr lang="en-US" b="1" i="1" dirty="0" smtClean="0"/>
              <a:t>H0:      = 0   </a:t>
            </a:r>
            <a:r>
              <a:rPr lang="en-US" dirty="0" smtClean="0"/>
              <a:t>(There is no mean difference in the before and after comedy skits on hospitalized patients)</a:t>
            </a:r>
          </a:p>
          <a:p>
            <a:r>
              <a:rPr lang="en-US" dirty="0" smtClean="0"/>
              <a:t> </a:t>
            </a:r>
            <a:r>
              <a:rPr lang="en-US" b="1" i="1" dirty="0" smtClean="0"/>
              <a:t>H1:      = 0  </a:t>
            </a:r>
            <a:r>
              <a:rPr lang="en-US" dirty="0" smtClean="0"/>
              <a:t>There is a change)</a:t>
            </a:r>
          </a:p>
          <a:p>
            <a:endParaRPr lang="en-US" dirty="0"/>
          </a:p>
        </p:txBody>
      </p:sp>
      <p:grpSp>
        <p:nvGrpSpPr>
          <p:cNvPr id="4" name="Group 15"/>
          <p:cNvGrpSpPr>
            <a:grpSpLocks/>
          </p:cNvGrpSpPr>
          <p:nvPr/>
        </p:nvGrpSpPr>
        <p:grpSpPr bwMode="auto">
          <a:xfrm>
            <a:off x="1868509" y="2019837"/>
            <a:ext cx="257175" cy="141288"/>
            <a:chOff x="3973513" y="5130793"/>
            <a:chExt cx="257175" cy="141175"/>
          </a:xfrm>
        </p:grpSpPr>
        <p:sp>
          <p:nvSpPr>
            <p:cNvPr id="5" name="Freeform 13"/>
            <p:cNvSpPr>
              <a:spLocks/>
            </p:cNvSpPr>
            <p:nvPr/>
          </p:nvSpPr>
          <p:spPr bwMode="auto">
            <a:xfrm>
              <a:off x="3973513" y="5130793"/>
              <a:ext cx="134938" cy="139855"/>
            </a:xfrm>
            <a:custGeom>
              <a:avLst/>
              <a:gdLst>
                <a:gd name="T0" fmla="*/ 2147483647 w 89"/>
                <a:gd name="T1" fmla="*/ 2147483647 h 111"/>
                <a:gd name="T2" fmla="*/ 2147483647 w 89"/>
                <a:gd name="T3" fmla="*/ 2147483647 h 111"/>
                <a:gd name="T4" fmla="*/ 2147483647 w 89"/>
                <a:gd name="T5" fmla="*/ 2147483647 h 111"/>
                <a:gd name="T6" fmla="*/ 2147483647 w 89"/>
                <a:gd name="T7" fmla="*/ 2147483647 h 111"/>
                <a:gd name="T8" fmla="*/ 2147483647 w 89"/>
                <a:gd name="T9" fmla="*/ 2147483647 h 111"/>
                <a:gd name="T10" fmla="*/ 2147483647 w 89"/>
                <a:gd name="T11" fmla="*/ 2147483647 h 111"/>
                <a:gd name="T12" fmla="*/ 2147483647 w 89"/>
                <a:gd name="T13" fmla="*/ 2147483647 h 111"/>
                <a:gd name="T14" fmla="*/ 2147483647 w 89"/>
                <a:gd name="T15" fmla="*/ 2147483647 h 111"/>
                <a:gd name="T16" fmla="*/ 2147483647 w 89"/>
                <a:gd name="T17" fmla="*/ 2147483647 h 111"/>
                <a:gd name="T18" fmla="*/ 2147483647 w 89"/>
                <a:gd name="T19" fmla="*/ 2147483647 h 111"/>
                <a:gd name="T20" fmla="*/ 2147483647 w 89"/>
                <a:gd name="T21" fmla="*/ 2147483647 h 111"/>
                <a:gd name="T22" fmla="*/ 2147483647 w 89"/>
                <a:gd name="T23" fmla="*/ 2147483647 h 111"/>
                <a:gd name="T24" fmla="*/ 2147483647 w 89"/>
                <a:gd name="T25" fmla="*/ 2147483647 h 111"/>
                <a:gd name="T26" fmla="*/ 2147483647 w 89"/>
                <a:gd name="T27" fmla="*/ 2147483647 h 111"/>
                <a:gd name="T28" fmla="*/ 0 w 89"/>
                <a:gd name="T29" fmla="*/ 2147483647 h 111"/>
                <a:gd name="T30" fmla="*/ 2147483647 w 89"/>
                <a:gd name="T31" fmla="*/ 2147483647 h 111"/>
                <a:gd name="T32" fmla="*/ 2147483647 w 89"/>
                <a:gd name="T33" fmla="*/ 0 h 111"/>
                <a:gd name="T34" fmla="*/ 2147483647 w 89"/>
                <a:gd name="T35" fmla="*/ 0 h 111"/>
                <a:gd name="T36" fmla="*/ 2147483647 w 89"/>
                <a:gd name="T37" fmla="*/ 2147483647 h 111"/>
                <a:gd name="T38" fmla="*/ 2147483647 w 89"/>
                <a:gd name="T39" fmla="*/ 2147483647 h 111"/>
                <a:gd name="T40" fmla="*/ 2147483647 w 89"/>
                <a:gd name="T41" fmla="*/ 2147483647 h 111"/>
                <a:gd name="T42" fmla="*/ 2147483647 w 89"/>
                <a:gd name="T43" fmla="*/ 2147483647 h 111"/>
                <a:gd name="T44" fmla="*/ 2147483647 w 89"/>
                <a:gd name="T45" fmla="*/ 2147483647 h 111"/>
                <a:gd name="T46" fmla="*/ 2147483647 w 89"/>
                <a:gd name="T47" fmla="*/ 2147483647 h 111"/>
                <a:gd name="T48" fmla="*/ 2147483647 w 89"/>
                <a:gd name="T49" fmla="*/ 2147483647 h 111"/>
                <a:gd name="T50" fmla="*/ 2147483647 w 89"/>
                <a:gd name="T51" fmla="*/ 2147483647 h 111"/>
                <a:gd name="T52" fmla="*/ 2147483647 w 89"/>
                <a:gd name="T53" fmla="*/ 2147483647 h 111"/>
                <a:gd name="T54" fmla="*/ 2147483647 w 89"/>
                <a:gd name="T55" fmla="*/ 2147483647 h 111"/>
                <a:gd name="T56" fmla="*/ 2147483647 w 89"/>
                <a:gd name="T57" fmla="*/ 2147483647 h 111"/>
                <a:gd name="T58" fmla="*/ 2147483647 w 89"/>
                <a:gd name="T59" fmla="*/ 2147483647 h 111"/>
                <a:gd name="T60" fmla="*/ 2147483647 w 89"/>
                <a:gd name="T61" fmla="*/ 2147483647 h 111"/>
                <a:gd name="T62" fmla="*/ 2147483647 w 89"/>
                <a:gd name="T63" fmla="*/ 0 h 111"/>
                <a:gd name="T64" fmla="*/ 2147483647 w 89"/>
                <a:gd name="T65" fmla="*/ 0 h 111"/>
                <a:gd name="T66" fmla="*/ 2147483647 w 89"/>
                <a:gd name="T67" fmla="*/ 2147483647 h 111"/>
                <a:gd name="T68" fmla="*/ 2147483647 w 89"/>
                <a:gd name="T69" fmla="*/ 2147483647 h 111"/>
                <a:gd name="T70" fmla="*/ 2147483647 w 89"/>
                <a:gd name="T71" fmla="*/ 2147483647 h 111"/>
                <a:gd name="T72" fmla="*/ 2147483647 w 89"/>
                <a:gd name="T73" fmla="*/ 2147483647 h 111"/>
                <a:gd name="T74" fmla="*/ 2147483647 w 89"/>
                <a:gd name="T75" fmla="*/ 2147483647 h 111"/>
                <a:gd name="T76" fmla="*/ 2147483647 w 89"/>
                <a:gd name="T77" fmla="*/ 2147483647 h 111"/>
                <a:gd name="T78" fmla="*/ 2147483647 w 89"/>
                <a:gd name="T79" fmla="*/ 2147483647 h 111"/>
                <a:gd name="T80" fmla="*/ 2147483647 w 89"/>
                <a:gd name="T81" fmla="*/ 2147483647 h 111"/>
                <a:gd name="T82" fmla="*/ 2147483647 w 89"/>
                <a:gd name="T83" fmla="*/ 2147483647 h 111"/>
                <a:gd name="T84" fmla="*/ 2147483647 w 89"/>
                <a:gd name="T85" fmla="*/ 2147483647 h 111"/>
                <a:gd name="T86" fmla="*/ 2147483647 w 89"/>
                <a:gd name="T87" fmla="*/ 2147483647 h 111"/>
                <a:gd name="T88" fmla="*/ 2147483647 w 89"/>
                <a:gd name="T89" fmla="*/ 2147483647 h 111"/>
                <a:gd name="T90" fmla="*/ 2147483647 w 89"/>
                <a:gd name="T91" fmla="*/ 2147483647 h 111"/>
                <a:gd name="T92" fmla="*/ 2147483647 w 89"/>
                <a:gd name="T93" fmla="*/ 2147483647 h 111"/>
                <a:gd name="T94" fmla="*/ 2147483647 w 89"/>
                <a:gd name="T95" fmla="*/ 2147483647 h 111"/>
                <a:gd name="T96" fmla="*/ 2147483647 w 89"/>
                <a:gd name="T97" fmla="*/ 2147483647 h 111"/>
                <a:gd name="T98" fmla="*/ 2147483647 w 89"/>
                <a:gd name="T99" fmla="*/ 2147483647 h 111"/>
                <a:gd name="T100" fmla="*/ 2147483647 w 89"/>
                <a:gd name="T101" fmla="*/ 2147483647 h 111"/>
                <a:gd name="T102" fmla="*/ 2147483647 w 89"/>
                <a:gd name="T103" fmla="*/ 2147483647 h 111"/>
                <a:gd name="T104" fmla="*/ 2147483647 w 89"/>
                <a:gd name="T105" fmla="*/ 2147483647 h 111"/>
                <a:gd name="T106" fmla="*/ 2147483647 w 89"/>
                <a:gd name="T107" fmla="*/ 2147483647 h 11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9"/>
                <a:gd name="T163" fmla="*/ 0 h 111"/>
                <a:gd name="T164" fmla="*/ 89 w 89"/>
                <a:gd name="T165" fmla="*/ 111 h 11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9" h="111">
                  <a:moveTo>
                    <a:pt x="58" y="56"/>
                  </a:moveTo>
                  <a:lnTo>
                    <a:pt x="50" y="66"/>
                  </a:lnTo>
                  <a:lnTo>
                    <a:pt x="44" y="73"/>
                  </a:lnTo>
                  <a:lnTo>
                    <a:pt x="37" y="77"/>
                  </a:lnTo>
                  <a:lnTo>
                    <a:pt x="30" y="78"/>
                  </a:lnTo>
                  <a:lnTo>
                    <a:pt x="24" y="77"/>
                  </a:lnTo>
                  <a:lnTo>
                    <a:pt x="21" y="75"/>
                  </a:lnTo>
                  <a:lnTo>
                    <a:pt x="18" y="73"/>
                  </a:lnTo>
                  <a:lnTo>
                    <a:pt x="17" y="79"/>
                  </a:lnTo>
                  <a:lnTo>
                    <a:pt x="17" y="86"/>
                  </a:lnTo>
                  <a:lnTo>
                    <a:pt x="16" y="102"/>
                  </a:lnTo>
                  <a:lnTo>
                    <a:pt x="16" y="106"/>
                  </a:lnTo>
                  <a:lnTo>
                    <a:pt x="15" y="111"/>
                  </a:lnTo>
                  <a:lnTo>
                    <a:pt x="4" y="111"/>
                  </a:lnTo>
                  <a:lnTo>
                    <a:pt x="0" y="106"/>
                  </a:lnTo>
                  <a:lnTo>
                    <a:pt x="7" y="78"/>
                  </a:lnTo>
                  <a:lnTo>
                    <a:pt x="24" y="0"/>
                  </a:lnTo>
                  <a:lnTo>
                    <a:pt x="38" y="0"/>
                  </a:lnTo>
                  <a:lnTo>
                    <a:pt x="28" y="44"/>
                  </a:lnTo>
                  <a:lnTo>
                    <a:pt x="26" y="53"/>
                  </a:lnTo>
                  <a:lnTo>
                    <a:pt x="25" y="60"/>
                  </a:lnTo>
                  <a:lnTo>
                    <a:pt x="26" y="64"/>
                  </a:lnTo>
                  <a:lnTo>
                    <a:pt x="28" y="67"/>
                  </a:lnTo>
                  <a:lnTo>
                    <a:pt x="30" y="69"/>
                  </a:lnTo>
                  <a:lnTo>
                    <a:pt x="34" y="69"/>
                  </a:lnTo>
                  <a:lnTo>
                    <a:pt x="39" y="68"/>
                  </a:lnTo>
                  <a:lnTo>
                    <a:pt x="45" y="64"/>
                  </a:lnTo>
                  <a:lnTo>
                    <a:pt x="50" y="58"/>
                  </a:lnTo>
                  <a:lnTo>
                    <a:pt x="55" y="51"/>
                  </a:lnTo>
                  <a:lnTo>
                    <a:pt x="58" y="44"/>
                  </a:lnTo>
                  <a:lnTo>
                    <a:pt x="60" y="38"/>
                  </a:lnTo>
                  <a:lnTo>
                    <a:pt x="69" y="0"/>
                  </a:lnTo>
                  <a:lnTo>
                    <a:pt x="83" y="0"/>
                  </a:lnTo>
                  <a:lnTo>
                    <a:pt x="71" y="52"/>
                  </a:lnTo>
                  <a:lnTo>
                    <a:pt x="70" y="59"/>
                  </a:lnTo>
                  <a:lnTo>
                    <a:pt x="69" y="64"/>
                  </a:lnTo>
                  <a:lnTo>
                    <a:pt x="69" y="67"/>
                  </a:lnTo>
                  <a:lnTo>
                    <a:pt x="70" y="69"/>
                  </a:lnTo>
                  <a:lnTo>
                    <a:pt x="74" y="70"/>
                  </a:lnTo>
                  <a:lnTo>
                    <a:pt x="78" y="69"/>
                  </a:lnTo>
                  <a:lnTo>
                    <a:pt x="81" y="66"/>
                  </a:lnTo>
                  <a:lnTo>
                    <a:pt x="84" y="63"/>
                  </a:lnTo>
                  <a:lnTo>
                    <a:pt x="89" y="68"/>
                  </a:lnTo>
                  <a:lnTo>
                    <a:pt x="84" y="72"/>
                  </a:lnTo>
                  <a:lnTo>
                    <a:pt x="81" y="75"/>
                  </a:lnTo>
                  <a:lnTo>
                    <a:pt x="74" y="78"/>
                  </a:lnTo>
                  <a:lnTo>
                    <a:pt x="68" y="79"/>
                  </a:lnTo>
                  <a:lnTo>
                    <a:pt x="63" y="78"/>
                  </a:lnTo>
                  <a:lnTo>
                    <a:pt x="59" y="76"/>
                  </a:lnTo>
                  <a:lnTo>
                    <a:pt x="57" y="72"/>
                  </a:lnTo>
                  <a:lnTo>
                    <a:pt x="56" y="67"/>
                  </a:lnTo>
                  <a:lnTo>
                    <a:pt x="57" y="62"/>
                  </a:lnTo>
                  <a:lnTo>
                    <a:pt x="59" y="57"/>
                  </a:lnTo>
                  <a:lnTo>
                    <a:pt x="58" y="56"/>
                  </a:lnTo>
                  <a:close/>
                </a:path>
              </a:pathLst>
            </a:custGeom>
            <a:solidFill>
              <a:srgbClr val="000000"/>
            </a:solidFill>
            <a:ln w="0">
              <a:solidFill>
                <a:srgbClr val="000000"/>
              </a:solidFill>
              <a:round/>
              <a:headEnd/>
              <a:tailEnd/>
            </a:ln>
          </p:spPr>
          <p:txBody>
            <a:bodyPr/>
            <a:lstStyle/>
            <a:p>
              <a:endParaRPr lang="en-US"/>
            </a:p>
          </p:txBody>
        </p:sp>
        <p:sp>
          <p:nvSpPr>
            <p:cNvPr id="6" name="Freeform 14"/>
            <p:cNvSpPr>
              <a:spLocks noEditPoints="1"/>
            </p:cNvSpPr>
            <p:nvPr/>
          </p:nvSpPr>
          <p:spPr bwMode="auto">
            <a:xfrm>
              <a:off x="4117975" y="5174333"/>
              <a:ext cx="112713" cy="97635"/>
            </a:xfrm>
            <a:custGeom>
              <a:avLst/>
              <a:gdLst>
                <a:gd name="T0" fmla="*/ 2147483647 w 74"/>
                <a:gd name="T1" fmla="*/ 2147483647 h 77"/>
                <a:gd name="T2" fmla="*/ 2147483647 w 74"/>
                <a:gd name="T3" fmla="*/ 2147483647 h 77"/>
                <a:gd name="T4" fmla="*/ 2147483647 w 74"/>
                <a:gd name="T5" fmla="*/ 2147483647 h 77"/>
                <a:gd name="T6" fmla="*/ 2147483647 w 74"/>
                <a:gd name="T7" fmla="*/ 2147483647 h 77"/>
                <a:gd name="T8" fmla="*/ 2147483647 w 74"/>
                <a:gd name="T9" fmla="*/ 2147483647 h 77"/>
                <a:gd name="T10" fmla="*/ 2147483647 w 74"/>
                <a:gd name="T11" fmla="*/ 2147483647 h 77"/>
                <a:gd name="T12" fmla="*/ 2147483647 w 74"/>
                <a:gd name="T13" fmla="*/ 2147483647 h 77"/>
                <a:gd name="T14" fmla="*/ 2147483647 w 74"/>
                <a:gd name="T15" fmla="*/ 2147483647 h 77"/>
                <a:gd name="T16" fmla="*/ 2147483647 w 74"/>
                <a:gd name="T17" fmla="*/ 2147483647 h 77"/>
                <a:gd name="T18" fmla="*/ 2147483647 w 74"/>
                <a:gd name="T19" fmla="*/ 2147483647 h 77"/>
                <a:gd name="T20" fmla="*/ 2147483647 w 74"/>
                <a:gd name="T21" fmla="*/ 2147483647 h 77"/>
                <a:gd name="T22" fmla="*/ 2147483647 w 74"/>
                <a:gd name="T23" fmla="*/ 2147483647 h 77"/>
                <a:gd name="T24" fmla="*/ 2147483647 w 74"/>
                <a:gd name="T25" fmla="*/ 0 h 77"/>
                <a:gd name="T26" fmla="*/ 2147483647 w 74"/>
                <a:gd name="T27" fmla="*/ 0 h 77"/>
                <a:gd name="T28" fmla="*/ 2147483647 w 74"/>
                <a:gd name="T29" fmla="*/ 2147483647 h 77"/>
                <a:gd name="T30" fmla="*/ 2147483647 w 74"/>
                <a:gd name="T31" fmla="*/ 2147483647 h 77"/>
                <a:gd name="T32" fmla="*/ 2147483647 w 74"/>
                <a:gd name="T33" fmla="*/ 2147483647 h 77"/>
                <a:gd name="T34" fmla="*/ 2147483647 w 74"/>
                <a:gd name="T35" fmla="*/ 2147483647 h 77"/>
                <a:gd name="T36" fmla="*/ 2147483647 w 74"/>
                <a:gd name="T37" fmla="*/ 2147483647 h 77"/>
                <a:gd name="T38" fmla="*/ 2147483647 w 74"/>
                <a:gd name="T39" fmla="*/ 2147483647 h 77"/>
                <a:gd name="T40" fmla="*/ 2147483647 w 74"/>
                <a:gd name="T41" fmla="*/ 2147483647 h 77"/>
                <a:gd name="T42" fmla="*/ 2147483647 w 74"/>
                <a:gd name="T43" fmla="*/ 2147483647 h 77"/>
                <a:gd name="T44" fmla="*/ 2147483647 w 74"/>
                <a:gd name="T45" fmla="*/ 2147483647 h 77"/>
                <a:gd name="T46" fmla="*/ 2147483647 w 74"/>
                <a:gd name="T47" fmla="*/ 2147483647 h 77"/>
                <a:gd name="T48" fmla="*/ 2147483647 w 74"/>
                <a:gd name="T49" fmla="*/ 2147483647 h 77"/>
                <a:gd name="T50" fmla="*/ 2147483647 w 74"/>
                <a:gd name="T51" fmla="*/ 2147483647 h 77"/>
                <a:gd name="T52" fmla="*/ 2147483647 w 74"/>
                <a:gd name="T53" fmla="*/ 2147483647 h 77"/>
                <a:gd name="T54" fmla="*/ 2147483647 w 74"/>
                <a:gd name="T55" fmla="*/ 2147483647 h 77"/>
                <a:gd name="T56" fmla="*/ 0 w 74"/>
                <a:gd name="T57" fmla="*/ 2147483647 h 77"/>
                <a:gd name="T58" fmla="*/ 2147483647 w 74"/>
                <a:gd name="T59" fmla="*/ 2147483647 h 77"/>
                <a:gd name="T60" fmla="*/ 2147483647 w 74"/>
                <a:gd name="T61" fmla="*/ 2147483647 h 77"/>
                <a:gd name="T62" fmla="*/ 2147483647 w 74"/>
                <a:gd name="T63" fmla="*/ 2147483647 h 77"/>
                <a:gd name="T64" fmla="*/ 2147483647 w 74"/>
                <a:gd name="T65" fmla="*/ 2147483647 h 77"/>
                <a:gd name="T66" fmla="*/ 2147483647 w 74"/>
                <a:gd name="T67" fmla="*/ 2147483647 h 77"/>
                <a:gd name="T68" fmla="*/ 2147483647 w 74"/>
                <a:gd name="T69" fmla="*/ 2147483647 h 77"/>
                <a:gd name="T70" fmla="*/ 2147483647 w 74"/>
                <a:gd name="T71" fmla="*/ 2147483647 h 77"/>
                <a:gd name="T72" fmla="*/ 2147483647 w 74"/>
                <a:gd name="T73" fmla="*/ 2147483647 h 77"/>
                <a:gd name="T74" fmla="*/ 2147483647 w 74"/>
                <a:gd name="T75" fmla="*/ 2147483647 h 77"/>
                <a:gd name="T76" fmla="*/ 2147483647 w 74"/>
                <a:gd name="T77" fmla="*/ 2147483647 h 77"/>
                <a:gd name="T78" fmla="*/ 2147483647 w 74"/>
                <a:gd name="T79" fmla="*/ 2147483647 h 77"/>
                <a:gd name="T80" fmla="*/ 2147483647 w 74"/>
                <a:gd name="T81" fmla="*/ 2147483647 h 77"/>
                <a:gd name="T82" fmla="*/ 2147483647 w 74"/>
                <a:gd name="T83" fmla="*/ 2147483647 h 77"/>
                <a:gd name="T84" fmla="*/ 2147483647 w 74"/>
                <a:gd name="T85" fmla="*/ 2147483647 h 77"/>
                <a:gd name="T86" fmla="*/ 2147483647 w 74"/>
                <a:gd name="T87" fmla="*/ 2147483647 h 77"/>
                <a:gd name="T88" fmla="*/ 2147483647 w 74"/>
                <a:gd name="T89" fmla="*/ 2147483647 h 77"/>
                <a:gd name="T90" fmla="*/ 2147483647 w 74"/>
                <a:gd name="T91" fmla="*/ 2147483647 h 77"/>
                <a:gd name="T92" fmla="*/ 2147483647 w 74"/>
                <a:gd name="T93" fmla="*/ 2147483647 h 77"/>
                <a:gd name="T94" fmla="*/ 2147483647 w 74"/>
                <a:gd name="T95" fmla="*/ 2147483647 h 77"/>
                <a:gd name="T96" fmla="*/ 2147483647 w 74"/>
                <a:gd name="T97" fmla="*/ 2147483647 h 77"/>
                <a:gd name="T98" fmla="*/ 2147483647 w 74"/>
                <a:gd name="T99" fmla="*/ 2147483647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4"/>
                <a:gd name="T151" fmla="*/ 0 h 77"/>
                <a:gd name="T152" fmla="*/ 74 w 74"/>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4" h="77">
                  <a:moveTo>
                    <a:pt x="1" y="73"/>
                  </a:moveTo>
                  <a:lnTo>
                    <a:pt x="4" y="72"/>
                  </a:lnTo>
                  <a:lnTo>
                    <a:pt x="6" y="71"/>
                  </a:lnTo>
                  <a:lnTo>
                    <a:pt x="7" y="67"/>
                  </a:lnTo>
                  <a:lnTo>
                    <a:pt x="8" y="64"/>
                  </a:lnTo>
                  <a:lnTo>
                    <a:pt x="9" y="60"/>
                  </a:lnTo>
                  <a:lnTo>
                    <a:pt x="19" y="17"/>
                  </a:lnTo>
                  <a:lnTo>
                    <a:pt x="20" y="12"/>
                  </a:lnTo>
                  <a:lnTo>
                    <a:pt x="20" y="9"/>
                  </a:lnTo>
                  <a:lnTo>
                    <a:pt x="19" y="5"/>
                  </a:lnTo>
                  <a:lnTo>
                    <a:pt x="17" y="4"/>
                  </a:lnTo>
                  <a:lnTo>
                    <a:pt x="14" y="4"/>
                  </a:lnTo>
                  <a:lnTo>
                    <a:pt x="15" y="0"/>
                  </a:lnTo>
                  <a:lnTo>
                    <a:pt x="38" y="0"/>
                  </a:lnTo>
                  <a:lnTo>
                    <a:pt x="48" y="1"/>
                  </a:lnTo>
                  <a:lnTo>
                    <a:pt x="55" y="2"/>
                  </a:lnTo>
                  <a:lnTo>
                    <a:pt x="63" y="6"/>
                  </a:lnTo>
                  <a:lnTo>
                    <a:pt x="69" y="11"/>
                  </a:lnTo>
                  <a:lnTo>
                    <a:pt x="73" y="19"/>
                  </a:lnTo>
                  <a:lnTo>
                    <a:pt x="74" y="29"/>
                  </a:lnTo>
                  <a:lnTo>
                    <a:pt x="73" y="39"/>
                  </a:lnTo>
                  <a:lnTo>
                    <a:pt x="71" y="49"/>
                  </a:lnTo>
                  <a:lnTo>
                    <a:pt x="67" y="57"/>
                  </a:lnTo>
                  <a:lnTo>
                    <a:pt x="61" y="64"/>
                  </a:lnTo>
                  <a:lnTo>
                    <a:pt x="55" y="69"/>
                  </a:lnTo>
                  <a:lnTo>
                    <a:pt x="46" y="74"/>
                  </a:lnTo>
                  <a:lnTo>
                    <a:pt x="36" y="76"/>
                  </a:lnTo>
                  <a:lnTo>
                    <a:pt x="25" y="77"/>
                  </a:lnTo>
                  <a:lnTo>
                    <a:pt x="0" y="77"/>
                  </a:lnTo>
                  <a:lnTo>
                    <a:pt x="1" y="73"/>
                  </a:lnTo>
                  <a:close/>
                  <a:moveTo>
                    <a:pt x="18" y="71"/>
                  </a:moveTo>
                  <a:lnTo>
                    <a:pt x="19" y="71"/>
                  </a:lnTo>
                  <a:lnTo>
                    <a:pt x="21" y="71"/>
                  </a:lnTo>
                  <a:lnTo>
                    <a:pt x="23" y="71"/>
                  </a:lnTo>
                  <a:lnTo>
                    <a:pt x="25" y="71"/>
                  </a:lnTo>
                  <a:lnTo>
                    <a:pt x="34" y="70"/>
                  </a:lnTo>
                  <a:lnTo>
                    <a:pt x="41" y="68"/>
                  </a:lnTo>
                  <a:lnTo>
                    <a:pt x="47" y="64"/>
                  </a:lnTo>
                  <a:lnTo>
                    <a:pt x="53" y="59"/>
                  </a:lnTo>
                  <a:lnTo>
                    <a:pt x="57" y="52"/>
                  </a:lnTo>
                  <a:lnTo>
                    <a:pt x="60" y="45"/>
                  </a:lnTo>
                  <a:lnTo>
                    <a:pt x="61" y="37"/>
                  </a:lnTo>
                  <a:lnTo>
                    <a:pt x="62" y="29"/>
                  </a:lnTo>
                  <a:lnTo>
                    <a:pt x="60" y="19"/>
                  </a:lnTo>
                  <a:lnTo>
                    <a:pt x="56" y="12"/>
                  </a:lnTo>
                  <a:lnTo>
                    <a:pt x="49" y="8"/>
                  </a:lnTo>
                  <a:lnTo>
                    <a:pt x="39" y="6"/>
                  </a:lnTo>
                  <a:lnTo>
                    <a:pt x="35" y="6"/>
                  </a:lnTo>
                  <a:lnTo>
                    <a:pt x="33" y="6"/>
                  </a:lnTo>
                  <a:lnTo>
                    <a:pt x="18" y="71"/>
                  </a:lnTo>
                  <a:close/>
                </a:path>
              </a:pathLst>
            </a:custGeom>
            <a:solidFill>
              <a:srgbClr val="000000"/>
            </a:solidFill>
            <a:ln w="0">
              <a:solidFill>
                <a:srgbClr val="000000"/>
              </a:solidFill>
              <a:round/>
              <a:headEnd/>
              <a:tailEnd/>
            </a:ln>
          </p:spPr>
          <p:txBody>
            <a:bodyPr/>
            <a:lstStyle/>
            <a:p>
              <a:endParaRPr lang="en-US"/>
            </a:p>
          </p:txBody>
        </p:sp>
      </p:grpSp>
      <p:grpSp>
        <p:nvGrpSpPr>
          <p:cNvPr id="7" name="Group 15"/>
          <p:cNvGrpSpPr>
            <a:grpSpLocks/>
          </p:cNvGrpSpPr>
          <p:nvPr/>
        </p:nvGrpSpPr>
        <p:grpSpPr bwMode="auto">
          <a:xfrm>
            <a:off x="1868509" y="2869842"/>
            <a:ext cx="257175" cy="141288"/>
            <a:chOff x="3973513" y="5130793"/>
            <a:chExt cx="257175" cy="141175"/>
          </a:xfrm>
        </p:grpSpPr>
        <p:sp>
          <p:nvSpPr>
            <p:cNvPr id="8" name="Freeform 13"/>
            <p:cNvSpPr>
              <a:spLocks/>
            </p:cNvSpPr>
            <p:nvPr/>
          </p:nvSpPr>
          <p:spPr bwMode="auto">
            <a:xfrm>
              <a:off x="3973513" y="5130793"/>
              <a:ext cx="134938" cy="139855"/>
            </a:xfrm>
            <a:custGeom>
              <a:avLst/>
              <a:gdLst>
                <a:gd name="T0" fmla="*/ 2147483647 w 89"/>
                <a:gd name="T1" fmla="*/ 2147483647 h 111"/>
                <a:gd name="T2" fmla="*/ 2147483647 w 89"/>
                <a:gd name="T3" fmla="*/ 2147483647 h 111"/>
                <a:gd name="T4" fmla="*/ 2147483647 w 89"/>
                <a:gd name="T5" fmla="*/ 2147483647 h 111"/>
                <a:gd name="T6" fmla="*/ 2147483647 w 89"/>
                <a:gd name="T7" fmla="*/ 2147483647 h 111"/>
                <a:gd name="T8" fmla="*/ 2147483647 w 89"/>
                <a:gd name="T9" fmla="*/ 2147483647 h 111"/>
                <a:gd name="T10" fmla="*/ 2147483647 w 89"/>
                <a:gd name="T11" fmla="*/ 2147483647 h 111"/>
                <a:gd name="T12" fmla="*/ 2147483647 w 89"/>
                <a:gd name="T13" fmla="*/ 2147483647 h 111"/>
                <a:gd name="T14" fmla="*/ 2147483647 w 89"/>
                <a:gd name="T15" fmla="*/ 2147483647 h 111"/>
                <a:gd name="T16" fmla="*/ 2147483647 w 89"/>
                <a:gd name="T17" fmla="*/ 2147483647 h 111"/>
                <a:gd name="T18" fmla="*/ 2147483647 w 89"/>
                <a:gd name="T19" fmla="*/ 2147483647 h 111"/>
                <a:gd name="T20" fmla="*/ 2147483647 w 89"/>
                <a:gd name="T21" fmla="*/ 2147483647 h 111"/>
                <a:gd name="T22" fmla="*/ 2147483647 w 89"/>
                <a:gd name="T23" fmla="*/ 2147483647 h 111"/>
                <a:gd name="T24" fmla="*/ 2147483647 w 89"/>
                <a:gd name="T25" fmla="*/ 2147483647 h 111"/>
                <a:gd name="T26" fmla="*/ 2147483647 w 89"/>
                <a:gd name="T27" fmla="*/ 2147483647 h 111"/>
                <a:gd name="T28" fmla="*/ 0 w 89"/>
                <a:gd name="T29" fmla="*/ 2147483647 h 111"/>
                <a:gd name="T30" fmla="*/ 2147483647 w 89"/>
                <a:gd name="T31" fmla="*/ 2147483647 h 111"/>
                <a:gd name="T32" fmla="*/ 2147483647 w 89"/>
                <a:gd name="T33" fmla="*/ 0 h 111"/>
                <a:gd name="T34" fmla="*/ 2147483647 w 89"/>
                <a:gd name="T35" fmla="*/ 0 h 111"/>
                <a:gd name="T36" fmla="*/ 2147483647 w 89"/>
                <a:gd name="T37" fmla="*/ 2147483647 h 111"/>
                <a:gd name="T38" fmla="*/ 2147483647 w 89"/>
                <a:gd name="T39" fmla="*/ 2147483647 h 111"/>
                <a:gd name="T40" fmla="*/ 2147483647 w 89"/>
                <a:gd name="T41" fmla="*/ 2147483647 h 111"/>
                <a:gd name="T42" fmla="*/ 2147483647 w 89"/>
                <a:gd name="T43" fmla="*/ 2147483647 h 111"/>
                <a:gd name="T44" fmla="*/ 2147483647 w 89"/>
                <a:gd name="T45" fmla="*/ 2147483647 h 111"/>
                <a:gd name="T46" fmla="*/ 2147483647 w 89"/>
                <a:gd name="T47" fmla="*/ 2147483647 h 111"/>
                <a:gd name="T48" fmla="*/ 2147483647 w 89"/>
                <a:gd name="T49" fmla="*/ 2147483647 h 111"/>
                <a:gd name="T50" fmla="*/ 2147483647 w 89"/>
                <a:gd name="T51" fmla="*/ 2147483647 h 111"/>
                <a:gd name="T52" fmla="*/ 2147483647 w 89"/>
                <a:gd name="T53" fmla="*/ 2147483647 h 111"/>
                <a:gd name="T54" fmla="*/ 2147483647 w 89"/>
                <a:gd name="T55" fmla="*/ 2147483647 h 111"/>
                <a:gd name="T56" fmla="*/ 2147483647 w 89"/>
                <a:gd name="T57" fmla="*/ 2147483647 h 111"/>
                <a:gd name="T58" fmla="*/ 2147483647 w 89"/>
                <a:gd name="T59" fmla="*/ 2147483647 h 111"/>
                <a:gd name="T60" fmla="*/ 2147483647 w 89"/>
                <a:gd name="T61" fmla="*/ 2147483647 h 111"/>
                <a:gd name="T62" fmla="*/ 2147483647 w 89"/>
                <a:gd name="T63" fmla="*/ 0 h 111"/>
                <a:gd name="T64" fmla="*/ 2147483647 w 89"/>
                <a:gd name="T65" fmla="*/ 0 h 111"/>
                <a:gd name="T66" fmla="*/ 2147483647 w 89"/>
                <a:gd name="T67" fmla="*/ 2147483647 h 111"/>
                <a:gd name="T68" fmla="*/ 2147483647 w 89"/>
                <a:gd name="T69" fmla="*/ 2147483647 h 111"/>
                <a:gd name="T70" fmla="*/ 2147483647 w 89"/>
                <a:gd name="T71" fmla="*/ 2147483647 h 111"/>
                <a:gd name="T72" fmla="*/ 2147483647 w 89"/>
                <a:gd name="T73" fmla="*/ 2147483647 h 111"/>
                <a:gd name="T74" fmla="*/ 2147483647 w 89"/>
                <a:gd name="T75" fmla="*/ 2147483647 h 111"/>
                <a:gd name="T76" fmla="*/ 2147483647 w 89"/>
                <a:gd name="T77" fmla="*/ 2147483647 h 111"/>
                <a:gd name="T78" fmla="*/ 2147483647 w 89"/>
                <a:gd name="T79" fmla="*/ 2147483647 h 111"/>
                <a:gd name="T80" fmla="*/ 2147483647 w 89"/>
                <a:gd name="T81" fmla="*/ 2147483647 h 111"/>
                <a:gd name="T82" fmla="*/ 2147483647 w 89"/>
                <a:gd name="T83" fmla="*/ 2147483647 h 111"/>
                <a:gd name="T84" fmla="*/ 2147483647 w 89"/>
                <a:gd name="T85" fmla="*/ 2147483647 h 111"/>
                <a:gd name="T86" fmla="*/ 2147483647 w 89"/>
                <a:gd name="T87" fmla="*/ 2147483647 h 111"/>
                <a:gd name="T88" fmla="*/ 2147483647 w 89"/>
                <a:gd name="T89" fmla="*/ 2147483647 h 111"/>
                <a:gd name="T90" fmla="*/ 2147483647 w 89"/>
                <a:gd name="T91" fmla="*/ 2147483647 h 111"/>
                <a:gd name="T92" fmla="*/ 2147483647 w 89"/>
                <a:gd name="T93" fmla="*/ 2147483647 h 111"/>
                <a:gd name="T94" fmla="*/ 2147483647 w 89"/>
                <a:gd name="T95" fmla="*/ 2147483647 h 111"/>
                <a:gd name="T96" fmla="*/ 2147483647 w 89"/>
                <a:gd name="T97" fmla="*/ 2147483647 h 111"/>
                <a:gd name="T98" fmla="*/ 2147483647 w 89"/>
                <a:gd name="T99" fmla="*/ 2147483647 h 111"/>
                <a:gd name="T100" fmla="*/ 2147483647 w 89"/>
                <a:gd name="T101" fmla="*/ 2147483647 h 111"/>
                <a:gd name="T102" fmla="*/ 2147483647 w 89"/>
                <a:gd name="T103" fmla="*/ 2147483647 h 111"/>
                <a:gd name="T104" fmla="*/ 2147483647 w 89"/>
                <a:gd name="T105" fmla="*/ 2147483647 h 111"/>
                <a:gd name="T106" fmla="*/ 2147483647 w 89"/>
                <a:gd name="T107" fmla="*/ 2147483647 h 111"/>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w 89"/>
                <a:gd name="T163" fmla="*/ 0 h 111"/>
                <a:gd name="T164" fmla="*/ 89 w 89"/>
                <a:gd name="T165" fmla="*/ 111 h 111"/>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T162" t="T163" r="T164" b="T165"/>
              <a:pathLst>
                <a:path w="89" h="111">
                  <a:moveTo>
                    <a:pt x="58" y="56"/>
                  </a:moveTo>
                  <a:lnTo>
                    <a:pt x="50" y="66"/>
                  </a:lnTo>
                  <a:lnTo>
                    <a:pt x="44" y="73"/>
                  </a:lnTo>
                  <a:lnTo>
                    <a:pt x="37" y="77"/>
                  </a:lnTo>
                  <a:lnTo>
                    <a:pt x="30" y="78"/>
                  </a:lnTo>
                  <a:lnTo>
                    <a:pt x="24" y="77"/>
                  </a:lnTo>
                  <a:lnTo>
                    <a:pt x="21" y="75"/>
                  </a:lnTo>
                  <a:lnTo>
                    <a:pt x="18" y="73"/>
                  </a:lnTo>
                  <a:lnTo>
                    <a:pt x="17" y="79"/>
                  </a:lnTo>
                  <a:lnTo>
                    <a:pt x="17" y="86"/>
                  </a:lnTo>
                  <a:lnTo>
                    <a:pt x="16" y="102"/>
                  </a:lnTo>
                  <a:lnTo>
                    <a:pt x="16" y="106"/>
                  </a:lnTo>
                  <a:lnTo>
                    <a:pt x="15" y="111"/>
                  </a:lnTo>
                  <a:lnTo>
                    <a:pt x="4" y="111"/>
                  </a:lnTo>
                  <a:lnTo>
                    <a:pt x="0" y="106"/>
                  </a:lnTo>
                  <a:lnTo>
                    <a:pt x="7" y="78"/>
                  </a:lnTo>
                  <a:lnTo>
                    <a:pt x="24" y="0"/>
                  </a:lnTo>
                  <a:lnTo>
                    <a:pt x="38" y="0"/>
                  </a:lnTo>
                  <a:lnTo>
                    <a:pt x="28" y="44"/>
                  </a:lnTo>
                  <a:lnTo>
                    <a:pt x="26" y="53"/>
                  </a:lnTo>
                  <a:lnTo>
                    <a:pt x="25" y="60"/>
                  </a:lnTo>
                  <a:lnTo>
                    <a:pt x="26" y="64"/>
                  </a:lnTo>
                  <a:lnTo>
                    <a:pt x="28" y="67"/>
                  </a:lnTo>
                  <a:lnTo>
                    <a:pt x="30" y="69"/>
                  </a:lnTo>
                  <a:lnTo>
                    <a:pt x="34" y="69"/>
                  </a:lnTo>
                  <a:lnTo>
                    <a:pt x="39" y="68"/>
                  </a:lnTo>
                  <a:lnTo>
                    <a:pt x="45" y="64"/>
                  </a:lnTo>
                  <a:lnTo>
                    <a:pt x="50" y="58"/>
                  </a:lnTo>
                  <a:lnTo>
                    <a:pt x="55" y="51"/>
                  </a:lnTo>
                  <a:lnTo>
                    <a:pt x="58" y="44"/>
                  </a:lnTo>
                  <a:lnTo>
                    <a:pt x="60" y="38"/>
                  </a:lnTo>
                  <a:lnTo>
                    <a:pt x="69" y="0"/>
                  </a:lnTo>
                  <a:lnTo>
                    <a:pt x="83" y="0"/>
                  </a:lnTo>
                  <a:lnTo>
                    <a:pt x="71" y="52"/>
                  </a:lnTo>
                  <a:lnTo>
                    <a:pt x="70" y="59"/>
                  </a:lnTo>
                  <a:lnTo>
                    <a:pt x="69" y="64"/>
                  </a:lnTo>
                  <a:lnTo>
                    <a:pt x="69" y="67"/>
                  </a:lnTo>
                  <a:lnTo>
                    <a:pt x="70" y="69"/>
                  </a:lnTo>
                  <a:lnTo>
                    <a:pt x="74" y="70"/>
                  </a:lnTo>
                  <a:lnTo>
                    <a:pt x="78" y="69"/>
                  </a:lnTo>
                  <a:lnTo>
                    <a:pt x="81" y="66"/>
                  </a:lnTo>
                  <a:lnTo>
                    <a:pt x="84" y="63"/>
                  </a:lnTo>
                  <a:lnTo>
                    <a:pt x="89" y="68"/>
                  </a:lnTo>
                  <a:lnTo>
                    <a:pt x="84" y="72"/>
                  </a:lnTo>
                  <a:lnTo>
                    <a:pt x="81" y="75"/>
                  </a:lnTo>
                  <a:lnTo>
                    <a:pt x="74" y="78"/>
                  </a:lnTo>
                  <a:lnTo>
                    <a:pt x="68" y="79"/>
                  </a:lnTo>
                  <a:lnTo>
                    <a:pt x="63" y="78"/>
                  </a:lnTo>
                  <a:lnTo>
                    <a:pt x="59" y="76"/>
                  </a:lnTo>
                  <a:lnTo>
                    <a:pt x="57" y="72"/>
                  </a:lnTo>
                  <a:lnTo>
                    <a:pt x="56" y="67"/>
                  </a:lnTo>
                  <a:lnTo>
                    <a:pt x="57" y="62"/>
                  </a:lnTo>
                  <a:lnTo>
                    <a:pt x="59" y="57"/>
                  </a:lnTo>
                  <a:lnTo>
                    <a:pt x="58" y="56"/>
                  </a:lnTo>
                  <a:close/>
                </a:path>
              </a:pathLst>
            </a:custGeom>
            <a:solidFill>
              <a:srgbClr val="000000"/>
            </a:solidFill>
            <a:ln w="0">
              <a:solidFill>
                <a:srgbClr val="000000"/>
              </a:solidFill>
              <a:round/>
              <a:headEnd/>
              <a:tailEnd/>
            </a:ln>
          </p:spPr>
          <p:txBody>
            <a:bodyPr/>
            <a:lstStyle/>
            <a:p>
              <a:endParaRPr lang="en-US"/>
            </a:p>
          </p:txBody>
        </p:sp>
        <p:sp>
          <p:nvSpPr>
            <p:cNvPr id="9" name="Freeform 14"/>
            <p:cNvSpPr>
              <a:spLocks noEditPoints="1"/>
            </p:cNvSpPr>
            <p:nvPr/>
          </p:nvSpPr>
          <p:spPr bwMode="auto">
            <a:xfrm>
              <a:off x="4117975" y="5174333"/>
              <a:ext cx="112713" cy="97635"/>
            </a:xfrm>
            <a:custGeom>
              <a:avLst/>
              <a:gdLst>
                <a:gd name="T0" fmla="*/ 2147483647 w 74"/>
                <a:gd name="T1" fmla="*/ 2147483647 h 77"/>
                <a:gd name="T2" fmla="*/ 2147483647 w 74"/>
                <a:gd name="T3" fmla="*/ 2147483647 h 77"/>
                <a:gd name="T4" fmla="*/ 2147483647 w 74"/>
                <a:gd name="T5" fmla="*/ 2147483647 h 77"/>
                <a:gd name="T6" fmla="*/ 2147483647 w 74"/>
                <a:gd name="T7" fmla="*/ 2147483647 h 77"/>
                <a:gd name="T8" fmla="*/ 2147483647 w 74"/>
                <a:gd name="T9" fmla="*/ 2147483647 h 77"/>
                <a:gd name="T10" fmla="*/ 2147483647 w 74"/>
                <a:gd name="T11" fmla="*/ 2147483647 h 77"/>
                <a:gd name="T12" fmla="*/ 2147483647 w 74"/>
                <a:gd name="T13" fmla="*/ 2147483647 h 77"/>
                <a:gd name="T14" fmla="*/ 2147483647 w 74"/>
                <a:gd name="T15" fmla="*/ 2147483647 h 77"/>
                <a:gd name="T16" fmla="*/ 2147483647 w 74"/>
                <a:gd name="T17" fmla="*/ 2147483647 h 77"/>
                <a:gd name="T18" fmla="*/ 2147483647 w 74"/>
                <a:gd name="T19" fmla="*/ 2147483647 h 77"/>
                <a:gd name="T20" fmla="*/ 2147483647 w 74"/>
                <a:gd name="T21" fmla="*/ 2147483647 h 77"/>
                <a:gd name="T22" fmla="*/ 2147483647 w 74"/>
                <a:gd name="T23" fmla="*/ 2147483647 h 77"/>
                <a:gd name="T24" fmla="*/ 2147483647 w 74"/>
                <a:gd name="T25" fmla="*/ 0 h 77"/>
                <a:gd name="T26" fmla="*/ 2147483647 w 74"/>
                <a:gd name="T27" fmla="*/ 0 h 77"/>
                <a:gd name="T28" fmla="*/ 2147483647 w 74"/>
                <a:gd name="T29" fmla="*/ 2147483647 h 77"/>
                <a:gd name="T30" fmla="*/ 2147483647 w 74"/>
                <a:gd name="T31" fmla="*/ 2147483647 h 77"/>
                <a:gd name="T32" fmla="*/ 2147483647 w 74"/>
                <a:gd name="T33" fmla="*/ 2147483647 h 77"/>
                <a:gd name="T34" fmla="*/ 2147483647 w 74"/>
                <a:gd name="T35" fmla="*/ 2147483647 h 77"/>
                <a:gd name="T36" fmla="*/ 2147483647 w 74"/>
                <a:gd name="T37" fmla="*/ 2147483647 h 77"/>
                <a:gd name="T38" fmla="*/ 2147483647 w 74"/>
                <a:gd name="T39" fmla="*/ 2147483647 h 77"/>
                <a:gd name="T40" fmla="*/ 2147483647 w 74"/>
                <a:gd name="T41" fmla="*/ 2147483647 h 77"/>
                <a:gd name="T42" fmla="*/ 2147483647 w 74"/>
                <a:gd name="T43" fmla="*/ 2147483647 h 77"/>
                <a:gd name="T44" fmla="*/ 2147483647 w 74"/>
                <a:gd name="T45" fmla="*/ 2147483647 h 77"/>
                <a:gd name="T46" fmla="*/ 2147483647 w 74"/>
                <a:gd name="T47" fmla="*/ 2147483647 h 77"/>
                <a:gd name="T48" fmla="*/ 2147483647 w 74"/>
                <a:gd name="T49" fmla="*/ 2147483647 h 77"/>
                <a:gd name="T50" fmla="*/ 2147483647 w 74"/>
                <a:gd name="T51" fmla="*/ 2147483647 h 77"/>
                <a:gd name="T52" fmla="*/ 2147483647 w 74"/>
                <a:gd name="T53" fmla="*/ 2147483647 h 77"/>
                <a:gd name="T54" fmla="*/ 2147483647 w 74"/>
                <a:gd name="T55" fmla="*/ 2147483647 h 77"/>
                <a:gd name="T56" fmla="*/ 0 w 74"/>
                <a:gd name="T57" fmla="*/ 2147483647 h 77"/>
                <a:gd name="T58" fmla="*/ 2147483647 w 74"/>
                <a:gd name="T59" fmla="*/ 2147483647 h 77"/>
                <a:gd name="T60" fmla="*/ 2147483647 w 74"/>
                <a:gd name="T61" fmla="*/ 2147483647 h 77"/>
                <a:gd name="T62" fmla="*/ 2147483647 w 74"/>
                <a:gd name="T63" fmla="*/ 2147483647 h 77"/>
                <a:gd name="T64" fmla="*/ 2147483647 w 74"/>
                <a:gd name="T65" fmla="*/ 2147483647 h 77"/>
                <a:gd name="T66" fmla="*/ 2147483647 w 74"/>
                <a:gd name="T67" fmla="*/ 2147483647 h 77"/>
                <a:gd name="T68" fmla="*/ 2147483647 w 74"/>
                <a:gd name="T69" fmla="*/ 2147483647 h 77"/>
                <a:gd name="T70" fmla="*/ 2147483647 w 74"/>
                <a:gd name="T71" fmla="*/ 2147483647 h 77"/>
                <a:gd name="T72" fmla="*/ 2147483647 w 74"/>
                <a:gd name="T73" fmla="*/ 2147483647 h 77"/>
                <a:gd name="T74" fmla="*/ 2147483647 w 74"/>
                <a:gd name="T75" fmla="*/ 2147483647 h 77"/>
                <a:gd name="T76" fmla="*/ 2147483647 w 74"/>
                <a:gd name="T77" fmla="*/ 2147483647 h 77"/>
                <a:gd name="T78" fmla="*/ 2147483647 w 74"/>
                <a:gd name="T79" fmla="*/ 2147483647 h 77"/>
                <a:gd name="T80" fmla="*/ 2147483647 w 74"/>
                <a:gd name="T81" fmla="*/ 2147483647 h 77"/>
                <a:gd name="T82" fmla="*/ 2147483647 w 74"/>
                <a:gd name="T83" fmla="*/ 2147483647 h 77"/>
                <a:gd name="T84" fmla="*/ 2147483647 w 74"/>
                <a:gd name="T85" fmla="*/ 2147483647 h 77"/>
                <a:gd name="T86" fmla="*/ 2147483647 w 74"/>
                <a:gd name="T87" fmla="*/ 2147483647 h 77"/>
                <a:gd name="T88" fmla="*/ 2147483647 w 74"/>
                <a:gd name="T89" fmla="*/ 2147483647 h 77"/>
                <a:gd name="T90" fmla="*/ 2147483647 w 74"/>
                <a:gd name="T91" fmla="*/ 2147483647 h 77"/>
                <a:gd name="T92" fmla="*/ 2147483647 w 74"/>
                <a:gd name="T93" fmla="*/ 2147483647 h 77"/>
                <a:gd name="T94" fmla="*/ 2147483647 w 74"/>
                <a:gd name="T95" fmla="*/ 2147483647 h 77"/>
                <a:gd name="T96" fmla="*/ 2147483647 w 74"/>
                <a:gd name="T97" fmla="*/ 2147483647 h 77"/>
                <a:gd name="T98" fmla="*/ 2147483647 w 74"/>
                <a:gd name="T99" fmla="*/ 2147483647 h 7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4"/>
                <a:gd name="T151" fmla="*/ 0 h 77"/>
                <a:gd name="T152" fmla="*/ 74 w 74"/>
                <a:gd name="T153" fmla="*/ 77 h 7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4" h="77">
                  <a:moveTo>
                    <a:pt x="1" y="73"/>
                  </a:moveTo>
                  <a:lnTo>
                    <a:pt x="4" y="72"/>
                  </a:lnTo>
                  <a:lnTo>
                    <a:pt x="6" y="71"/>
                  </a:lnTo>
                  <a:lnTo>
                    <a:pt x="7" y="67"/>
                  </a:lnTo>
                  <a:lnTo>
                    <a:pt x="8" y="64"/>
                  </a:lnTo>
                  <a:lnTo>
                    <a:pt x="9" y="60"/>
                  </a:lnTo>
                  <a:lnTo>
                    <a:pt x="19" y="17"/>
                  </a:lnTo>
                  <a:lnTo>
                    <a:pt x="20" y="12"/>
                  </a:lnTo>
                  <a:lnTo>
                    <a:pt x="20" y="9"/>
                  </a:lnTo>
                  <a:lnTo>
                    <a:pt x="19" y="5"/>
                  </a:lnTo>
                  <a:lnTo>
                    <a:pt x="17" y="4"/>
                  </a:lnTo>
                  <a:lnTo>
                    <a:pt x="14" y="4"/>
                  </a:lnTo>
                  <a:lnTo>
                    <a:pt x="15" y="0"/>
                  </a:lnTo>
                  <a:lnTo>
                    <a:pt x="38" y="0"/>
                  </a:lnTo>
                  <a:lnTo>
                    <a:pt x="48" y="1"/>
                  </a:lnTo>
                  <a:lnTo>
                    <a:pt x="55" y="2"/>
                  </a:lnTo>
                  <a:lnTo>
                    <a:pt x="63" y="6"/>
                  </a:lnTo>
                  <a:lnTo>
                    <a:pt x="69" y="11"/>
                  </a:lnTo>
                  <a:lnTo>
                    <a:pt x="73" y="19"/>
                  </a:lnTo>
                  <a:lnTo>
                    <a:pt x="74" y="29"/>
                  </a:lnTo>
                  <a:lnTo>
                    <a:pt x="73" y="39"/>
                  </a:lnTo>
                  <a:lnTo>
                    <a:pt x="71" y="49"/>
                  </a:lnTo>
                  <a:lnTo>
                    <a:pt x="67" y="57"/>
                  </a:lnTo>
                  <a:lnTo>
                    <a:pt x="61" y="64"/>
                  </a:lnTo>
                  <a:lnTo>
                    <a:pt x="55" y="69"/>
                  </a:lnTo>
                  <a:lnTo>
                    <a:pt x="46" y="74"/>
                  </a:lnTo>
                  <a:lnTo>
                    <a:pt x="36" y="76"/>
                  </a:lnTo>
                  <a:lnTo>
                    <a:pt x="25" y="77"/>
                  </a:lnTo>
                  <a:lnTo>
                    <a:pt x="0" y="77"/>
                  </a:lnTo>
                  <a:lnTo>
                    <a:pt x="1" y="73"/>
                  </a:lnTo>
                  <a:close/>
                  <a:moveTo>
                    <a:pt x="18" y="71"/>
                  </a:moveTo>
                  <a:lnTo>
                    <a:pt x="19" y="71"/>
                  </a:lnTo>
                  <a:lnTo>
                    <a:pt x="21" y="71"/>
                  </a:lnTo>
                  <a:lnTo>
                    <a:pt x="23" y="71"/>
                  </a:lnTo>
                  <a:lnTo>
                    <a:pt x="25" y="71"/>
                  </a:lnTo>
                  <a:lnTo>
                    <a:pt x="34" y="70"/>
                  </a:lnTo>
                  <a:lnTo>
                    <a:pt x="41" y="68"/>
                  </a:lnTo>
                  <a:lnTo>
                    <a:pt x="47" y="64"/>
                  </a:lnTo>
                  <a:lnTo>
                    <a:pt x="53" y="59"/>
                  </a:lnTo>
                  <a:lnTo>
                    <a:pt x="57" y="52"/>
                  </a:lnTo>
                  <a:lnTo>
                    <a:pt x="60" y="45"/>
                  </a:lnTo>
                  <a:lnTo>
                    <a:pt x="61" y="37"/>
                  </a:lnTo>
                  <a:lnTo>
                    <a:pt x="62" y="29"/>
                  </a:lnTo>
                  <a:lnTo>
                    <a:pt x="60" y="19"/>
                  </a:lnTo>
                  <a:lnTo>
                    <a:pt x="56" y="12"/>
                  </a:lnTo>
                  <a:lnTo>
                    <a:pt x="49" y="8"/>
                  </a:lnTo>
                  <a:lnTo>
                    <a:pt x="39" y="6"/>
                  </a:lnTo>
                  <a:lnTo>
                    <a:pt x="35" y="6"/>
                  </a:lnTo>
                  <a:lnTo>
                    <a:pt x="33" y="6"/>
                  </a:lnTo>
                  <a:lnTo>
                    <a:pt x="18" y="71"/>
                  </a:lnTo>
                  <a:close/>
                </a:path>
              </a:pathLst>
            </a:custGeom>
            <a:solidFill>
              <a:srgbClr val="000000"/>
            </a:solidFill>
            <a:ln w="0">
              <a:solidFill>
                <a:srgbClr val="000000"/>
              </a:solidFill>
              <a:round/>
              <a:headEnd/>
              <a:tailEnd/>
            </a:ln>
          </p:spPr>
          <p:txBody>
            <a:bodyPr/>
            <a:lstStyle/>
            <a:p>
              <a:endParaRPr lang="en-US"/>
            </a:p>
          </p:txBody>
        </p:sp>
      </p:grpSp>
    </p:spTree>
    <p:extLst>
      <p:ext uri="{BB962C8B-B14F-4D97-AF65-F5344CB8AC3E}">
        <p14:creationId xmlns:p14="http://schemas.microsoft.com/office/powerpoint/2010/main" val="41577248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in Relation to Hypothesis </a:t>
            </a:r>
            <a:endParaRPr lang="en-US" dirty="0"/>
          </a:p>
        </p:txBody>
      </p:sp>
      <p:sp>
        <p:nvSpPr>
          <p:cNvPr id="3" name="Content Placeholder 2"/>
          <p:cNvSpPr>
            <a:spLocks noGrp="1"/>
          </p:cNvSpPr>
          <p:nvPr>
            <p:ph idx="1"/>
          </p:nvPr>
        </p:nvSpPr>
        <p:spPr/>
        <p:txBody>
          <a:bodyPr>
            <a:normAutofit/>
          </a:bodyPr>
          <a:lstStyle/>
          <a:p>
            <a:r>
              <a:rPr lang="en-US" dirty="0" smtClean="0"/>
              <a:t>We observed a mean difference  of MD = -1.200 with SD = 4.738, obtained a t = -.981, with </a:t>
            </a:r>
            <a:r>
              <a:rPr lang="en-US" dirty="0" err="1" smtClean="0"/>
              <a:t>df</a:t>
            </a:r>
            <a:r>
              <a:rPr lang="en-US" dirty="0" smtClean="0"/>
              <a:t> = 14, as such accepted the null hypothesis</a:t>
            </a:r>
          </a:p>
          <a:p>
            <a:endParaRPr lang="en-US" dirty="0"/>
          </a:p>
          <a:p>
            <a:r>
              <a:rPr lang="en-US" dirty="0" smtClean="0"/>
              <a:t>Thus, the treatment effect was not statistically significant, </a:t>
            </a:r>
          </a:p>
          <a:p>
            <a:pPr marL="0" indent="0">
              <a:buNone/>
            </a:pPr>
            <a:r>
              <a:rPr lang="en-US" i="1" dirty="0" smtClean="0"/>
              <a:t>t (14) =-.981, P </a:t>
            </a:r>
            <a:r>
              <a:rPr lang="en-US" i="1" dirty="0" smtClean="0">
                <a:latin typeface="Aparajita" panose="020B0604020202020204" pitchFamily="34" charset="0"/>
                <a:cs typeface="Aparajita" panose="020B0604020202020204" pitchFamily="34" charset="0"/>
              </a:rPr>
              <a:t>&gt;</a:t>
            </a:r>
            <a:r>
              <a:rPr lang="en-US" i="1" dirty="0" smtClean="0"/>
              <a:t>.05</a:t>
            </a:r>
            <a:r>
              <a:rPr lang="en-US" dirty="0" smtClean="0"/>
              <a:t>. In other words, hospitalized patients did not improve significantly on their psychological well-being after watching the four 3-minutes comedy skits. </a:t>
            </a:r>
          </a:p>
          <a:p>
            <a:pPr marL="0" indent="0">
              <a:buNone/>
            </a:pPr>
            <a:r>
              <a:rPr lang="en-US" dirty="0" smtClean="0"/>
              <a:t> </a:t>
            </a:r>
            <a:endParaRPr lang="en-US" dirty="0"/>
          </a:p>
        </p:txBody>
      </p:sp>
    </p:spTree>
    <p:extLst>
      <p:ext uri="{BB962C8B-B14F-4D97-AF65-F5344CB8AC3E}">
        <p14:creationId xmlns:p14="http://schemas.microsoft.com/office/powerpoint/2010/main" val="123971108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 and Implications</a:t>
            </a:r>
            <a:endParaRPr lang="en-US" dirty="0"/>
          </a:p>
        </p:txBody>
      </p:sp>
      <p:sp>
        <p:nvSpPr>
          <p:cNvPr id="3" name="Content Placeholder 2"/>
          <p:cNvSpPr>
            <a:spLocks noGrp="1"/>
          </p:cNvSpPr>
          <p:nvPr>
            <p:ph idx="1"/>
          </p:nvPr>
        </p:nvSpPr>
        <p:spPr/>
        <p:txBody>
          <a:bodyPr/>
          <a:lstStyle/>
          <a:p>
            <a:r>
              <a:rPr lang="en-US" dirty="0" smtClean="0"/>
              <a:t>Eventhough, the treatment effect was not statistically significant, </a:t>
            </a:r>
          </a:p>
          <a:p>
            <a:pPr marL="0" indent="0">
              <a:buNone/>
            </a:pPr>
            <a:r>
              <a:rPr lang="en-US" i="1" dirty="0" smtClean="0"/>
              <a:t>t (14) =-.981, P </a:t>
            </a:r>
            <a:r>
              <a:rPr lang="en-US" i="1" dirty="0" smtClean="0">
                <a:latin typeface="Aparajita" panose="020B0604020202020204" pitchFamily="34" charset="0"/>
                <a:cs typeface="Aparajita" panose="020B0604020202020204" pitchFamily="34" charset="0"/>
              </a:rPr>
              <a:t>&gt;</a:t>
            </a:r>
            <a:r>
              <a:rPr lang="en-US" i="1" dirty="0" smtClean="0"/>
              <a:t>.05. There was a mean difference, indicating that the after treatment effect the patients showed improvement in their psychological well-being. </a:t>
            </a:r>
            <a:endParaRPr lang="en-US" dirty="0"/>
          </a:p>
        </p:txBody>
      </p:sp>
    </p:spTree>
    <p:extLst>
      <p:ext uri="{BB962C8B-B14F-4D97-AF65-F5344CB8AC3E}">
        <p14:creationId xmlns:p14="http://schemas.microsoft.com/office/powerpoint/2010/main" val="16337375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 and Future Directions </a:t>
            </a:r>
            <a:endParaRPr lang="en-US" dirty="0"/>
          </a:p>
        </p:txBody>
      </p:sp>
      <p:sp>
        <p:nvSpPr>
          <p:cNvPr id="3" name="Content Placeholder 2"/>
          <p:cNvSpPr>
            <a:spLocks noGrp="1"/>
          </p:cNvSpPr>
          <p:nvPr>
            <p:ph idx="1"/>
          </p:nvPr>
        </p:nvSpPr>
        <p:spPr/>
        <p:txBody>
          <a:bodyPr/>
          <a:lstStyle/>
          <a:p>
            <a:r>
              <a:rPr lang="en-US" sz="2400" dirty="0"/>
              <a:t>There was a mean difference, likely indicating that after the laughter experience the patients showed improvement in their psychological well-being. As such, we advocate that laughter experience be part of treatment given to hospitalized patients</a:t>
            </a:r>
            <a:r>
              <a:rPr lang="en-US" sz="2400" dirty="0" smtClean="0"/>
              <a:t>.</a:t>
            </a:r>
          </a:p>
          <a:p>
            <a:endParaRPr lang="en-US" dirty="0" smtClean="0"/>
          </a:p>
          <a:p>
            <a:r>
              <a:rPr lang="en-US" dirty="0" smtClean="0"/>
              <a:t>Future Directions: People living with HIV/AIDS</a:t>
            </a:r>
            <a:endParaRPr lang="en-US" dirty="0"/>
          </a:p>
        </p:txBody>
      </p:sp>
    </p:spTree>
    <p:extLst>
      <p:ext uri="{BB962C8B-B14F-4D97-AF65-F5344CB8AC3E}">
        <p14:creationId xmlns:p14="http://schemas.microsoft.com/office/powerpoint/2010/main" val="29450161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and Answers</a:t>
            </a:r>
            <a:br>
              <a:rPr lang="en-US" dirty="0" smtClean="0"/>
            </a:br>
            <a:endParaRPr lang="en-US" dirty="0"/>
          </a:p>
        </p:txBody>
      </p:sp>
      <p:pic>
        <p:nvPicPr>
          <p:cNvPr id="4" name="Content Placeholder 3"/>
          <p:cNvPicPr>
            <a:picLocks noGrp="1" noChangeAspect="1"/>
          </p:cNvPicPr>
          <p:nvPr>
            <p:ph idx="1"/>
          </p:nvPr>
        </p:nvPicPr>
        <p:blipFill>
          <a:blip r:embed="rId2"/>
          <a:stretch>
            <a:fillRect/>
          </a:stretch>
        </p:blipFill>
        <p:spPr>
          <a:xfrm>
            <a:off x="862886" y="1571224"/>
            <a:ext cx="6567420" cy="3805270"/>
          </a:xfrm>
          <a:prstGeom prst="rect">
            <a:avLst/>
          </a:prstGeom>
        </p:spPr>
      </p:pic>
    </p:spTree>
    <p:extLst>
      <p:ext uri="{BB962C8B-B14F-4D97-AF65-F5344CB8AC3E}">
        <p14:creationId xmlns:p14="http://schemas.microsoft.com/office/powerpoint/2010/main" val="3601598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normAutofit/>
          </a:bodyPr>
          <a:lstStyle/>
          <a:p>
            <a:pPr marL="0" indent="0">
              <a:buNone/>
            </a:pPr>
            <a:endParaRPr lang="en-US" dirty="0" smtClean="0"/>
          </a:p>
          <a:p>
            <a:r>
              <a:rPr lang="en-US" dirty="0" smtClean="0"/>
              <a:t>Working Title: Effect of Laughter on the Psychological Well-being off Hospitalized Patients  </a:t>
            </a:r>
          </a:p>
          <a:p>
            <a:pPr lvl="1"/>
            <a:r>
              <a:rPr lang="en-US" dirty="0" smtClean="0"/>
              <a:t>Introduction</a:t>
            </a:r>
          </a:p>
          <a:p>
            <a:pPr lvl="1"/>
            <a:r>
              <a:rPr lang="en-US" dirty="0" smtClean="0"/>
              <a:t>What Informed </a:t>
            </a:r>
            <a:r>
              <a:rPr lang="en-US" dirty="0" smtClean="0"/>
              <a:t>our</a:t>
            </a:r>
            <a:r>
              <a:rPr lang="en-US" dirty="0" smtClean="0"/>
              <a:t> </a:t>
            </a:r>
            <a:r>
              <a:rPr lang="en-US" dirty="0" smtClean="0"/>
              <a:t>Research Interest</a:t>
            </a:r>
          </a:p>
          <a:p>
            <a:pPr lvl="1"/>
            <a:r>
              <a:rPr lang="en-US" dirty="0" smtClean="0"/>
              <a:t>Research Questions</a:t>
            </a:r>
          </a:p>
          <a:p>
            <a:pPr lvl="1"/>
            <a:r>
              <a:rPr lang="en-US" dirty="0" smtClean="0"/>
              <a:t>Conceptual and Theoretical Framework</a:t>
            </a:r>
          </a:p>
          <a:p>
            <a:pPr lvl="1"/>
            <a:r>
              <a:rPr lang="en-US" dirty="0" smtClean="0"/>
              <a:t>Methodology</a:t>
            </a:r>
          </a:p>
          <a:p>
            <a:pPr lvl="1"/>
            <a:r>
              <a:rPr lang="en-US" dirty="0" smtClean="0"/>
              <a:t>Findings, Implications, Conclusion and Future Directions </a:t>
            </a:r>
            <a:r>
              <a:rPr lang="en-US" dirty="0" smtClean="0"/>
              <a:t>	</a:t>
            </a:r>
          </a:p>
          <a:p>
            <a:r>
              <a:rPr lang="en-US" dirty="0" smtClean="0"/>
              <a:t>Questions and Answers</a:t>
            </a:r>
          </a:p>
          <a:p>
            <a:endParaRPr lang="en-US" dirty="0"/>
          </a:p>
        </p:txBody>
      </p:sp>
    </p:spTree>
    <p:extLst>
      <p:ext uri="{BB962C8B-B14F-4D97-AF65-F5344CB8AC3E}">
        <p14:creationId xmlns:p14="http://schemas.microsoft.com/office/powerpoint/2010/main" val="3362887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838200" y="1558344"/>
            <a:ext cx="10515600" cy="4618619"/>
          </a:xfrm>
        </p:spPr>
        <p:txBody>
          <a:bodyPr>
            <a:normAutofit fontScale="92500" lnSpcReduction="10000"/>
          </a:bodyPr>
          <a:lstStyle/>
          <a:p>
            <a:r>
              <a:rPr lang="en-US" dirty="0" smtClean="0"/>
              <a:t>The quality of life of hospitalized patients are usually being affected by a lot of psychological experiences such as pain, distress, anxiety, and depression, which has reduced their quality of life. Laughter therapy is a noninvasive and non-pharmacological alternative treatment for stress and depression, representative cases that have a negative influence on mental health (</a:t>
            </a:r>
            <a:r>
              <a:rPr lang="en-US" dirty="0" err="1" smtClean="0"/>
              <a:t>Yim</a:t>
            </a:r>
            <a:r>
              <a:rPr lang="en-US" dirty="0" smtClean="0"/>
              <a:t>, 2016).</a:t>
            </a:r>
          </a:p>
          <a:p>
            <a:endParaRPr lang="en-US" dirty="0" smtClean="0"/>
          </a:p>
          <a:p>
            <a:r>
              <a:rPr lang="en-US" dirty="0" smtClean="0"/>
              <a:t>Laughter therapy physiologically reduces the level of stress hormones, increases the level of health promoting-hormones such as endorphins, and strengthens the immune system by increasing the number of T-lymphocytes through activation of natural killer cells, which multiplies white blood cells in the body, as well as raises immunity in the body (Bennett &amp; </a:t>
            </a:r>
            <a:r>
              <a:rPr lang="en-US" dirty="0" err="1" smtClean="0"/>
              <a:t>Lengacher</a:t>
            </a:r>
            <a:r>
              <a:rPr lang="en-US" dirty="0" smtClean="0"/>
              <a:t> 2009).</a:t>
            </a:r>
          </a:p>
          <a:p>
            <a:endParaRPr lang="en-US" dirty="0" smtClean="0"/>
          </a:p>
          <a:p>
            <a:r>
              <a:rPr lang="en-US" dirty="0" smtClean="0"/>
              <a:t>Laughter is a universal aspect of human non-verbal communication. It occurs naturally and plays a big role in social interactions, however, it is only recently that laughter is becoming the subject of research (Ram, 2015).</a:t>
            </a:r>
          </a:p>
          <a:p>
            <a:endParaRPr lang="en-US" dirty="0" smtClean="0"/>
          </a:p>
          <a:p>
            <a:pPr marL="0" indent="0">
              <a:buNone/>
            </a:pPr>
            <a:endParaRPr lang="en-US" dirty="0" smtClean="0"/>
          </a:p>
          <a:p>
            <a:endParaRPr lang="en-US" dirty="0" smtClean="0"/>
          </a:p>
          <a:p>
            <a:endParaRPr lang="en-US" dirty="0" smtClean="0"/>
          </a:p>
          <a:p>
            <a:endParaRPr lang="en-US" dirty="0" smtClean="0"/>
          </a:p>
          <a:p>
            <a:pPr marL="0" indent="0">
              <a:buNone/>
            </a:pPr>
            <a:endParaRPr lang="en-US" dirty="0" smtClean="0"/>
          </a:p>
        </p:txBody>
      </p:sp>
    </p:spTree>
    <p:extLst>
      <p:ext uri="{BB962C8B-B14F-4D97-AF65-F5344CB8AC3E}">
        <p14:creationId xmlns:p14="http://schemas.microsoft.com/office/powerpoint/2010/main" val="888154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Physiological Outcomes of Laughter</a:t>
            </a:r>
            <a:br>
              <a:rPr lang="en-US" dirty="0"/>
            </a:br>
            <a:endParaRPr lang="en-US" dirty="0"/>
          </a:p>
        </p:txBody>
      </p:sp>
      <p:sp>
        <p:nvSpPr>
          <p:cNvPr id="3" name="Content Placeholder 2"/>
          <p:cNvSpPr>
            <a:spLocks noGrp="1"/>
          </p:cNvSpPr>
          <p:nvPr>
            <p:ph idx="1"/>
          </p:nvPr>
        </p:nvSpPr>
        <p:spPr/>
        <p:txBody>
          <a:bodyPr/>
          <a:lstStyle/>
          <a:p>
            <a:pPr lvl="0"/>
            <a:r>
              <a:rPr lang="en-US" dirty="0"/>
              <a:t>Exercises and relaxes muscles</a:t>
            </a:r>
          </a:p>
          <a:p>
            <a:pPr lvl="0"/>
            <a:r>
              <a:rPr lang="en-US" dirty="0"/>
              <a:t>Improves respiration</a:t>
            </a:r>
          </a:p>
          <a:p>
            <a:pPr lvl="0"/>
            <a:r>
              <a:rPr lang="en-US" dirty="0"/>
              <a:t>Stimulates circulation</a:t>
            </a:r>
          </a:p>
          <a:p>
            <a:pPr lvl="0"/>
            <a:r>
              <a:rPr lang="en-US" dirty="0"/>
              <a:t>Decreases stress hormones</a:t>
            </a:r>
          </a:p>
          <a:p>
            <a:pPr lvl="0"/>
            <a:r>
              <a:rPr lang="en-US" dirty="0"/>
              <a:t>Increases the immune system’s defenses</a:t>
            </a:r>
          </a:p>
          <a:p>
            <a:pPr lvl="0"/>
            <a:r>
              <a:rPr lang="en-US" dirty="0"/>
              <a:t>Elevates pain threshold and tolerance</a:t>
            </a:r>
          </a:p>
          <a:p>
            <a:pPr lvl="0"/>
            <a:r>
              <a:rPr lang="en-US" dirty="0"/>
              <a:t>Enhances mental functioning (Ripoll &amp; </a:t>
            </a:r>
            <a:r>
              <a:rPr lang="en-US" dirty="0" err="1"/>
              <a:t>Rodera</a:t>
            </a:r>
            <a:r>
              <a:rPr lang="en-US" dirty="0"/>
              <a:t> 2008).</a:t>
            </a:r>
          </a:p>
          <a:p>
            <a:endParaRPr lang="en-US" dirty="0"/>
          </a:p>
        </p:txBody>
      </p:sp>
    </p:spTree>
    <p:extLst>
      <p:ext uri="{BB962C8B-B14F-4D97-AF65-F5344CB8AC3E}">
        <p14:creationId xmlns:p14="http://schemas.microsoft.com/office/powerpoint/2010/main" val="843001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Psychological Effects of Laughter</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Reduces stress, anxiety, and tension, and counteracts symptoms of depression</a:t>
            </a:r>
          </a:p>
          <a:p>
            <a:pPr lvl="0"/>
            <a:r>
              <a:rPr lang="en-US" dirty="0"/>
              <a:t>Elevates mood, self-esteem, hope, energy, and vigor</a:t>
            </a:r>
          </a:p>
          <a:p>
            <a:pPr lvl="0"/>
            <a:r>
              <a:rPr lang="en-US" dirty="0"/>
              <a:t>Enhances memory, creative thinking, and problem solving</a:t>
            </a:r>
          </a:p>
          <a:p>
            <a:pPr lvl="0"/>
            <a:r>
              <a:rPr lang="en-US" dirty="0"/>
              <a:t>Improves interpersonal interaction, relationships, attraction, and closeness</a:t>
            </a:r>
          </a:p>
          <a:p>
            <a:pPr lvl="0"/>
            <a:r>
              <a:rPr lang="en-US" dirty="0"/>
              <a:t>Increases friendliness and helpfulness and builds group identity, solidarity, and cohesiveness</a:t>
            </a:r>
          </a:p>
          <a:p>
            <a:pPr lvl="0"/>
            <a:r>
              <a:rPr lang="en-US" dirty="0"/>
              <a:t>Promotes psychological well-being</a:t>
            </a:r>
          </a:p>
          <a:p>
            <a:pPr lvl="0"/>
            <a:r>
              <a:rPr lang="en-US" dirty="0"/>
              <a:t>Improves quality of life and patient care</a:t>
            </a:r>
          </a:p>
          <a:p>
            <a:pPr lvl="0"/>
            <a:r>
              <a:rPr lang="en-US" dirty="0"/>
              <a:t>Intensifies fun and is contagious (</a:t>
            </a:r>
            <a:r>
              <a:rPr lang="en-US" dirty="0" err="1"/>
              <a:t>Arminen</a:t>
            </a:r>
            <a:r>
              <a:rPr lang="en-US" dirty="0"/>
              <a:t> &amp;</a:t>
            </a:r>
            <a:r>
              <a:rPr lang="en-US" dirty="0" err="1"/>
              <a:t>Halonen</a:t>
            </a:r>
            <a:r>
              <a:rPr lang="en-US" dirty="0"/>
              <a:t> 2007).</a:t>
            </a:r>
          </a:p>
          <a:p>
            <a:pPr marL="0" indent="0">
              <a:buNone/>
            </a:pPr>
            <a:r>
              <a:rPr lang="en-US" dirty="0"/>
              <a:t> </a:t>
            </a:r>
          </a:p>
          <a:p>
            <a:endParaRPr lang="en-US" dirty="0"/>
          </a:p>
        </p:txBody>
      </p:sp>
    </p:spTree>
    <p:extLst>
      <p:ext uri="{BB962C8B-B14F-4D97-AF65-F5344CB8AC3E}">
        <p14:creationId xmlns:p14="http://schemas.microsoft.com/office/powerpoint/2010/main" val="4219870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Conceptual and Theoretical Framework: </a:t>
            </a:r>
            <a:endParaRPr lang="en-US" dirty="0"/>
          </a:p>
        </p:txBody>
      </p:sp>
      <p:sp>
        <p:nvSpPr>
          <p:cNvPr id="3" name="Content Placeholder 2"/>
          <p:cNvSpPr>
            <a:spLocks noGrp="1"/>
          </p:cNvSpPr>
          <p:nvPr>
            <p:ph idx="1"/>
          </p:nvPr>
        </p:nvSpPr>
        <p:spPr/>
        <p:txBody>
          <a:bodyPr>
            <a:normAutofit/>
          </a:bodyPr>
          <a:lstStyle/>
          <a:p>
            <a:r>
              <a:rPr lang="en-US" dirty="0" smtClean="0"/>
              <a:t>Categories of Laughter:</a:t>
            </a:r>
          </a:p>
          <a:p>
            <a:r>
              <a:rPr lang="en-US" dirty="0" smtClean="0"/>
              <a:t>Genuine or spontaneous laughter</a:t>
            </a:r>
          </a:p>
          <a:p>
            <a:r>
              <a:rPr lang="en-US" dirty="0" smtClean="0"/>
              <a:t>Simulated laughter</a:t>
            </a:r>
          </a:p>
          <a:p>
            <a:r>
              <a:rPr lang="en-US" dirty="0" smtClean="0"/>
              <a:t>Stimulated laughter</a:t>
            </a:r>
          </a:p>
          <a:p>
            <a:r>
              <a:rPr lang="en-US" dirty="0" smtClean="0"/>
              <a:t>Induced laughter; and (5) pathological laughter Spontaneous laughter, unrelated to one’s own free will, is triggered by different (external) stimuli and positive emotions.</a:t>
            </a:r>
            <a:endParaRPr lang="en-US" dirty="0"/>
          </a:p>
        </p:txBody>
      </p:sp>
    </p:spTree>
    <p:extLst>
      <p:ext uri="{BB962C8B-B14F-4D97-AF65-F5344CB8AC3E}">
        <p14:creationId xmlns:p14="http://schemas.microsoft.com/office/powerpoint/2010/main" val="919572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460500"/>
          </a:xfrm>
        </p:spPr>
        <p:txBody>
          <a:bodyPr>
            <a:normAutofit fontScale="90000"/>
          </a:bodyPr>
          <a:lstStyle/>
          <a:p>
            <a:r>
              <a:rPr lang="en-US" dirty="0" smtClean="0"/>
              <a:t>Conceptual and Theoretical Framework Continues: Three categories in the theories of laughter:</a:t>
            </a:r>
            <a:br>
              <a:rPr lang="en-US" dirty="0" smtClean="0"/>
            </a:br>
            <a:r>
              <a:rPr lang="en-US" dirty="0" smtClean="0"/>
              <a:t> </a:t>
            </a:r>
            <a:endParaRPr lang="en-US" dirty="0"/>
          </a:p>
        </p:txBody>
      </p:sp>
      <p:sp>
        <p:nvSpPr>
          <p:cNvPr id="3" name="Content Placeholder 2"/>
          <p:cNvSpPr>
            <a:spLocks noGrp="1"/>
          </p:cNvSpPr>
          <p:nvPr>
            <p:ph idx="1"/>
          </p:nvPr>
        </p:nvSpPr>
        <p:spPr/>
        <p:txBody>
          <a:bodyPr/>
          <a:lstStyle/>
          <a:p>
            <a:endParaRPr lang="en-US" sz="4000" dirty="0" smtClean="0"/>
          </a:p>
          <a:p>
            <a:r>
              <a:rPr lang="en-US" sz="4000" dirty="0" smtClean="0"/>
              <a:t>Arousal theory:</a:t>
            </a:r>
          </a:p>
          <a:p>
            <a:pPr lvl="2"/>
            <a:r>
              <a:rPr lang="en-US" dirty="0" smtClean="0"/>
              <a:t>Concerned with the cognitive aspects of laughter; stress increases arousal, while laughter is able to reduce stress by easing arousal and tension (</a:t>
            </a:r>
            <a:r>
              <a:rPr lang="en-US" dirty="0" err="1" smtClean="0"/>
              <a:t>Apte</a:t>
            </a:r>
            <a:r>
              <a:rPr lang="en-US" dirty="0" smtClean="0"/>
              <a:t> 1985; </a:t>
            </a:r>
            <a:r>
              <a:rPr lang="en-US" dirty="0" err="1" smtClean="0"/>
              <a:t>Lefcourt</a:t>
            </a:r>
            <a:r>
              <a:rPr lang="en-US" dirty="0" smtClean="0"/>
              <a:t> and Martin 2012). </a:t>
            </a:r>
            <a:endParaRPr lang="en-US" dirty="0"/>
          </a:p>
        </p:txBody>
      </p:sp>
    </p:spTree>
    <p:extLst>
      <p:ext uri="{BB962C8B-B14F-4D97-AF65-F5344CB8AC3E}">
        <p14:creationId xmlns:p14="http://schemas.microsoft.com/office/powerpoint/2010/main" val="327324668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6063"/>
            <a:ext cx="10515600" cy="1484626"/>
          </a:xfrm>
        </p:spPr>
        <p:txBody>
          <a:bodyPr>
            <a:normAutofit fontScale="90000"/>
          </a:bodyPr>
          <a:lstStyle/>
          <a:p>
            <a:r>
              <a:rPr lang="en-US" dirty="0" smtClean="0"/>
              <a:t>Conceptual and Theoretical Framework Continues: Three categories in the theories of laughter:</a:t>
            </a:r>
            <a:br>
              <a:rPr lang="en-US" dirty="0" smtClean="0"/>
            </a:br>
            <a:endParaRPr lang="en-US" dirty="0"/>
          </a:p>
        </p:txBody>
      </p:sp>
      <p:sp>
        <p:nvSpPr>
          <p:cNvPr id="3" name="Content Placeholder 2"/>
          <p:cNvSpPr>
            <a:spLocks noGrp="1"/>
          </p:cNvSpPr>
          <p:nvPr>
            <p:ph idx="1"/>
          </p:nvPr>
        </p:nvSpPr>
        <p:spPr/>
        <p:txBody>
          <a:bodyPr/>
          <a:lstStyle/>
          <a:p>
            <a:endParaRPr lang="en-US" dirty="0" smtClean="0"/>
          </a:p>
          <a:p>
            <a:r>
              <a:rPr lang="en-US" sz="4000" dirty="0" smtClean="0"/>
              <a:t>Discrepancy theory:</a:t>
            </a:r>
          </a:p>
          <a:p>
            <a:pPr lvl="3"/>
            <a:r>
              <a:rPr lang="en-US" dirty="0" smtClean="0"/>
              <a:t>Concerned with the cognitive aspect, which says laughter starts from the dithered process, situation, or thought apart from the knowledge or logic that people commonly known. This theory says people laugh when they realize there is discrepancy between the actual situation and their general knowledge of it (</a:t>
            </a:r>
            <a:r>
              <a:rPr lang="en-US" dirty="0" err="1" smtClean="0"/>
              <a:t>Apte</a:t>
            </a:r>
            <a:r>
              <a:rPr lang="en-US" dirty="0" smtClean="0"/>
              <a:t> 1985; </a:t>
            </a:r>
            <a:r>
              <a:rPr lang="en-US" dirty="0" err="1" smtClean="0"/>
              <a:t>Lefcourt</a:t>
            </a:r>
            <a:r>
              <a:rPr lang="en-US" dirty="0" smtClean="0"/>
              <a:t> and Martin 2012).  </a:t>
            </a:r>
            <a:endParaRPr lang="en-US" dirty="0"/>
          </a:p>
        </p:txBody>
      </p:sp>
    </p:spTree>
    <p:extLst>
      <p:ext uri="{BB962C8B-B14F-4D97-AF65-F5344CB8AC3E}">
        <p14:creationId xmlns:p14="http://schemas.microsoft.com/office/powerpoint/2010/main" val="10886043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1669"/>
            <a:ext cx="10515600" cy="1549020"/>
          </a:xfrm>
        </p:spPr>
        <p:txBody>
          <a:bodyPr>
            <a:normAutofit fontScale="90000"/>
          </a:bodyPr>
          <a:lstStyle/>
          <a:p>
            <a:r>
              <a:rPr lang="en-US" dirty="0" smtClean="0"/>
              <a:t>Conceptual and Theoretical Framework Continues: Three categories in the theories of laughter:</a:t>
            </a:r>
            <a:br>
              <a:rPr lang="en-US" dirty="0" smtClean="0"/>
            </a:br>
            <a:endParaRPr lang="en-US" dirty="0"/>
          </a:p>
        </p:txBody>
      </p:sp>
      <p:sp>
        <p:nvSpPr>
          <p:cNvPr id="3" name="Content Placeholder 2"/>
          <p:cNvSpPr>
            <a:spLocks noGrp="1"/>
          </p:cNvSpPr>
          <p:nvPr>
            <p:ph idx="1"/>
          </p:nvPr>
        </p:nvSpPr>
        <p:spPr/>
        <p:txBody>
          <a:bodyPr/>
          <a:lstStyle/>
          <a:p>
            <a:endParaRPr lang="en-US" sz="4000" dirty="0" smtClean="0"/>
          </a:p>
          <a:p>
            <a:r>
              <a:rPr lang="en-US" sz="4000" dirty="0" smtClean="0"/>
              <a:t>Superiority Theory:</a:t>
            </a:r>
          </a:p>
          <a:p>
            <a:pPr lvl="2"/>
            <a:r>
              <a:rPr lang="en-US" dirty="0" smtClean="0"/>
              <a:t>Laughter occurs when people look down on others more than who they are actually, or when they have a feeling or thought that they are superior to others. The theory says laughter restricts the external environment and raises confidence (</a:t>
            </a:r>
            <a:r>
              <a:rPr lang="en-US" dirty="0" err="1" smtClean="0"/>
              <a:t>MacGhee</a:t>
            </a:r>
            <a:r>
              <a:rPr lang="en-US" dirty="0" smtClean="0"/>
              <a:t> and </a:t>
            </a:r>
            <a:r>
              <a:rPr lang="en-US" dirty="0" err="1" smtClean="0"/>
              <a:t>Pistolesi</a:t>
            </a:r>
            <a:r>
              <a:rPr lang="en-US" dirty="0" smtClean="0"/>
              <a:t> 1979).</a:t>
            </a:r>
            <a:endParaRPr lang="en-US" dirty="0"/>
          </a:p>
        </p:txBody>
      </p:sp>
    </p:spTree>
    <p:extLst>
      <p:ext uri="{BB962C8B-B14F-4D97-AF65-F5344CB8AC3E}">
        <p14:creationId xmlns:p14="http://schemas.microsoft.com/office/powerpoint/2010/main" val="126046310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1003</TotalTime>
  <Words>1054</Words>
  <Application>Microsoft Office PowerPoint</Application>
  <PresentationFormat>Widescreen</PresentationFormat>
  <Paragraphs>222</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Aparajita</vt:lpstr>
      <vt:lpstr>Arial</vt:lpstr>
      <vt:lpstr>Calibri</vt:lpstr>
      <vt:lpstr>Century Gothic</vt:lpstr>
      <vt:lpstr>Times New Roman</vt:lpstr>
      <vt:lpstr>Wingdings 3</vt:lpstr>
      <vt:lpstr>Ion</vt:lpstr>
      <vt:lpstr>EFFECT OF LAUGHTER ON THE PSYCHOLOGICAL WELL-BEING OF HOSPITALIZED PATIENTS</vt:lpstr>
      <vt:lpstr>OVERVIEW:</vt:lpstr>
      <vt:lpstr>Introduction:</vt:lpstr>
      <vt:lpstr>Physiological Outcomes of Laughter </vt:lpstr>
      <vt:lpstr>The Psychological Effects of Laughter </vt:lpstr>
      <vt:lpstr>Conceptual and Theoretical Framework: </vt:lpstr>
      <vt:lpstr>Conceptual and Theoretical Framework Continues: Three categories in the theories of laughter:  </vt:lpstr>
      <vt:lpstr>Conceptual and Theoretical Framework Continues: Three categories in the theories of laughter: </vt:lpstr>
      <vt:lpstr>Conceptual and Theoretical Framework Continues: Three categories in the theories of laughter: </vt:lpstr>
      <vt:lpstr>Research Questions and : </vt:lpstr>
      <vt:lpstr>Methodology:</vt:lpstr>
      <vt:lpstr>Methodology Continues:</vt:lpstr>
      <vt:lpstr>Table 1.1:Psychologycal Well-being, before and after laughter treatment  </vt:lpstr>
      <vt:lpstr>Descriptive Statistics </vt:lpstr>
      <vt:lpstr>Hypothesis: </vt:lpstr>
      <vt:lpstr>Findings in Relation to Hypothesis </vt:lpstr>
      <vt:lpstr>Findings and Implications</vt:lpstr>
      <vt:lpstr>Conclusion and Future Directions </vt:lpstr>
      <vt:lpstr>Questions and Answers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LAUGHTER ON THE PSYCHOLOGICAL WELL-BEING OF HOSPITALIZED PATIENTS</dc:title>
  <dc:creator>Charles Okonkwo</dc:creator>
  <cp:lastModifiedBy>Charles Okonkwo</cp:lastModifiedBy>
  <cp:revision>34</cp:revision>
  <dcterms:created xsi:type="dcterms:W3CDTF">2018-05-10T06:18:33Z</dcterms:created>
  <dcterms:modified xsi:type="dcterms:W3CDTF">2018-10-17T10:24:00Z</dcterms:modified>
</cp:coreProperties>
</file>