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57" r:id="rId4"/>
    <p:sldId id="258" r:id="rId5"/>
    <p:sldId id="259" r:id="rId6"/>
    <p:sldId id="268" r:id="rId7"/>
    <p:sldId id="263" r:id="rId8"/>
    <p:sldId id="264" r:id="rId9"/>
    <p:sldId id="278" r:id="rId10"/>
    <p:sldId id="280" r:id="rId11"/>
    <p:sldId id="281" r:id="rId12"/>
    <p:sldId id="279" r:id="rId13"/>
    <p:sldId id="282" r:id="rId14"/>
    <p:sldId id="283" r:id="rId15"/>
    <p:sldId id="269" r:id="rId16"/>
    <p:sldId id="270" r:id="rId17"/>
    <p:sldId id="271" r:id="rId18"/>
    <p:sldId id="272" r:id="rId19"/>
    <p:sldId id="273" r:id="rId20"/>
    <p:sldId id="265" r:id="rId21"/>
    <p:sldId id="275" r:id="rId22"/>
    <p:sldId id="276" r:id="rId23"/>
    <p:sldId id="277" r:id="rId24"/>
    <p:sldId id="274" r:id="rId25"/>
    <p:sldId id="284" r:id="rId26"/>
    <p:sldId id="285" r:id="rId27"/>
    <p:sldId id="266" r:id="rId28"/>
    <p:sldId id="287" r:id="rId29"/>
    <p:sldId id="288"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3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9" name="Straight Connector 8"/>
          <p:cNvCxnSpPr/>
          <p:nvPr/>
        </p:nvCxnSpPr>
        <p:spPr>
          <a:xfrm>
            <a:off x="0" y="4581128"/>
            <a:ext cx="12192000" cy="0"/>
          </a:xfrm>
          <a:prstGeom prst="line">
            <a:avLst/>
          </a:prstGeom>
          <a:ln w="152400">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12192000" cy="4509120"/>
          </a:xfrm>
          <a:prstGeom prst="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 name="Title 1"/>
          <p:cNvSpPr>
            <a:spLocks noGrp="1"/>
          </p:cNvSpPr>
          <p:nvPr>
            <p:ph type="ctrTitle"/>
          </p:nvPr>
        </p:nvSpPr>
        <p:spPr>
          <a:xfrm>
            <a:off x="914400" y="1124747"/>
            <a:ext cx="10363200" cy="1470025"/>
          </a:xfr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645024"/>
            <a:ext cx="8534400" cy="864096"/>
          </a:xfrm>
        </p:spPr>
        <p:txBody>
          <a:bodyPr/>
          <a:lstStyle>
            <a:lvl1pPr marL="0" indent="0" algn="ctr">
              <a:buNone/>
              <a:defRPr>
                <a:solidFill>
                  <a:srgbClr val="FFFF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FD496-6DCD-4538-8ACB-12F894DCD755}" type="datetimeFigureOut">
              <a:rPr lang="en-GB" smtClean="0"/>
              <a:t>17/10/2018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DE886-7F5C-43E9-AEF6-391C2E1F2CF3}" type="slidenum">
              <a:rPr lang="en-GB" smtClean="0"/>
              <a:t>‹#›</a:t>
            </a:fld>
            <a:endParaRPr lang="en-GB"/>
          </a:p>
        </p:txBody>
      </p:sp>
      <p:sp>
        <p:nvSpPr>
          <p:cNvPr id="12" name="Rectangle 11"/>
          <p:cNvSpPr/>
          <p:nvPr/>
        </p:nvSpPr>
        <p:spPr>
          <a:xfrm>
            <a:off x="4165600" y="5136287"/>
            <a:ext cx="6250880" cy="276999"/>
          </a:xfrm>
          <a:prstGeom prst="rect">
            <a:avLst/>
          </a:prstGeom>
          <a:noFill/>
          <a:ln>
            <a:noFill/>
          </a:ln>
        </p:spPr>
        <p:txBody>
          <a:bodyPr wrap="square" lIns="68580" tIns="34290" rIns="68580" bIns="34290">
            <a:spAutoFit/>
          </a:bodyPr>
          <a:lstStyle/>
          <a:p>
            <a:pPr algn="r"/>
            <a:r>
              <a:rPr lang="en-GB" sz="1350" b="1" cap="none" spc="0" dirty="0">
                <a:ln w="12700">
                  <a:noFill/>
                  <a:prstDash val="solid"/>
                </a:ln>
                <a:solidFill>
                  <a:srgbClr val="00B050"/>
                </a:solidFill>
                <a:effectLst/>
              </a:rPr>
              <a:t>UHAS – SPH, HOHOE</a:t>
            </a:r>
          </a:p>
        </p:txBody>
      </p:sp>
      <p:pic>
        <p:nvPicPr>
          <p:cNvPr id="13314"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5" y="4941168"/>
            <a:ext cx="12192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879" y="4941168"/>
            <a:ext cx="1219200" cy="12001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0389703" y="6309321"/>
            <a:ext cx="1658959" cy="484748"/>
          </a:xfrm>
          <a:prstGeom prst="rect">
            <a:avLst/>
          </a:prstGeom>
          <a:noFill/>
          <a:ln>
            <a:noFill/>
          </a:ln>
        </p:spPr>
        <p:txBody>
          <a:bodyPr wrap="square" lIns="68580" tIns="34290" rIns="68580" bIns="34290">
            <a:spAutoFit/>
          </a:bodyPr>
          <a:lstStyle/>
          <a:p>
            <a:pPr algn="r"/>
            <a:r>
              <a:rPr lang="en-GB" sz="1350" b="1" cap="none" spc="0" dirty="0">
                <a:ln w="12700">
                  <a:noFill/>
                  <a:prstDash val="solid"/>
                </a:ln>
                <a:solidFill>
                  <a:srgbClr val="00B050"/>
                </a:solidFill>
                <a:effectLst/>
              </a:rPr>
              <a:t> </a:t>
            </a:r>
          </a:p>
          <a:p>
            <a:pPr algn="ctr"/>
            <a:r>
              <a:rPr lang="en-GB" sz="1350" b="1" i="1" cap="none" spc="0" dirty="0">
                <a:ln w="12700">
                  <a:noFill/>
                  <a:prstDash val="solid"/>
                </a:ln>
                <a:solidFill>
                  <a:schemeClr val="bg1">
                    <a:lumMod val="75000"/>
                  </a:schemeClr>
                </a:solidFill>
                <a:effectLst/>
                <a:latin typeface="Adobe Naskh Medium" panose="01010101010101010101" pitchFamily="50" charset="-78"/>
                <a:cs typeface="Adobe Naskh Medium" panose="01010101010101010101" pitchFamily="50" charset="-78"/>
              </a:rPr>
              <a:t>Designed</a:t>
            </a:r>
            <a:r>
              <a:rPr lang="en-GB" sz="1350" b="1" i="1" cap="none" spc="0" baseline="0" dirty="0">
                <a:ln w="12700">
                  <a:noFill/>
                  <a:prstDash val="solid"/>
                </a:ln>
                <a:solidFill>
                  <a:schemeClr val="bg1">
                    <a:lumMod val="75000"/>
                  </a:schemeClr>
                </a:solidFill>
                <a:effectLst/>
                <a:latin typeface="Adobe Naskh Medium" panose="01010101010101010101" pitchFamily="50" charset="-78"/>
                <a:cs typeface="Adobe Naskh Medium" panose="01010101010101010101" pitchFamily="50" charset="-78"/>
              </a:rPr>
              <a:t> by </a:t>
            </a:r>
            <a:r>
              <a:rPr lang="en-GB" sz="1350" b="1" i="1" cap="none" spc="0" dirty="0" err="1">
                <a:ln w="12700">
                  <a:noFill/>
                  <a:prstDash val="solid"/>
                </a:ln>
                <a:solidFill>
                  <a:schemeClr val="bg1">
                    <a:lumMod val="75000"/>
                  </a:schemeClr>
                </a:solidFill>
                <a:effectLst/>
                <a:latin typeface="Adobe Naskh Medium" panose="01010101010101010101" pitchFamily="50" charset="-78"/>
                <a:cs typeface="Adobe Naskh Medium" panose="01010101010101010101" pitchFamily="50" charset="-78"/>
              </a:rPr>
              <a:t>Cirgeo</a:t>
            </a:r>
            <a:r>
              <a:rPr lang="en-GB" sz="1350" b="1" i="1" cap="none" spc="0" baseline="0" dirty="0">
                <a:ln w="12700">
                  <a:noFill/>
                  <a:prstDash val="solid"/>
                </a:ln>
                <a:solidFill>
                  <a:schemeClr val="bg1">
                    <a:lumMod val="75000"/>
                  </a:schemeClr>
                </a:solidFill>
                <a:effectLst/>
                <a:latin typeface="Adobe Naskh Medium" panose="01010101010101010101" pitchFamily="50" charset="-78"/>
                <a:cs typeface="Adobe Naskh Medium" panose="01010101010101010101" pitchFamily="50" charset="-78"/>
              </a:rPr>
              <a:t> Temps</a:t>
            </a:r>
            <a:endParaRPr lang="en-GB" sz="1350" b="1" i="1" cap="none" spc="0" dirty="0">
              <a:ln w="12700">
                <a:noFill/>
                <a:prstDash val="solid"/>
              </a:ln>
              <a:solidFill>
                <a:schemeClr val="bg1">
                  <a:lumMod val="75000"/>
                </a:schemeClr>
              </a:solidFill>
              <a:effectLst/>
              <a:latin typeface="Adobe Naskh Medium" panose="01010101010101010101" pitchFamily="50" charset="-78"/>
              <a:cs typeface="Adobe Naskh Medium" panose="01010101010101010101" pitchFamily="50" charset="-78"/>
            </a:endParaRPr>
          </a:p>
        </p:txBody>
      </p:sp>
    </p:spTree>
    <p:extLst>
      <p:ext uri="{BB962C8B-B14F-4D97-AF65-F5344CB8AC3E}">
        <p14:creationId xmlns:p14="http://schemas.microsoft.com/office/powerpoint/2010/main" val="2269009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FD496-6DCD-4538-8ACB-12F894DCD755}" type="datetimeFigureOut">
              <a:rPr lang="en-GB" smtClean="0"/>
              <a:t>17/10/2018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DE886-7F5C-43E9-AEF6-391C2E1F2CF3}" type="slidenum">
              <a:rPr lang="en-GB" smtClean="0"/>
              <a:t>‹#›</a:t>
            </a:fld>
            <a:endParaRPr lang="en-GB"/>
          </a:p>
        </p:txBody>
      </p:sp>
    </p:spTree>
    <p:extLst>
      <p:ext uri="{BB962C8B-B14F-4D97-AF65-F5344CB8AC3E}">
        <p14:creationId xmlns:p14="http://schemas.microsoft.com/office/powerpoint/2010/main" val="373265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FD496-6DCD-4538-8ACB-12F894DCD755}" type="datetimeFigureOut">
              <a:rPr lang="en-GB" smtClean="0"/>
              <a:t>17/10/2018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DE886-7F5C-43E9-AEF6-391C2E1F2CF3}" type="slidenum">
              <a:rPr lang="en-GB" smtClean="0"/>
              <a:t>‹#›</a:t>
            </a:fld>
            <a:endParaRPr lang="en-GB"/>
          </a:p>
        </p:txBody>
      </p:sp>
    </p:spTree>
    <p:extLst>
      <p:ext uri="{BB962C8B-B14F-4D97-AF65-F5344CB8AC3E}">
        <p14:creationId xmlns:p14="http://schemas.microsoft.com/office/powerpoint/2010/main" val="307346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DPH_CIRJORGE">
    <p:spTree>
      <p:nvGrpSpPr>
        <p:cNvPr id="1" name=""/>
        <p:cNvGrpSpPr/>
        <p:nvPr/>
      </p:nvGrpSpPr>
      <p:grpSpPr>
        <a:xfrm>
          <a:off x="0" y="0"/>
          <a:ext cx="0" cy="0"/>
          <a:chOff x="0" y="0"/>
          <a:chExt cx="0" cy="0"/>
        </a:xfrm>
      </p:grpSpPr>
      <p:cxnSp>
        <p:nvCxnSpPr>
          <p:cNvPr id="7" name="Straight Connector 6"/>
          <p:cNvCxnSpPr/>
          <p:nvPr/>
        </p:nvCxnSpPr>
        <p:spPr>
          <a:xfrm>
            <a:off x="0" y="1431776"/>
            <a:ext cx="12192000" cy="0"/>
          </a:xfrm>
          <a:prstGeom prst="line">
            <a:avLst/>
          </a:prstGeom>
          <a:ln w="152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71128"/>
            <a:ext cx="12192000" cy="0"/>
          </a:xfrm>
          <a:prstGeom prst="line">
            <a:avLst/>
          </a:prstGeom>
          <a:ln w="152400">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110008"/>
            <a:ext cx="12192000" cy="1268760"/>
          </a:xfrm>
          <a:prstGeom prst="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1305112" y="129481"/>
            <a:ext cx="10743549" cy="1240535"/>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43340" y="1600203"/>
            <a:ext cx="11905323" cy="4525963"/>
          </a:xfrm>
        </p:spPr>
        <p:txBody>
          <a:bodyPr/>
          <a:lstStyle>
            <a:lvl1pPr marL="257175" indent="-257175">
              <a:buFontTx/>
              <a:buBlip>
                <a:blip r:embed="rId2"/>
              </a:buBlip>
              <a:defRPr>
                <a:solidFill>
                  <a:srgbClr val="00B050"/>
                </a:solidFill>
              </a:defRPr>
            </a:lvl1pPr>
            <a:lvl2pPr>
              <a:defRPr>
                <a:solidFill>
                  <a:srgbClr val="00B050"/>
                </a:solidFill>
              </a:defRPr>
            </a:lvl2pPr>
            <a:lvl3pPr>
              <a:defRPr>
                <a:solidFill>
                  <a:srgbClr val="00B050"/>
                </a:solidFill>
              </a:defRPr>
            </a:lvl3pPr>
            <a:lvl4pPr>
              <a:defRPr>
                <a:solidFill>
                  <a:srgbClr val="00B050"/>
                </a:solidFill>
              </a:defRPr>
            </a:lvl4pPr>
            <a:lvl5pPr>
              <a:defRPr>
                <a:solidFill>
                  <a:srgbClr val="00B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a:off x="10389703" y="6309321"/>
            <a:ext cx="1658959" cy="484748"/>
          </a:xfrm>
          <a:prstGeom prst="rect">
            <a:avLst/>
          </a:prstGeom>
          <a:noFill/>
          <a:ln>
            <a:noFill/>
          </a:ln>
        </p:spPr>
        <p:txBody>
          <a:bodyPr wrap="square" lIns="68580" tIns="34290" rIns="68580" bIns="34290">
            <a:spAutoFit/>
          </a:bodyPr>
          <a:lstStyle/>
          <a:p>
            <a:pPr algn="r"/>
            <a:r>
              <a:rPr lang="en-GB" sz="1350" b="1" cap="none" spc="0" dirty="0">
                <a:ln w="12700">
                  <a:noFill/>
                  <a:prstDash val="solid"/>
                </a:ln>
                <a:solidFill>
                  <a:srgbClr val="00B050"/>
                </a:solidFill>
                <a:effectLst/>
              </a:rPr>
              <a:t>UHAS – SPH, HOHOE</a:t>
            </a:r>
          </a:p>
          <a:p>
            <a:pPr algn="ctr"/>
            <a:r>
              <a:rPr lang="en-GB" sz="1350" b="1" i="1" cap="none" spc="0" dirty="0">
                <a:ln w="12700">
                  <a:noFill/>
                  <a:prstDash val="solid"/>
                </a:ln>
                <a:solidFill>
                  <a:schemeClr val="bg1">
                    <a:lumMod val="75000"/>
                  </a:schemeClr>
                </a:solidFill>
                <a:effectLst/>
                <a:latin typeface="Adobe Naskh Medium" panose="01010101010101010101" pitchFamily="50" charset="-78"/>
                <a:cs typeface="Adobe Naskh Medium" panose="01010101010101010101" pitchFamily="50" charset="-78"/>
              </a:rPr>
              <a:t>Designed</a:t>
            </a:r>
            <a:r>
              <a:rPr lang="en-GB" sz="1350" b="1" i="1" cap="none" spc="0" baseline="0" dirty="0">
                <a:ln w="12700">
                  <a:noFill/>
                  <a:prstDash val="solid"/>
                </a:ln>
                <a:solidFill>
                  <a:schemeClr val="bg1">
                    <a:lumMod val="75000"/>
                  </a:schemeClr>
                </a:solidFill>
                <a:effectLst/>
                <a:latin typeface="Adobe Naskh Medium" panose="01010101010101010101" pitchFamily="50" charset="-78"/>
                <a:cs typeface="Adobe Naskh Medium" panose="01010101010101010101" pitchFamily="50" charset="-78"/>
              </a:rPr>
              <a:t> by </a:t>
            </a:r>
            <a:r>
              <a:rPr lang="en-GB" sz="1350" b="1" i="1" cap="none" spc="0" dirty="0" err="1">
                <a:ln w="12700">
                  <a:noFill/>
                  <a:prstDash val="solid"/>
                </a:ln>
                <a:solidFill>
                  <a:schemeClr val="bg1">
                    <a:lumMod val="75000"/>
                  </a:schemeClr>
                </a:solidFill>
                <a:effectLst/>
                <a:latin typeface="Adobe Naskh Medium" panose="01010101010101010101" pitchFamily="50" charset="-78"/>
                <a:cs typeface="Adobe Naskh Medium" panose="01010101010101010101" pitchFamily="50" charset="-78"/>
              </a:rPr>
              <a:t>Cirgeo</a:t>
            </a:r>
            <a:r>
              <a:rPr lang="en-GB" sz="1350" b="1" i="1" cap="none" spc="0" baseline="0" dirty="0">
                <a:ln w="12700">
                  <a:noFill/>
                  <a:prstDash val="solid"/>
                </a:ln>
                <a:solidFill>
                  <a:schemeClr val="bg1">
                    <a:lumMod val="75000"/>
                  </a:schemeClr>
                </a:solidFill>
                <a:effectLst/>
                <a:latin typeface="Adobe Naskh Medium" panose="01010101010101010101" pitchFamily="50" charset="-78"/>
                <a:cs typeface="Adobe Naskh Medium" panose="01010101010101010101" pitchFamily="50" charset="-78"/>
              </a:rPr>
              <a:t> Temps</a:t>
            </a:r>
            <a:endParaRPr lang="en-GB" sz="1350" b="1" i="1" cap="none" spc="0" dirty="0">
              <a:ln w="12700">
                <a:noFill/>
                <a:prstDash val="solid"/>
              </a:ln>
              <a:solidFill>
                <a:schemeClr val="bg1">
                  <a:lumMod val="75000"/>
                </a:schemeClr>
              </a:solidFill>
              <a:effectLst/>
              <a:latin typeface="Adobe Naskh Medium" panose="01010101010101010101" pitchFamily="50" charset="-78"/>
              <a:cs typeface="Adobe Naskh Medium" panose="01010101010101010101" pitchFamily="50" charset="-78"/>
            </a:endParaRPr>
          </a:p>
        </p:txBody>
      </p:sp>
      <p:pic>
        <p:nvPicPr>
          <p:cNvPr id="11"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 y="129481"/>
            <a:ext cx="1285821" cy="1240535"/>
          </a:xfrm>
          <a:prstGeom prst="rect">
            <a:avLst/>
          </a:prstGeom>
          <a:noFill/>
          <a:extLst>
            <a:ext uri="{909E8E84-426E-40DD-AFC4-6F175D3DCCD1}">
              <a14:hiddenFill xmlns:a14="http://schemas.microsoft.com/office/drawing/2010/main">
                <a:solidFill>
                  <a:srgbClr val="FFFFFF"/>
                </a:solidFill>
              </a14:hiddenFill>
            </a:ext>
          </a:extLst>
        </p:spPr>
      </p:pic>
      <p:sp>
        <p:nvSpPr>
          <p:cNvPr id="16" name="Date Placeholder 15"/>
          <p:cNvSpPr>
            <a:spLocks noGrp="1"/>
          </p:cNvSpPr>
          <p:nvPr>
            <p:ph type="dt" sz="half" idx="10"/>
          </p:nvPr>
        </p:nvSpPr>
        <p:spPr/>
        <p:txBody>
          <a:bodyPr/>
          <a:lstStyle/>
          <a:p>
            <a:fld id="{1D8FD496-6DCD-4538-8ACB-12F894DCD755}" type="datetimeFigureOut">
              <a:rPr lang="en-GB" smtClean="0"/>
              <a:t>17/10/2018</a:t>
            </a:fld>
            <a:endParaRPr lang="en-GB"/>
          </a:p>
        </p:txBody>
      </p:sp>
      <p:sp>
        <p:nvSpPr>
          <p:cNvPr id="17" name="Footer Placeholder 16"/>
          <p:cNvSpPr>
            <a:spLocks noGrp="1"/>
          </p:cNvSpPr>
          <p:nvPr>
            <p:ph type="ftr" sz="quarter" idx="11"/>
          </p:nvPr>
        </p:nvSpPr>
        <p:spPr/>
        <p:txBody>
          <a:bodyPr/>
          <a:lstStyle/>
          <a:p>
            <a:endParaRPr lang="en-GB"/>
          </a:p>
        </p:txBody>
      </p:sp>
      <p:sp>
        <p:nvSpPr>
          <p:cNvPr id="18" name="Slide Number Placeholder 17"/>
          <p:cNvSpPr>
            <a:spLocks noGrp="1"/>
          </p:cNvSpPr>
          <p:nvPr>
            <p:ph type="sldNum" sz="quarter" idx="12"/>
          </p:nvPr>
        </p:nvSpPr>
        <p:spPr/>
        <p:txBody>
          <a:bodyPr/>
          <a:lstStyle/>
          <a:p>
            <a:fld id="{37ADE886-7F5C-43E9-AEF6-391C2E1F2CF3}" type="slidenum">
              <a:rPr lang="en-GB" smtClean="0"/>
              <a:t>‹#›</a:t>
            </a:fld>
            <a:endParaRPr lang="en-GB"/>
          </a:p>
        </p:txBody>
      </p:sp>
    </p:spTree>
    <p:extLst>
      <p:ext uri="{BB962C8B-B14F-4D97-AF65-F5344CB8AC3E}">
        <p14:creationId xmlns:p14="http://schemas.microsoft.com/office/powerpoint/2010/main" val="177302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FD496-6DCD-4538-8ACB-12F894DCD755}" type="datetimeFigureOut">
              <a:rPr lang="en-GB" smtClean="0"/>
              <a:t>17/10/2018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DE886-7F5C-43E9-AEF6-391C2E1F2CF3}" type="slidenum">
              <a:rPr lang="en-GB" smtClean="0"/>
              <a:t>‹#›</a:t>
            </a:fld>
            <a:endParaRPr lang="en-GB"/>
          </a:p>
        </p:txBody>
      </p:sp>
    </p:spTree>
    <p:extLst>
      <p:ext uri="{BB962C8B-B14F-4D97-AF65-F5344CB8AC3E}">
        <p14:creationId xmlns:p14="http://schemas.microsoft.com/office/powerpoint/2010/main" val="209780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FD496-6DCD-4538-8ACB-12F894DCD755}" type="datetimeFigureOut">
              <a:rPr lang="en-GB" smtClean="0"/>
              <a:t>17/10/2018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DE886-7F5C-43E9-AEF6-391C2E1F2CF3}" type="slidenum">
              <a:rPr lang="en-GB" smtClean="0"/>
              <a:t>‹#›</a:t>
            </a:fld>
            <a:endParaRPr lang="en-GB"/>
          </a:p>
        </p:txBody>
      </p:sp>
    </p:spTree>
    <p:extLst>
      <p:ext uri="{BB962C8B-B14F-4D97-AF65-F5344CB8AC3E}">
        <p14:creationId xmlns:p14="http://schemas.microsoft.com/office/powerpoint/2010/main" val="202651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FD496-6DCD-4538-8ACB-12F894DCD755}" type="datetimeFigureOut">
              <a:rPr lang="en-GB" smtClean="0"/>
              <a:t>17/10/2018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ADE886-7F5C-43E9-AEF6-391C2E1F2CF3}" type="slidenum">
              <a:rPr lang="en-GB" smtClean="0"/>
              <a:t>‹#›</a:t>
            </a:fld>
            <a:endParaRPr lang="en-GB"/>
          </a:p>
        </p:txBody>
      </p:sp>
    </p:spTree>
    <p:extLst>
      <p:ext uri="{BB962C8B-B14F-4D97-AF65-F5344CB8AC3E}">
        <p14:creationId xmlns:p14="http://schemas.microsoft.com/office/powerpoint/2010/main" val="2111664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FD496-6DCD-4538-8ACB-12F894DCD755}" type="datetimeFigureOut">
              <a:rPr lang="en-GB" smtClean="0"/>
              <a:t>17/10/2018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ADE886-7F5C-43E9-AEF6-391C2E1F2CF3}" type="slidenum">
              <a:rPr lang="en-GB" smtClean="0"/>
              <a:t>‹#›</a:t>
            </a:fld>
            <a:endParaRPr lang="en-GB"/>
          </a:p>
        </p:txBody>
      </p:sp>
    </p:spTree>
    <p:extLst>
      <p:ext uri="{BB962C8B-B14F-4D97-AF65-F5344CB8AC3E}">
        <p14:creationId xmlns:p14="http://schemas.microsoft.com/office/powerpoint/2010/main" val="195350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FD496-6DCD-4538-8ACB-12F894DCD755}" type="datetimeFigureOut">
              <a:rPr lang="en-GB" smtClean="0"/>
              <a:t>17/10/2018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ADE886-7F5C-43E9-AEF6-391C2E1F2CF3}" type="slidenum">
              <a:rPr lang="en-GB" smtClean="0"/>
              <a:t>‹#›</a:t>
            </a:fld>
            <a:endParaRPr lang="en-GB"/>
          </a:p>
        </p:txBody>
      </p:sp>
    </p:spTree>
    <p:extLst>
      <p:ext uri="{BB962C8B-B14F-4D97-AF65-F5344CB8AC3E}">
        <p14:creationId xmlns:p14="http://schemas.microsoft.com/office/powerpoint/2010/main" val="553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FD496-6DCD-4538-8ACB-12F894DCD755}" type="datetimeFigureOut">
              <a:rPr lang="en-GB" smtClean="0"/>
              <a:t>17/10/2018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DE886-7F5C-43E9-AEF6-391C2E1F2CF3}" type="slidenum">
              <a:rPr lang="en-GB" smtClean="0"/>
              <a:t>‹#›</a:t>
            </a:fld>
            <a:endParaRPr lang="en-GB"/>
          </a:p>
        </p:txBody>
      </p:sp>
    </p:spTree>
    <p:extLst>
      <p:ext uri="{BB962C8B-B14F-4D97-AF65-F5344CB8AC3E}">
        <p14:creationId xmlns:p14="http://schemas.microsoft.com/office/powerpoint/2010/main" val="377516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FD496-6DCD-4538-8ACB-12F894DCD755}" type="datetimeFigureOut">
              <a:rPr lang="en-GB" smtClean="0"/>
              <a:t>17/10/2018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DE886-7F5C-43E9-AEF6-391C2E1F2CF3}" type="slidenum">
              <a:rPr lang="en-GB" smtClean="0"/>
              <a:t>‹#›</a:t>
            </a:fld>
            <a:endParaRPr lang="en-GB"/>
          </a:p>
        </p:txBody>
      </p:sp>
    </p:spTree>
    <p:extLst>
      <p:ext uri="{BB962C8B-B14F-4D97-AF65-F5344CB8AC3E}">
        <p14:creationId xmlns:p14="http://schemas.microsoft.com/office/powerpoint/2010/main" val="1524260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FD496-6DCD-4538-8ACB-12F894DCD755}" type="datetimeFigureOut">
              <a:rPr lang="en-GB" smtClean="0"/>
              <a:t>17/10/2018</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ADE886-7F5C-43E9-AEF6-391C2E1F2CF3}" type="slidenum">
              <a:rPr lang="en-GB" smtClean="0"/>
              <a:t>‹#›</a:t>
            </a:fld>
            <a:endParaRPr lang="en-GB"/>
          </a:p>
        </p:txBody>
      </p:sp>
    </p:spTree>
    <p:extLst>
      <p:ext uri="{BB962C8B-B14F-4D97-AF65-F5344CB8AC3E}">
        <p14:creationId xmlns:p14="http://schemas.microsoft.com/office/powerpoint/2010/main" val="2913487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223" y="0"/>
            <a:ext cx="9679577" cy="5711252"/>
          </a:xfrm>
        </p:spPr>
        <p:txBody>
          <a:bodyPr>
            <a:normAutofit/>
          </a:bodyPr>
          <a:lstStyle/>
          <a:p>
            <a:r>
              <a:rPr lang="en-US" b="1" dirty="0"/>
              <a:t>Community Mental Health Promotion: The Exploits of UHAS Students</a:t>
            </a:r>
            <a:br>
              <a:rPr lang="en-US" b="1"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GB" dirty="0"/>
              <a:t/>
            </a:r>
            <a:br>
              <a:rPr lang="en-GB" dirty="0"/>
            </a:br>
            <a:endParaRPr lang="en-GB" dirty="0"/>
          </a:p>
        </p:txBody>
      </p:sp>
      <p:pic>
        <p:nvPicPr>
          <p:cNvPr id="1026" name="Picture 2" descr="E:\images\Men @ Work You do ALL\MENTAL HEALTH SCIENTISTS 20170912_184123.jpg"/>
          <p:cNvPicPr>
            <a:picLocks noChangeAspect="1" noChangeArrowheads="1"/>
          </p:cNvPicPr>
          <p:nvPr/>
        </p:nvPicPr>
        <p:blipFill rotWithShape="1">
          <a:blip r:embed="rId2">
            <a:extLst>
              <a:ext uri="{28A0092B-C50C-407E-A947-70E740481C1C}">
                <a14:useLocalDpi xmlns:a14="http://schemas.microsoft.com/office/drawing/2010/main" val="0"/>
              </a:ext>
            </a:extLst>
          </a:blip>
          <a:srcRect t="15002" b="18429"/>
          <a:stretch/>
        </p:blipFill>
        <p:spPr bwMode="auto">
          <a:xfrm>
            <a:off x="1336431" y="1730326"/>
            <a:ext cx="9562346" cy="5127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342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 Junior High School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7607" y="1614268"/>
            <a:ext cx="6654017" cy="4990165"/>
          </a:xfrm>
        </p:spPr>
      </p:pic>
    </p:spTree>
    <p:extLst>
      <p:ext uri="{BB962C8B-B14F-4D97-AF65-F5344CB8AC3E}">
        <p14:creationId xmlns:p14="http://schemas.microsoft.com/office/powerpoint/2010/main" val="95104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 Junior High School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5040" y="1795639"/>
            <a:ext cx="5739618" cy="441524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911" y="1795640"/>
            <a:ext cx="5205046" cy="4415245"/>
          </a:xfrm>
          <a:prstGeom prst="rect">
            <a:avLst/>
          </a:prstGeom>
        </p:spPr>
      </p:pic>
    </p:spTree>
    <p:extLst>
      <p:ext uri="{BB962C8B-B14F-4D97-AF65-F5344CB8AC3E}">
        <p14:creationId xmlns:p14="http://schemas.microsoft.com/office/powerpoint/2010/main" val="3544579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Holy Rosary Primary School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9608" y="1600200"/>
            <a:ext cx="8052784" cy="4927209"/>
          </a:xfrm>
        </p:spPr>
      </p:pic>
    </p:spTree>
    <p:extLst>
      <p:ext uri="{BB962C8B-B14F-4D97-AF65-F5344CB8AC3E}">
        <p14:creationId xmlns:p14="http://schemas.microsoft.com/office/powerpoint/2010/main" val="979418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Holy Rosary Primary School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8129" y="1600200"/>
            <a:ext cx="9264263" cy="4927209"/>
          </a:xfrm>
        </p:spPr>
      </p:pic>
    </p:spTree>
    <p:extLst>
      <p:ext uri="{BB962C8B-B14F-4D97-AF65-F5344CB8AC3E}">
        <p14:creationId xmlns:p14="http://schemas.microsoft.com/office/powerpoint/2010/main" val="2714890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Holy Rosary Primary School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9608" y="1600200"/>
            <a:ext cx="8052784" cy="4525963"/>
          </a:xfrm>
        </p:spPr>
      </p:pic>
    </p:spTree>
    <p:extLst>
      <p:ext uri="{BB962C8B-B14F-4D97-AF65-F5344CB8AC3E}">
        <p14:creationId xmlns:p14="http://schemas.microsoft.com/office/powerpoint/2010/main" val="337058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Activities</a:t>
            </a:r>
            <a:endParaRPr lang="en-US" dirty="0"/>
          </a:p>
        </p:txBody>
      </p:sp>
      <p:sp>
        <p:nvSpPr>
          <p:cNvPr id="3" name="Content Placeholder 2"/>
          <p:cNvSpPr>
            <a:spLocks noGrp="1"/>
          </p:cNvSpPr>
          <p:nvPr>
            <p:ph idx="1"/>
          </p:nvPr>
        </p:nvSpPr>
        <p:spPr/>
        <p:txBody>
          <a:bodyPr>
            <a:normAutofit/>
          </a:bodyPr>
          <a:lstStyle/>
          <a:p>
            <a:r>
              <a:rPr lang="en-US" sz="3200" dirty="0">
                <a:solidFill>
                  <a:schemeClr val="tx1"/>
                </a:solidFill>
              </a:rPr>
              <a:t>There was house to house and street one-on-one mental health promotion in the communities of </a:t>
            </a:r>
            <a:r>
              <a:rPr lang="en-US" sz="3200" dirty="0" err="1">
                <a:solidFill>
                  <a:schemeClr val="tx1"/>
                </a:solidFill>
              </a:rPr>
              <a:t>Hohoe</a:t>
            </a:r>
            <a:r>
              <a:rPr lang="en-US" sz="3200" dirty="0">
                <a:solidFill>
                  <a:schemeClr val="tx1"/>
                </a:solidFill>
              </a:rPr>
              <a:t> </a:t>
            </a:r>
          </a:p>
        </p:txBody>
      </p:sp>
    </p:spTree>
    <p:extLst>
      <p:ext uri="{BB962C8B-B14F-4D97-AF65-F5344CB8AC3E}">
        <p14:creationId xmlns:p14="http://schemas.microsoft.com/office/powerpoint/2010/main" val="2829813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On the Streets of </a:t>
            </a:r>
            <a:r>
              <a:rPr lang="en-US" sz="3600" dirty="0" err="1"/>
              <a:t>Hohoe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6470" y="1678576"/>
            <a:ext cx="10502537" cy="4525963"/>
          </a:xfrm>
        </p:spPr>
      </p:pic>
    </p:spTree>
    <p:extLst>
      <p:ext uri="{BB962C8B-B14F-4D97-AF65-F5344CB8AC3E}">
        <p14:creationId xmlns:p14="http://schemas.microsoft.com/office/powerpoint/2010/main" val="2548947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On the Streets of </a:t>
            </a:r>
            <a:r>
              <a:rPr lang="en-US" sz="3600" dirty="0" err="1"/>
              <a:t>Hohoe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521823"/>
            <a:ext cx="5003074" cy="520554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7578" y="1515291"/>
            <a:ext cx="6962502" cy="5212080"/>
          </a:xfrm>
          <a:prstGeom prst="rect">
            <a:avLst/>
          </a:prstGeom>
        </p:spPr>
      </p:pic>
    </p:spTree>
    <p:extLst>
      <p:ext uri="{BB962C8B-B14F-4D97-AF65-F5344CB8AC3E}">
        <p14:creationId xmlns:p14="http://schemas.microsoft.com/office/powerpoint/2010/main" val="3881268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On the Streets of </a:t>
            </a:r>
            <a:r>
              <a:rPr lang="en-US" sz="3200" dirty="0" err="1"/>
              <a:t>Hohoe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9897" y="1600200"/>
            <a:ext cx="10763794" cy="4709160"/>
          </a:xfrm>
        </p:spPr>
      </p:pic>
    </p:spTree>
    <p:extLst>
      <p:ext uri="{BB962C8B-B14F-4D97-AF65-F5344CB8AC3E}">
        <p14:creationId xmlns:p14="http://schemas.microsoft.com/office/powerpoint/2010/main" val="3224168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On the Streets of </a:t>
            </a:r>
            <a:r>
              <a:rPr lang="en-US" sz="3200" dirty="0" err="1"/>
              <a:t>Hohoe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2514" y="1600200"/>
            <a:ext cx="10907486" cy="4525963"/>
          </a:xfrm>
        </p:spPr>
      </p:pic>
    </p:spTree>
    <p:extLst>
      <p:ext uri="{BB962C8B-B14F-4D97-AF65-F5344CB8AC3E}">
        <p14:creationId xmlns:p14="http://schemas.microsoft.com/office/powerpoint/2010/main" val="3815309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5035AD-1B1A-445C-9958-AC02FC21C0F1}"/>
              </a:ext>
            </a:extLst>
          </p:cNvPr>
          <p:cNvSpPr>
            <a:spLocks noGrp="1"/>
          </p:cNvSpPr>
          <p:nvPr>
            <p:ph type="title"/>
          </p:nvPr>
        </p:nvSpPr>
        <p:spPr/>
        <p:txBody>
          <a:bodyPr/>
          <a:lstStyle/>
          <a:p>
            <a:r>
              <a:rPr lang="en-US" dirty="0"/>
              <a:t>Presentation Outline</a:t>
            </a:r>
          </a:p>
        </p:txBody>
      </p:sp>
      <p:sp>
        <p:nvSpPr>
          <p:cNvPr id="3" name="Content Placeholder 2">
            <a:extLst>
              <a:ext uri="{FF2B5EF4-FFF2-40B4-BE49-F238E27FC236}">
                <a16:creationId xmlns:a16="http://schemas.microsoft.com/office/drawing/2014/main" xmlns="" id="{C5F91FFA-91F7-4CD8-996F-7C3E020D31FF}"/>
              </a:ext>
            </a:extLst>
          </p:cNvPr>
          <p:cNvSpPr>
            <a:spLocks noGrp="1"/>
          </p:cNvSpPr>
          <p:nvPr>
            <p:ph idx="1"/>
          </p:nvPr>
        </p:nvSpPr>
        <p:spPr/>
        <p:txBody>
          <a:bodyPr>
            <a:normAutofit/>
          </a:bodyPr>
          <a:lstStyle/>
          <a:p>
            <a:r>
              <a:rPr lang="en-US" sz="3200" dirty="0">
                <a:solidFill>
                  <a:schemeClr val="tx1"/>
                </a:solidFill>
              </a:rPr>
              <a:t>Directors</a:t>
            </a:r>
          </a:p>
          <a:p>
            <a:r>
              <a:rPr lang="en-US" sz="3200" dirty="0">
                <a:solidFill>
                  <a:schemeClr val="tx1"/>
                </a:solidFill>
              </a:rPr>
              <a:t>Background </a:t>
            </a:r>
          </a:p>
          <a:p>
            <a:r>
              <a:rPr lang="en-US" sz="3200" dirty="0">
                <a:solidFill>
                  <a:schemeClr val="tx1"/>
                </a:solidFill>
              </a:rPr>
              <a:t>Objectives of the Program</a:t>
            </a:r>
          </a:p>
          <a:p>
            <a:r>
              <a:rPr lang="en-US" sz="3200" dirty="0">
                <a:solidFill>
                  <a:schemeClr val="tx1"/>
                </a:solidFill>
              </a:rPr>
              <a:t>Activities Carried Out</a:t>
            </a:r>
          </a:p>
          <a:p>
            <a:r>
              <a:rPr lang="en-US" sz="3200" dirty="0">
                <a:solidFill>
                  <a:schemeClr val="tx1"/>
                </a:solidFill>
              </a:rPr>
              <a:t>Conclusion</a:t>
            </a:r>
          </a:p>
          <a:p>
            <a:r>
              <a:rPr lang="en-US" sz="3200" dirty="0">
                <a:solidFill>
                  <a:schemeClr val="tx1"/>
                </a:solidFill>
              </a:rPr>
              <a:t>Acknowledgement</a:t>
            </a:r>
          </a:p>
        </p:txBody>
      </p:sp>
    </p:spTree>
    <p:extLst>
      <p:ext uri="{BB962C8B-B14F-4D97-AF65-F5344CB8AC3E}">
        <p14:creationId xmlns:p14="http://schemas.microsoft.com/office/powerpoint/2010/main" val="766580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512"/>
            <a:ext cx="10515600" cy="1325563"/>
          </a:xfrm>
        </p:spPr>
        <p:txBody>
          <a:bodyPr/>
          <a:lstStyle/>
          <a:p>
            <a:r>
              <a:rPr lang="en-GB" dirty="0"/>
              <a:t>Activities</a:t>
            </a:r>
          </a:p>
        </p:txBody>
      </p:sp>
      <p:sp>
        <p:nvSpPr>
          <p:cNvPr id="3" name="Content Placeholder 2"/>
          <p:cNvSpPr>
            <a:spLocks noGrp="1"/>
          </p:cNvSpPr>
          <p:nvPr>
            <p:ph idx="1"/>
          </p:nvPr>
        </p:nvSpPr>
        <p:spPr>
          <a:xfrm>
            <a:off x="838200" y="1746700"/>
            <a:ext cx="10515600" cy="4767888"/>
          </a:xfrm>
        </p:spPr>
        <p:txBody>
          <a:bodyPr>
            <a:normAutofit/>
          </a:bodyPr>
          <a:lstStyle/>
          <a:p>
            <a:pPr algn="just">
              <a:lnSpc>
                <a:spcPct val="150000"/>
              </a:lnSpc>
            </a:pPr>
            <a:r>
              <a:rPr lang="en-US" sz="3200" dirty="0">
                <a:solidFill>
                  <a:schemeClr val="tx1"/>
                </a:solidFill>
              </a:rPr>
              <a:t>The Out Patient Departments at the regional hospital in Ho, the </a:t>
            </a:r>
            <a:r>
              <a:rPr lang="en-US" sz="3200" dirty="0" err="1">
                <a:solidFill>
                  <a:schemeClr val="tx1"/>
                </a:solidFill>
              </a:rPr>
              <a:t>Kpando</a:t>
            </a:r>
            <a:r>
              <a:rPr lang="en-US" sz="3200" dirty="0">
                <a:solidFill>
                  <a:schemeClr val="tx1"/>
                </a:solidFill>
              </a:rPr>
              <a:t> Municipal clinic and the Hohoe Municipal Hospital were reached out </a:t>
            </a:r>
            <a:r>
              <a:rPr lang="en-US" sz="3200" dirty="0" smtClean="0">
                <a:solidFill>
                  <a:schemeClr val="tx1"/>
                </a:solidFill>
              </a:rPr>
              <a:t>to</a:t>
            </a:r>
            <a:endParaRPr lang="en-US" sz="3200" dirty="0">
              <a:solidFill>
                <a:schemeClr val="tx1"/>
              </a:solidFill>
            </a:endParaRPr>
          </a:p>
          <a:p>
            <a:pPr algn="just">
              <a:lnSpc>
                <a:spcPct val="150000"/>
              </a:lnSpc>
            </a:pPr>
            <a:r>
              <a:rPr lang="en-US" sz="3200" dirty="0" smtClean="0">
                <a:solidFill>
                  <a:schemeClr val="tx1"/>
                </a:solidFill>
              </a:rPr>
              <a:t> </a:t>
            </a:r>
            <a:r>
              <a:rPr lang="en-US" sz="3200" dirty="0">
                <a:solidFill>
                  <a:schemeClr val="tx1"/>
                </a:solidFill>
              </a:rPr>
              <a:t>The Bethel prayer camp at Ho also visited </a:t>
            </a:r>
          </a:p>
        </p:txBody>
      </p:sp>
    </p:spTree>
    <p:extLst>
      <p:ext uri="{BB962C8B-B14F-4D97-AF65-F5344CB8AC3E}">
        <p14:creationId xmlns:p14="http://schemas.microsoft.com/office/powerpoint/2010/main" val="1503950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Out Patient Departments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00200"/>
            <a:ext cx="5305926" cy="473528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8543" y="1606731"/>
            <a:ext cx="5818814" cy="4728755"/>
          </a:xfrm>
          <a:prstGeom prst="rect">
            <a:avLst/>
          </a:prstGeom>
        </p:spPr>
      </p:pic>
    </p:spTree>
    <p:extLst>
      <p:ext uri="{BB962C8B-B14F-4D97-AF65-F5344CB8AC3E}">
        <p14:creationId xmlns:p14="http://schemas.microsoft.com/office/powerpoint/2010/main" val="2159617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Out Patient Departments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480" y="1600200"/>
            <a:ext cx="8983172" cy="4761411"/>
          </a:xfrm>
        </p:spPr>
      </p:pic>
    </p:spTree>
    <p:extLst>
      <p:ext uri="{BB962C8B-B14F-4D97-AF65-F5344CB8AC3E}">
        <p14:creationId xmlns:p14="http://schemas.microsoft.com/office/powerpoint/2010/main" val="4181217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Bethel prayer camp at Ho</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0296" y="1824780"/>
            <a:ext cx="5889674" cy="448056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30" y="1824780"/>
            <a:ext cx="5064797" cy="4480560"/>
          </a:xfrm>
          <a:prstGeom prst="rect">
            <a:avLst/>
          </a:prstGeom>
        </p:spPr>
      </p:pic>
    </p:spTree>
    <p:extLst>
      <p:ext uri="{BB962C8B-B14F-4D97-AF65-F5344CB8AC3E}">
        <p14:creationId xmlns:p14="http://schemas.microsoft.com/office/powerpoint/2010/main" val="1562877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 </a:t>
            </a:r>
          </a:p>
        </p:txBody>
      </p:sp>
      <p:sp>
        <p:nvSpPr>
          <p:cNvPr id="3" name="Content Placeholder 2"/>
          <p:cNvSpPr>
            <a:spLocks noGrp="1"/>
          </p:cNvSpPr>
          <p:nvPr>
            <p:ph idx="1"/>
          </p:nvPr>
        </p:nvSpPr>
        <p:spPr/>
        <p:txBody>
          <a:bodyPr/>
          <a:lstStyle/>
          <a:p>
            <a:pPr algn="just">
              <a:lnSpc>
                <a:spcPct val="150000"/>
              </a:lnSpc>
            </a:pPr>
            <a:r>
              <a:rPr lang="en-US" sz="3600" dirty="0">
                <a:solidFill>
                  <a:schemeClr val="tx1"/>
                </a:solidFill>
              </a:rPr>
              <a:t>Two radio stations;</a:t>
            </a:r>
          </a:p>
          <a:p>
            <a:pPr algn="just">
              <a:lnSpc>
                <a:spcPct val="150000"/>
              </a:lnSpc>
            </a:pPr>
            <a:r>
              <a:rPr lang="en-US" sz="3600" dirty="0" smtClean="0">
                <a:solidFill>
                  <a:schemeClr val="tx1"/>
                </a:solidFill>
              </a:rPr>
              <a:t> </a:t>
            </a:r>
            <a:r>
              <a:rPr lang="en-US" sz="3600" dirty="0" err="1">
                <a:solidFill>
                  <a:schemeClr val="tx1"/>
                </a:solidFill>
              </a:rPr>
              <a:t>Hogbe</a:t>
            </a:r>
            <a:r>
              <a:rPr lang="en-US" sz="3600" dirty="0">
                <a:solidFill>
                  <a:schemeClr val="tx1"/>
                </a:solidFill>
              </a:rPr>
              <a:t> FM at </a:t>
            </a:r>
            <a:r>
              <a:rPr lang="en-US" sz="3600" dirty="0" err="1">
                <a:solidFill>
                  <a:schemeClr val="tx1"/>
                </a:solidFill>
              </a:rPr>
              <a:t>Keta</a:t>
            </a:r>
            <a:r>
              <a:rPr lang="en-US" sz="3600" dirty="0">
                <a:solidFill>
                  <a:schemeClr val="tx1"/>
                </a:solidFill>
              </a:rPr>
              <a:t> and Radio Silver at Sekondi-Takoradi, were also used as media to propagate the awareness of mental health to the communities of </a:t>
            </a:r>
            <a:r>
              <a:rPr lang="en-US" sz="3600" dirty="0" err="1">
                <a:solidFill>
                  <a:schemeClr val="tx1"/>
                </a:solidFill>
              </a:rPr>
              <a:t>Keta</a:t>
            </a:r>
            <a:r>
              <a:rPr lang="en-US" sz="3600" dirty="0">
                <a:solidFill>
                  <a:schemeClr val="tx1"/>
                </a:solidFill>
              </a:rPr>
              <a:t> and </a:t>
            </a:r>
            <a:r>
              <a:rPr lang="en-US" sz="3600" dirty="0" smtClean="0">
                <a:solidFill>
                  <a:schemeClr val="tx1"/>
                </a:solidFill>
              </a:rPr>
              <a:t>Sekondi-Takoradi </a:t>
            </a:r>
            <a:endParaRPr lang="en-GB" sz="3600" dirty="0">
              <a:solidFill>
                <a:schemeClr val="tx1"/>
              </a:solidFill>
            </a:endParaRPr>
          </a:p>
          <a:p>
            <a:endParaRPr lang="en-US" dirty="0"/>
          </a:p>
        </p:txBody>
      </p:sp>
    </p:spTree>
    <p:extLst>
      <p:ext uri="{BB962C8B-B14F-4D97-AF65-F5344CB8AC3E}">
        <p14:creationId xmlns:p14="http://schemas.microsoft.com/office/powerpoint/2010/main" val="963018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At </a:t>
            </a:r>
            <a:r>
              <a:rPr lang="en-US" sz="3200" dirty="0" err="1"/>
              <a:t>Hogbe</a:t>
            </a:r>
            <a:r>
              <a:rPr lang="en-US" sz="3200" dirty="0"/>
              <a:t> FM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737863"/>
            <a:ext cx="5819458"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42" y="1758462"/>
            <a:ext cx="5617821" cy="4505363"/>
          </a:xfrm>
          <a:prstGeom prst="rect">
            <a:avLst/>
          </a:prstGeom>
        </p:spPr>
      </p:pic>
    </p:spTree>
    <p:extLst>
      <p:ext uri="{BB962C8B-B14F-4D97-AF65-F5344CB8AC3E}">
        <p14:creationId xmlns:p14="http://schemas.microsoft.com/office/powerpoint/2010/main" val="1711338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At Radio Silver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099" y="1688123"/>
            <a:ext cx="5444196" cy="4754880"/>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0326" y="1648326"/>
            <a:ext cx="5727031" cy="4848729"/>
          </a:xfrm>
          <a:prstGeom prst="rect">
            <a:avLst/>
          </a:prstGeom>
        </p:spPr>
      </p:pic>
    </p:spTree>
    <p:extLst>
      <p:ext uri="{BB962C8B-B14F-4D97-AF65-F5344CB8AC3E}">
        <p14:creationId xmlns:p14="http://schemas.microsoft.com/office/powerpoint/2010/main" val="170936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Content Placeholder 2"/>
          <p:cNvSpPr>
            <a:spLocks noGrp="1"/>
          </p:cNvSpPr>
          <p:nvPr>
            <p:ph idx="1"/>
          </p:nvPr>
        </p:nvSpPr>
        <p:spPr>
          <a:xfrm>
            <a:off x="838200" y="1690688"/>
            <a:ext cx="10515600" cy="4692937"/>
          </a:xfrm>
        </p:spPr>
        <p:txBody>
          <a:bodyPr>
            <a:normAutofit fontScale="85000" lnSpcReduction="20000"/>
          </a:bodyPr>
          <a:lstStyle/>
          <a:p>
            <a:pPr algn="just">
              <a:lnSpc>
                <a:spcPct val="150000"/>
              </a:lnSpc>
            </a:pPr>
            <a:r>
              <a:rPr lang="en-US" sz="3600" dirty="0">
                <a:solidFill>
                  <a:schemeClr val="tx1"/>
                </a:solidFill>
              </a:rPr>
              <a:t>All in all, based on the questions we have had to answer and the attention given us at these various places, </a:t>
            </a:r>
            <a:r>
              <a:rPr lang="en-US" sz="3600" dirty="0" smtClean="0">
                <a:solidFill>
                  <a:schemeClr val="tx1"/>
                </a:solidFill>
              </a:rPr>
              <a:t>we infer people’s </a:t>
            </a:r>
            <a:r>
              <a:rPr lang="en-US" sz="3600" dirty="0">
                <a:solidFill>
                  <a:schemeClr val="tx1"/>
                </a:solidFill>
              </a:rPr>
              <a:t>approaches to their mental health and issues of mental illness will be changed through effective </a:t>
            </a:r>
            <a:r>
              <a:rPr lang="en-US" sz="3600" dirty="0" smtClean="0">
                <a:solidFill>
                  <a:schemeClr val="tx1"/>
                </a:solidFill>
              </a:rPr>
              <a:t>education</a:t>
            </a:r>
            <a:endParaRPr lang="en-US" sz="3600" dirty="0">
              <a:solidFill>
                <a:schemeClr val="tx1"/>
              </a:solidFill>
            </a:endParaRPr>
          </a:p>
          <a:p>
            <a:pPr algn="just">
              <a:lnSpc>
                <a:spcPct val="150000"/>
              </a:lnSpc>
            </a:pPr>
            <a:r>
              <a:rPr lang="en-US" sz="3600" dirty="0" smtClean="0">
                <a:solidFill>
                  <a:schemeClr val="tx1"/>
                </a:solidFill>
              </a:rPr>
              <a:t>However</a:t>
            </a:r>
            <a:r>
              <a:rPr lang="en-US" sz="3600" dirty="0">
                <a:solidFill>
                  <a:schemeClr val="tx1"/>
                </a:solidFill>
              </a:rPr>
              <a:t>, we have challenges when it comes partnership and funding which infringes greatly on the number of target </a:t>
            </a:r>
            <a:r>
              <a:rPr lang="en-US" sz="3600" dirty="0" smtClean="0">
                <a:solidFill>
                  <a:schemeClr val="tx1"/>
                </a:solidFill>
              </a:rPr>
              <a:t>audience</a:t>
            </a:r>
            <a:endParaRPr lang="en-GB" sz="3600" dirty="0">
              <a:solidFill>
                <a:schemeClr val="tx1"/>
              </a:solidFill>
            </a:endParaRPr>
          </a:p>
          <a:p>
            <a:endParaRPr lang="en-GB" sz="3600" dirty="0"/>
          </a:p>
        </p:txBody>
      </p:sp>
    </p:spTree>
    <p:extLst>
      <p:ext uri="{BB962C8B-B14F-4D97-AF65-F5344CB8AC3E}">
        <p14:creationId xmlns:p14="http://schemas.microsoft.com/office/powerpoint/2010/main" val="2477855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normAutofit fontScale="62500" lnSpcReduction="20000"/>
          </a:bodyPr>
          <a:lstStyle/>
          <a:p>
            <a:pPr>
              <a:lnSpc>
                <a:spcPct val="160000"/>
              </a:lnSpc>
            </a:pPr>
            <a:r>
              <a:rPr lang="en-US" sz="3000" dirty="0">
                <a:solidFill>
                  <a:schemeClr val="tx1"/>
                </a:solidFill>
              </a:rPr>
              <a:t>The Head of ;</a:t>
            </a:r>
          </a:p>
          <a:p>
            <a:pPr lvl="1">
              <a:lnSpc>
                <a:spcPct val="160000"/>
              </a:lnSpc>
            </a:pPr>
            <a:r>
              <a:rPr lang="en-US" sz="3000" dirty="0" err="1">
                <a:solidFill>
                  <a:schemeClr val="tx1"/>
                </a:solidFill>
              </a:rPr>
              <a:t>Hohoe</a:t>
            </a:r>
            <a:r>
              <a:rPr lang="en-US" sz="3000" dirty="0">
                <a:solidFill>
                  <a:schemeClr val="tx1"/>
                </a:solidFill>
              </a:rPr>
              <a:t> E.P. Senior High School (HEPSHS)</a:t>
            </a:r>
          </a:p>
          <a:p>
            <a:pPr lvl="1">
              <a:lnSpc>
                <a:spcPct val="160000"/>
              </a:lnSpc>
            </a:pPr>
            <a:r>
              <a:rPr lang="en-US" sz="3000" dirty="0">
                <a:solidFill>
                  <a:schemeClr val="tx1"/>
                </a:solidFill>
              </a:rPr>
              <a:t>E.P. Junior High School, </a:t>
            </a:r>
            <a:r>
              <a:rPr lang="en-US" sz="3000" dirty="0" err="1">
                <a:solidFill>
                  <a:schemeClr val="tx1"/>
                </a:solidFill>
              </a:rPr>
              <a:t>Hohoe</a:t>
            </a:r>
            <a:endParaRPr lang="en-US" sz="3000" dirty="0">
              <a:solidFill>
                <a:schemeClr val="tx1"/>
              </a:solidFill>
            </a:endParaRPr>
          </a:p>
          <a:p>
            <a:pPr lvl="1">
              <a:lnSpc>
                <a:spcPct val="160000"/>
              </a:lnSpc>
            </a:pPr>
            <a:r>
              <a:rPr lang="en-US" sz="3000" dirty="0">
                <a:solidFill>
                  <a:schemeClr val="tx1"/>
                </a:solidFill>
              </a:rPr>
              <a:t>Holy Rosary Primary School, </a:t>
            </a:r>
            <a:r>
              <a:rPr lang="en-US" sz="3000" dirty="0" err="1" smtClean="0">
                <a:solidFill>
                  <a:schemeClr val="tx1"/>
                </a:solidFill>
              </a:rPr>
              <a:t>Hohoe</a:t>
            </a:r>
            <a:endParaRPr lang="en-US" sz="3000" dirty="0" smtClean="0">
              <a:solidFill>
                <a:schemeClr val="tx1"/>
              </a:solidFill>
            </a:endParaRPr>
          </a:p>
          <a:p>
            <a:pPr lvl="1">
              <a:lnSpc>
                <a:spcPct val="160000"/>
              </a:lnSpc>
            </a:pPr>
            <a:r>
              <a:rPr lang="en-US" sz="3000" dirty="0" smtClean="0">
                <a:solidFill>
                  <a:schemeClr val="tx1"/>
                </a:solidFill>
              </a:rPr>
              <a:t>Shalom Preparatory School </a:t>
            </a:r>
            <a:endParaRPr lang="en-US" sz="3000" dirty="0">
              <a:solidFill>
                <a:schemeClr val="tx1"/>
              </a:solidFill>
            </a:endParaRPr>
          </a:p>
          <a:p>
            <a:pPr>
              <a:lnSpc>
                <a:spcPct val="160000"/>
              </a:lnSpc>
            </a:pPr>
            <a:r>
              <a:rPr lang="en-US" sz="3000" dirty="0" smtClean="0">
                <a:solidFill>
                  <a:schemeClr val="tx1"/>
                </a:solidFill>
              </a:rPr>
              <a:t>The </a:t>
            </a:r>
            <a:r>
              <a:rPr lang="en-US" sz="3000" dirty="0">
                <a:solidFill>
                  <a:schemeClr val="tx1"/>
                </a:solidFill>
              </a:rPr>
              <a:t>Managers of;</a:t>
            </a:r>
          </a:p>
          <a:p>
            <a:pPr lvl="1">
              <a:lnSpc>
                <a:spcPct val="160000"/>
              </a:lnSpc>
            </a:pPr>
            <a:r>
              <a:rPr lang="en-US" sz="3000" dirty="0" err="1">
                <a:solidFill>
                  <a:schemeClr val="tx1"/>
                </a:solidFill>
              </a:rPr>
              <a:t>Hogbe</a:t>
            </a:r>
            <a:r>
              <a:rPr lang="en-US" sz="3000" dirty="0">
                <a:solidFill>
                  <a:schemeClr val="tx1"/>
                </a:solidFill>
              </a:rPr>
              <a:t> FM</a:t>
            </a:r>
          </a:p>
          <a:p>
            <a:pPr lvl="1">
              <a:lnSpc>
                <a:spcPct val="160000"/>
              </a:lnSpc>
            </a:pPr>
            <a:r>
              <a:rPr lang="en-US" sz="3000" dirty="0">
                <a:solidFill>
                  <a:schemeClr val="tx1"/>
                </a:solidFill>
              </a:rPr>
              <a:t>Radio Silver</a:t>
            </a:r>
          </a:p>
          <a:p>
            <a:pPr>
              <a:lnSpc>
                <a:spcPct val="160000"/>
              </a:lnSpc>
            </a:pPr>
            <a:r>
              <a:rPr lang="en-US" sz="3000" dirty="0">
                <a:solidFill>
                  <a:schemeClr val="tx1"/>
                </a:solidFill>
              </a:rPr>
              <a:t>The Elder of Bethel Prayer </a:t>
            </a:r>
            <a:r>
              <a:rPr lang="en-US" sz="3000" dirty="0" smtClean="0">
                <a:solidFill>
                  <a:schemeClr val="tx1"/>
                </a:solidFill>
              </a:rPr>
              <a:t>Camp</a:t>
            </a:r>
            <a:endParaRPr lang="en-US" sz="3000" dirty="0">
              <a:solidFill>
                <a:schemeClr val="tx1"/>
              </a:solidFill>
            </a:endParaRPr>
          </a:p>
        </p:txBody>
      </p:sp>
    </p:spTree>
    <p:extLst>
      <p:ext uri="{BB962C8B-B14F-4D97-AF65-F5344CB8AC3E}">
        <p14:creationId xmlns:p14="http://schemas.microsoft.com/office/powerpoint/2010/main" val="86366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THANK YOU</a:t>
            </a:r>
            <a:endParaRPr lang="en-US" sz="5400" b="1"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473" y="1600200"/>
            <a:ext cx="9853863" cy="5068603"/>
          </a:xfrm>
        </p:spPr>
      </p:pic>
    </p:spTree>
    <p:extLst>
      <p:ext uri="{BB962C8B-B14F-4D97-AF65-F5344CB8AC3E}">
        <p14:creationId xmlns:p14="http://schemas.microsoft.com/office/powerpoint/2010/main" val="3664779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F2550F-21C8-4A1A-99C9-1E3555C0BE9A}"/>
              </a:ext>
            </a:extLst>
          </p:cNvPr>
          <p:cNvSpPr>
            <a:spLocks noGrp="1"/>
          </p:cNvSpPr>
          <p:nvPr>
            <p:ph type="title"/>
          </p:nvPr>
        </p:nvSpPr>
        <p:spPr/>
        <p:txBody>
          <a:bodyPr/>
          <a:lstStyle/>
          <a:p>
            <a:r>
              <a:rPr lang="en-US" dirty="0"/>
              <a:t>Directors</a:t>
            </a:r>
          </a:p>
        </p:txBody>
      </p:sp>
      <p:sp>
        <p:nvSpPr>
          <p:cNvPr id="3" name="Content Placeholder 2"/>
          <p:cNvSpPr>
            <a:spLocks noGrp="1"/>
          </p:cNvSpPr>
          <p:nvPr>
            <p:ph idx="1"/>
          </p:nvPr>
        </p:nvSpPr>
        <p:spPr>
          <a:xfrm>
            <a:off x="143340" y="1600203"/>
            <a:ext cx="11905323" cy="4969409"/>
          </a:xfrm>
        </p:spPr>
        <p:txBody>
          <a:bodyPr>
            <a:normAutofit fontScale="55000" lnSpcReduction="20000"/>
          </a:bodyPr>
          <a:lstStyle/>
          <a:p>
            <a:pPr algn="just"/>
            <a:r>
              <a:rPr lang="en-US" sz="5800" dirty="0">
                <a:solidFill>
                  <a:schemeClr val="tx1"/>
                </a:solidFill>
              </a:rPr>
              <a:t>Michael </a:t>
            </a:r>
            <a:r>
              <a:rPr lang="en-US" sz="5800" dirty="0" smtClean="0">
                <a:solidFill>
                  <a:schemeClr val="tx1"/>
                </a:solidFill>
              </a:rPr>
              <a:t>Lebene</a:t>
            </a:r>
            <a:r>
              <a:rPr lang="en-US" sz="5800" b="1" baseline="30000" dirty="0" smtClean="0">
                <a:solidFill>
                  <a:schemeClr val="tx1"/>
                </a:solidFill>
              </a:rPr>
              <a:t>1</a:t>
            </a:r>
            <a:r>
              <a:rPr lang="en-US" sz="5800" dirty="0">
                <a:solidFill>
                  <a:schemeClr val="tx1"/>
                </a:solidFill>
              </a:rPr>
              <a:t>, (BPH), Kizito Aidam</a:t>
            </a:r>
            <a:r>
              <a:rPr lang="en-US" sz="5800" b="1" baseline="30000" dirty="0">
                <a:solidFill>
                  <a:schemeClr val="tx1"/>
                </a:solidFill>
              </a:rPr>
              <a:t>1</a:t>
            </a:r>
            <a:r>
              <a:rPr lang="en-US" sz="5800" dirty="0">
                <a:solidFill>
                  <a:schemeClr val="tx1"/>
                </a:solidFill>
              </a:rPr>
              <a:t>, (BPH), Barnabas Atangongo</a:t>
            </a:r>
            <a:r>
              <a:rPr lang="en-US" sz="5800" b="1" baseline="30000" dirty="0">
                <a:solidFill>
                  <a:schemeClr val="tx1"/>
                </a:solidFill>
              </a:rPr>
              <a:t>1</a:t>
            </a:r>
            <a:r>
              <a:rPr lang="en-US" sz="5800" dirty="0">
                <a:solidFill>
                  <a:schemeClr val="tx1"/>
                </a:solidFill>
              </a:rPr>
              <a:t>, (BPH), James Forson</a:t>
            </a:r>
            <a:r>
              <a:rPr lang="en-US" sz="5800" b="1" baseline="30000" dirty="0">
                <a:solidFill>
                  <a:schemeClr val="tx1"/>
                </a:solidFill>
              </a:rPr>
              <a:t>1</a:t>
            </a:r>
            <a:r>
              <a:rPr lang="en-US" sz="5800" dirty="0">
                <a:solidFill>
                  <a:schemeClr val="tx1"/>
                </a:solidFill>
              </a:rPr>
              <a:t>, (BPH), Ransford Mensah</a:t>
            </a:r>
            <a:r>
              <a:rPr lang="en-US" sz="5800" b="1" baseline="30000" dirty="0">
                <a:solidFill>
                  <a:schemeClr val="tx1"/>
                </a:solidFill>
              </a:rPr>
              <a:t>1</a:t>
            </a:r>
            <a:r>
              <a:rPr lang="en-US" sz="5800" dirty="0">
                <a:solidFill>
                  <a:schemeClr val="tx1"/>
                </a:solidFill>
              </a:rPr>
              <a:t>, (BPH), Ahmed Atuahene</a:t>
            </a:r>
            <a:r>
              <a:rPr lang="en-US" sz="5800" b="1" baseline="30000" dirty="0">
                <a:solidFill>
                  <a:schemeClr val="tx1"/>
                </a:solidFill>
              </a:rPr>
              <a:t>1</a:t>
            </a:r>
            <a:r>
              <a:rPr lang="en-US" sz="5800" dirty="0">
                <a:solidFill>
                  <a:schemeClr val="tx1"/>
                </a:solidFill>
              </a:rPr>
              <a:t>, (BPH), Emmanuel Amekpewu</a:t>
            </a:r>
            <a:r>
              <a:rPr lang="en-US" sz="5800" b="1" baseline="30000" dirty="0">
                <a:solidFill>
                  <a:schemeClr val="tx1"/>
                </a:solidFill>
              </a:rPr>
              <a:t>1</a:t>
            </a:r>
            <a:r>
              <a:rPr lang="en-US" sz="5800" dirty="0">
                <a:solidFill>
                  <a:schemeClr val="tx1"/>
                </a:solidFill>
              </a:rPr>
              <a:t>, (BPH), Daniel Adisi</a:t>
            </a:r>
            <a:r>
              <a:rPr lang="en-US" sz="5800" b="1" baseline="30000" dirty="0">
                <a:solidFill>
                  <a:schemeClr val="tx1"/>
                </a:solidFill>
              </a:rPr>
              <a:t>1</a:t>
            </a:r>
            <a:r>
              <a:rPr lang="en-US" sz="5800" dirty="0">
                <a:solidFill>
                  <a:schemeClr val="tx1"/>
                </a:solidFill>
              </a:rPr>
              <a:t>, (BPH) </a:t>
            </a:r>
            <a:r>
              <a:rPr lang="en-US" sz="5800" dirty="0" err="1">
                <a:solidFill>
                  <a:schemeClr val="tx1"/>
                </a:solidFill>
              </a:rPr>
              <a:t>Makam</a:t>
            </a:r>
            <a:r>
              <a:rPr lang="en-US" sz="5800" dirty="0">
                <a:solidFill>
                  <a:schemeClr val="tx1"/>
                </a:solidFill>
              </a:rPr>
              <a:t> Christopher</a:t>
            </a:r>
            <a:r>
              <a:rPr lang="en-US" sz="5800" b="1" baseline="30000" dirty="0">
                <a:solidFill>
                  <a:schemeClr val="tx1"/>
                </a:solidFill>
              </a:rPr>
              <a:t>2</a:t>
            </a:r>
            <a:r>
              <a:rPr lang="en-US" sz="5800" dirty="0">
                <a:solidFill>
                  <a:schemeClr val="tx1"/>
                </a:solidFill>
              </a:rPr>
              <a:t>, (BPH), and Margaret Kweku</a:t>
            </a:r>
            <a:r>
              <a:rPr lang="en-US" sz="5800" b="1" baseline="30000" dirty="0">
                <a:solidFill>
                  <a:schemeClr val="tx1"/>
                </a:solidFill>
              </a:rPr>
              <a:t>3</a:t>
            </a:r>
            <a:r>
              <a:rPr lang="en-US" sz="5800" dirty="0">
                <a:solidFill>
                  <a:schemeClr val="tx1"/>
                </a:solidFill>
              </a:rPr>
              <a:t>, (Prof).</a:t>
            </a:r>
          </a:p>
          <a:p>
            <a:pPr marL="0" indent="0" algn="just">
              <a:buNone/>
            </a:pPr>
            <a:r>
              <a:rPr lang="en-US" sz="5800" dirty="0">
                <a:solidFill>
                  <a:schemeClr val="tx1"/>
                </a:solidFill>
              </a:rPr>
              <a:t> </a:t>
            </a:r>
          </a:p>
          <a:p>
            <a:pPr algn="just"/>
            <a:r>
              <a:rPr lang="en-US" sz="5800" b="1" baseline="30000" dirty="0">
                <a:solidFill>
                  <a:schemeClr val="tx1"/>
                </a:solidFill>
              </a:rPr>
              <a:t>1</a:t>
            </a:r>
            <a:r>
              <a:rPr lang="en-US" sz="5800" dirty="0">
                <a:solidFill>
                  <a:schemeClr val="tx1"/>
                </a:solidFill>
              </a:rPr>
              <a:t>Department of Family and Community Health, School of Public Health, University of Health and Allied Sciences, Ho, Ghana.</a:t>
            </a:r>
          </a:p>
          <a:p>
            <a:pPr algn="just"/>
            <a:r>
              <a:rPr lang="en-US" sz="5800" b="1" baseline="30000" dirty="0">
                <a:solidFill>
                  <a:schemeClr val="tx1"/>
                </a:solidFill>
              </a:rPr>
              <a:t>2</a:t>
            </a:r>
            <a:r>
              <a:rPr lang="en-US" sz="5800" dirty="0">
                <a:solidFill>
                  <a:schemeClr val="tx1"/>
                </a:solidFill>
              </a:rPr>
              <a:t>Department of Population Health and Behavioral Sciences, School of Public Health, University of Health and Allied Sciences, Ho, Ghana.</a:t>
            </a:r>
          </a:p>
          <a:p>
            <a:pPr algn="just"/>
            <a:r>
              <a:rPr lang="en-US" sz="5800" b="1" baseline="30000" dirty="0">
                <a:solidFill>
                  <a:schemeClr val="tx1"/>
                </a:solidFill>
              </a:rPr>
              <a:t>3</a:t>
            </a:r>
            <a:r>
              <a:rPr lang="en-US" sz="5800" dirty="0">
                <a:solidFill>
                  <a:schemeClr val="tx1"/>
                </a:solidFill>
              </a:rPr>
              <a:t>Department of Biostatistics and Epidemiology, School of Public Health, University of Health and Allied Sciences, Ho, Ghana.</a:t>
            </a:r>
            <a:endParaRPr lang="en-GB" sz="5800" dirty="0">
              <a:solidFill>
                <a:schemeClr val="tx1"/>
              </a:solidFill>
            </a:endParaRPr>
          </a:p>
          <a:p>
            <a:pPr marL="0" indent="0">
              <a:buNone/>
            </a:pPr>
            <a:endParaRPr lang="en-GB" dirty="0"/>
          </a:p>
          <a:p>
            <a:endParaRPr lang="en-GB" dirty="0"/>
          </a:p>
        </p:txBody>
      </p:sp>
    </p:spTree>
    <p:extLst>
      <p:ext uri="{BB962C8B-B14F-4D97-AF65-F5344CB8AC3E}">
        <p14:creationId xmlns:p14="http://schemas.microsoft.com/office/powerpoint/2010/main" val="4065040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QUESTIONS</a:t>
            </a:r>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2705" y="1612232"/>
            <a:ext cx="8011895" cy="4969042"/>
          </a:xfrm>
        </p:spPr>
      </p:pic>
    </p:spTree>
    <p:extLst>
      <p:ext uri="{BB962C8B-B14F-4D97-AF65-F5344CB8AC3E}">
        <p14:creationId xmlns:p14="http://schemas.microsoft.com/office/powerpoint/2010/main" val="61157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sp>
        <p:nvSpPr>
          <p:cNvPr id="3" name="Content Placeholder 2"/>
          <p:cNvSpPr>
            <a:spLocks noGrp="1"/>
          </p:cNvSpPr>
          <p:nvPr>
            <p:ph idx="1"/>
          </p:nvPr>
        </p:nvSpPr>
        <p:spPr>
          <a:xfrm>
            <a:off x="104503" y="1690688"/>
            <a:ext cx="11848011" cy="4148409"/>
          </a:xfrm>
        </p:spPr>
        <p:txBody>
          <a:bodyPr>
            <a:noAutofit/>
          </a:bodyPr>
          <a:lstStyle/>
          <a:p>
            <a:pPr algn="just"/>
            <a:r>
              <a:rPr lang="en-US" sz="3200" dirty="0">
                <a:solidFill>
                  <a:schemeClr val="tx1"/>
                </a:solidFill>
              </a:rPr>
              <a:t>In order for an individual to attain the highest form of health it essential to improve one’s mental health. </a:t>
            </a:r>
          </a:p>
          <a:p>
            <a:pPr algn="just"/>
            <a:r>
              <a:rPr lang="en-US" sz="3200" dirty="0">
                <a:solidFill>
                  <a:schemeClr val="tx1"/>
                </a:solidFill>
              </a:rPr>
              <a:t>Mental disorders are responsible for a high degree of burden due to illness making it the reason it is more important. </a:t>
            </a:r>
          </a:p>
          <a:p>
            <a:pPr algn="just"/>
            <a:r>
              <a:rPr lang="en-US" sz="3200" dirty="0">
                <a:solidFill>
                  <a:schemeClr val="tx1"/>
                </a:solidFill>
              </a:rPr>
              <a:t>Owing to this growing burden of mental disorders, it is essential that effective mental health education and promotion measures be taken to reduce the impact of mental disorders on individuals and societies. </a:t>
            </a:r>
            <a:endParaRPr lang="en-GB" sz="3200" dirty="0">
              <a:solidFill>
                <a:schemeClr val="tx1"/>
              </a:solidFill>
            </a:endParaRPr>
          </a:p>
        </p:txBody>
      </p:sp>
    </p:spTree>
    <p:extLst>
      <p:ext uri="{BB962C8B-B14F-4D97-AF65-F5344CB8AC3E}">
        <p14:creationId xmlns:p14="http://schemas.microsoft.com/office/powerpoint/2010/main" val="3923828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sp>
        <p:nvSpPr>
          <p:cNvPr id="3" name="Content Placeholder 2"/>
          <p:cNvSpPr>
            <a:spLocks noGrp="1"/>
          </p:cNvSpPr>
          <p:nvPr>
            <p:ph idx="1"/>
          </p:nvPr>
        </p:nvSpPr>
        <p:spPr/>
        <p:txBody>
          <a:bodyPr>
            <a:normAutofit/>
          </a:bodyPr>
          <a:lstStyle/>
          <a:p>
            <a:pPr algn="just"/>
            <a:r>
              <a:rPr lang="en-US" sz="3200" dirty="0">
                <a:solidFill>
                  <a:schemeClr val="tx1"/>
                </a:solidFill>
              </a:rPr>
              <a:t>Mental health education and promotion often refers to positive mental health, rather than mental ill health. </a:t>
            </a:r>
          </a:p>
          <a:p>
            <a:pPr marL="0" indent="0" algn="just">
              <a:buNone/>
            </a:pPr>
            <a:endParaRPr lang="en-US" sz="3200" dirty="0">
              <a:solidFill>
                <a:schemeClr val="tx1"/>
              </a:solidFill>
            </a:endParaRPr>
          </a:p>
          <a:p>
            <a:pPr algn="just"/>
            <a:r>
              <a:rPr lang="en-US" sz="3200" dirty="0">
                <a:solidFill>
                  <a:schemeClr val="tx1"/>
                </a:solidFill>
              </a:rPr>
              <a:t>The education and promotion of mental health therefore is any action taken to maximize mental health and well-being among populations and individuals. </a:t>
            </a:r>
            <a:endParaRPr lang="en-GB" sz="3200" dirty="0">
              <a:solidFill>
                <a:schemeClr val="tx1"/>
              </a:solidFill>
            </a:endParaRPr>
          </a:p>
        </p:txBody>
      </p:sp>
    </p:spTree>
    <p:extLst>
      <p:ext uri="{BB962C8B-B14F-4D97-AF65-F5344CB8AC3E}">
        <p14:creationId xmlns:p14="http://schemas.microsoft.com/office/powerpoint/2010/main" val="2709652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a:t>
            </a:r>
          </a:p>
        </p:txBody>
      </p:sp>
      <p:sp>
        <p:nvSpPr>
          <p:cNvPr id="3" name="Content Placeholder 2"/>
          <p:cNvSpPr>
            <a:spLocks noGrp="1"/>
          </p:cNvSpPr>
          <p:nvPr>
            <p:ph idx="1"/>
          </p:nvPr>
        </p:nvSpPr>
        <p:spPr/>
        <p:txBody>
          <a:bodyPr>
            <a:normAutofit/>
          </a:bodyPr>
          <a:lstStyle/>
          <a:p>
            <a:pPr algn="just"/>
            <a:r>
              <a:rPr lang="en-US" sz="3200" dirty="0">
                <a:solidFill>
                  <a:schemeClr val="tx1"/>
                </a:solidFill>
              </a:rPr>
              <a:t>Our goal was to improve mental health and quality of life, </a:t>
            </a:r>
          </a:p>
          <a:p>
            <a:pPr marL="0" indent="0" algn="just">
              <a:buNone/>
            </a:pPr>
            <a:endParaRPr lang="en-US" sz="3200" dirty="0">
              <a:solidFill>
                <a:schemeClr val="tx1"/>
              </a:solidFill>
            </a:endParaRPr>
          </a:p>
          <a:p>
            <a:pPr algn="just"/>
            <a:r>
              <a:rPr lang="en-US" sz="3200" dirty="0">
                <a:solidFill>
                  <a:schemeClr val="tx1"/>
                </a:solidFill>
              </a:rPr>
              <a:t>and to reduce the burden associated with mental disorders in the communities in general. </a:t>
            </a:r>
            <a:endParaRPr lang="en-GB" sz="3200" dirty="0">
              <a:solidFill>
                <a:schemeClr val="tx1"/>
              </a:solidFill>
            </a:endParaRPr>
          </a:p>
        </p:txBody>
      </p:sp>
    </p:spTree>
    <p:extLst>
      <p:ext uri="{BB962C8B-B14F-4D97-AF65-F5344CB8AC3E}">
        <p14:creationId xmlns:p14="http://schemas.microsoft.com/office/powerpoint/2010/main" val="3211723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Activities</a:t>
            </a:r>
          </a:p>
        </p:txBody>
      </p:sp>
      <p:sp>
        <p:nvSpPr>
          <p:cNvPr id="3" name="Content Placeholder 2"/>
          <p:cNvSpPr>
            <a:spLocks noGrp="1"/>
          </p:cNvSpPr>
          <p:nvPr>
            <p:ph idx="1"/>
          </p:nvPr>
        </p:nvSpPr>
        <p:spPr/>
        <p:txBody>
          <a:bodyPr>
            <a:noAutofit/>
          </a:bodyPr>
          <a:lstStyle/>
          <a:p>
            <a:r>
              <a:rPr lang="en-US" sz="3200" dirty="0">
                <a:solidFill>
                  <a:schemeClr val="tx1"/>
                </a:solidFill>
              </a:rPr>
              <a:t>Educational programs were organized at; </a:t>
            </a:r>
          </a:p>
          <a:p>
            <a:pPr lvl="4"/>
            <a:r>
              <a:rPr lang="en-US" sz="3200" dirty="0">
                <a:solidFill>
                  <a:schemeClr val="tx1"/>
                </a:solidFill>
              </a:rPr>
              <a:t>schools, </a:t>
            </a:r>
          </a:p>
          <a:p>
            <a:pPr lvl="4"/>
            <a:r>
              <a:rPr lang="en-US" sz="3200" dirty="0">
                <a:solidFill>
                  <a:schemeClr val="tx1"/>
                </a:solidFill>
              </a:rPr>
              <a:t>prayer camps, </a:t>
            </a:r>
          </a:p>
          <a:p>
            <a:pPr lvl="4"/>
            <a:r>
              <a:rPr lang="en-US" sz="3200" dirty="0">
                <a:solidFill>
                  <a:schemeClr val="tx1"/>
                </a:solidFill>
              </a:rPr>
              <a:t>homes, </a:t>
            </a:r>
          </a:p>
          <a:p>
            <a:pPr lvl="4"/>
            <a:r>
              <a:rPr lang="en-US" sz="3200" dirty="0">
                <a:solidFill>
                  <a:schemeClr val="tx1"/>
                </a:solidFill>
              </a:rPr>
              <a:t>Out Patient Units, </a:t>
            </a:r>
          </a:p>
          <a:p>
            <a:pPr lvl="4"/>
            <a:r>
              <a:rPr lang="en-US" sz="3200" dirty="0">
                <a:solidFill>
                  <a:schemeClr val="tx1"/>
                </a:solidFill>
              </a:rPr>
              <a:t>radio stations, and </a:t>
            </a:r>
          </a:p>
          <a:p>
            <a:pPr lvl="4"/>
            <a:r>
              <a:rPr lang="en-US" sz="3200" dirty="0">
                <a:solidFill>
                  <a:schemeClr val="tx1"/>
                </a:solidFill>
              </a:rPr>
              <a:t>on the streets. </a:t>
            </a:r>
            <a:endParaRPr lang="en-GB" sz="3200" dirty="0">
              <a:solidFill>
                <a:schemeClr val="tx1"/>
              </a:solidFill>
            </a:endParaRPr>
          </a:p>
        </p:txBody>
      </p:sp>
    </p:spTree>
    <p:extLst>
      <p:ext uri="{BB962C8B-B14F-4D97-AF65-F5344CB8AC3E}">
        <p14:creationId xmlns:p14="http://schemas.microsoft.com/office/powerpoint/2010/main" val="1023329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Activities</a:t>
            </a:r>
          </a:p>
        </p:txBody>
      </p:sp>
      <p:sp>
        <p:nvSpPr>
          <p:cNvPr id="3" name="Content Placeholder 2"/>
          <p:cNvSpPr>
            <a:spLocks noGrp="1"/>
          </p:cNvSpPr>
          <p:nvPr>
            <p:ph idx="1"/>
          </p:nvPr>
        </p:nvSpPr>
        <p:spPr/>
        <p:txBody>
          <a:bodyPr>
            <a:normAutofit/>
          </a:bodyPr>
          <a:lstStyle/>
          <a:p>
            <a:r>
              <a:rPr lang="en-US" sz="3200" dirty="0">
                <a:solidFill>
                  <a:schemeClr val="tx1"/>
                </a:solidFill>
              </a:rPr>
              <a:t>Three basic and junior high schools were visited, </a:t>
            </a:r>
          </a:p>
          <a:p>
            <a:r>
              <a:rPr lang="en-US" sz="3200" dirty="0">
                <a:solidFill>
                  <a:schemeClr val="tx1"/>
                </a:solidFill>
              </a:rPr>
              <a:t>And the only government senior High School in Hohoe was visited</a:t>
            </a:r>
          </a:p>
        </p:txBody>
      </p:sp>
    </p:spTree>
    <p:extLst>
      <p:ext uri="{BB962C8B-B14F-4D97-AF65-F5344CB8AC3E}">
        <p14:creationId xmlns:p14="http://schemas.microsoft.com/office/powerpoint/2010/main" val="19737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 Junior High School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9608" y="1600200"/>
            <a:ext cx="8052784" cy="4525963"/>
          </a:xfrm>
        </p:spPr>
      </p:pic>
    </p:spTree>
    <p:extLst>
      <p:ext uri="{BB962C8B-B14F-4D97-AF65-F5344CB8AC3E}">
        <p14:creationId xmlns:p14="http://schemas.microsoft.com/office/powerpoint/2010/main" val="4074204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Uh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Uhas" id="{D5A9B3C2-F989-40D7-A2A5-7C78C2950F0E}" vid="{0570012A-336E-4E8F-94E9-0FE15F94AAE5}"/>
    </a:ext>
  </a:extLst>
</a:theme>
</file>

<file path=docProps/app.xml><?xml version="1.0" encoding="utf-8"?>
<Properties xmlns="http://schemas.openxmlformats.org/officeDocument/2006/extended-properties" xmlns:vt="http://schemas.openxmlformats.org/officeDocument/2006/docPropsVTypes">
  <Template>RESEARCH PAPER CRITIQUE_GRP10</Template>
  <TotalTime>258</TotalTime>
  <Words>612</Words>
  <Application>Microsoft Office PowerPoint</Application>
  <PresentationFormat>Custom</PresentationFormat>
  <Paragraphs>75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Uhas</vt:lpstr>
      <vt:lpstr>Community Mental Health Promotion: The Exploits of UHAS Students       </vt:lpstr>
      <vt:lpstr>Presentation Outline</vt:lpstr>
      <vt:lpstr>Directors</vt:lpstr>
      <vt:lpstr>Background</vt:lpstr>
      <vt:lpstr>Background</vt:lpstr>
      <vt:lpstr>Aims</vt:lpstr>
      <vt:lpstr>Activities</vt:lpstr>
      <vt:lpstr>Activities</vt:lpstr>
      <vt:lpstr>E.P. Junior High School </vt:lpstr>
      <vt:lpstr>E.P. Junior High School </vt:lpstr>
      <vt:lpstr>E.P. Junior High School </vt:lpstr>
      <vt:lpstr>Holy Rosary Primary School </vt:lpstr>
      <vt:lpstr>Holy Rosary Primary School </vt:lpstr>
      <vt:lpstr>Holy Rosary Primary School </vt:lpstr>
      <vt:lpstr>Activities</vt:lpstr>
      <vt:lpstr>On the Streets of Hohoe</vt:lpstr>
      <vt:lpstr>On the Streets of Hohoe</vt:lpstr>
      <vt:lpstr>On the Streets of Hohoe</vt:lpstr>
      <vt:lpstr>On the Streets of Hohoe</vt:lpstr>
      <vt:lpstr>Activities</vt:lpstr>
      <vt:lpstr>The Out Patient Departments</vt:lpstr>
      <vt:lpstr>The Out Patient Departments</vt:lpstr>
      <vt:lpstr>The Bethel prayer camp at Ho</vt:lpstr>
      <vt:lpstr>Activities </vt:lpstr>
      <vt:lpstr>At Hogbe FM </vt:lpstr>
      <vt:lpstr>At Radio Silver</vt:lpstr>
      <vt:lpstr>Conclusions</vt:lpstr>
      <vt:lpstr>ACKNOWLEDGEMENT</vt:lpstr>
      <vt:lpstr>THANK YOU</vt:lpstr>
      <vt:lpstr>QUESTIONS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KIZITO</dc:creator>
  <cp:lastModifiedBy>USER</cp:lastModifiedBy>
  <cp:revision>19</cp:revision>
  <dcterms:created xsi:type="dcterms:W3CDTF">2018-09-15T10:19:46Z</dcterms:created>
  <dcterms:modified xsi:type="dcterms:W3CDTF">2018-10-17T06:35:39Z</dcterms:modified>
</cp:coreProperties>
</file>