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8"/>
  </p:notesMasterIdLst>
  <p:sldIdLst>
    <p:sldId id="301" r:id="rId2"/>
    <p:sldId id="258" r:id="rId3"/>
    <p:sldId id="259" r:id="rId4"/>
    <p:sldId id="260" r:id="rId5"/>
    <p:sldId id="285" r:id="rId6"/>
    <p:sldId id="265" r:id="rId7"/>
    <p:sldId id="267" r:id="rId8"/>
    <p:sldId id="268" r:id="rId9"/>
    <p:sldId id="369" r:id="rId10"/>
    <p:sldId id="269" r:id="rId11"/>
    <p:sldId id="282" r:id="rId12"/>
    <p:sldId id="271" r:id="rId13"/>
    <p:sldId id="275" r:id="rId14"/>
    <p:sldId id="365" r:id="rId15"/>
    <p:sldId id="366" r:id="rId16"/>
    <p:sldId id="304" r:id="rId17"/>
    <p:sldId id="274" r:id="rId18"/>
    <p:sldId id="305" r:id="rId19"/>
    <p:sldId id="306" r:id="rId20"/>
    <p:sldId id="276" r:id="rId21"/>
    <p:sldId id="277" r:id="rId22"/>
    <p:sldId id="284" r:id="rId23"/>
    <p:sldId id="287" r:id="rId24"/>
    <p:sldId id="368" r:id="rId25"/>
    <p:sldId id="371" r:id="rId26"/>
    <p:sldId id="290" r:id="rId27"/>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autoAdjust="0"/>
    <p:restoredTop sz="93276" autoAdjust="0"/>
  </p:normalViewPr>
  <p:slideViewPr>
    <p:cSldViewPr>
      <p:cViewPr varScale="1">
        <p:scale>
          <a:sx n="120" d="100"/>
          <a:sy n="120" d="100"/>
        </p:scale>
        <p:origin x="816" y="176"/>
      </p:cViewPr>
      <p:guideLst/>
    </p:cSldViewPr>
  </p:slideViewPr>
  <p:outlineViewPr>
    <p:cViewPr>
      <p:scale>
        <a:sx n="33" d="100"/>
        <a:sy n="33" d="100"/>
      </p:scale>
      <p:origin x="0" y="-5872"/>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9F0ED8-2576-0B47-A0DB-773A1CDA767A}" type="doc">
      <dgm:prSet loTypeId="urn:microsoft.com/office/officeart/2005/8/layout/hierarchy6" loCatId="" qsTypeId="urn:microsoft.com/office/officeart/2005/8/quickstyle/simple2" qsCatId="simple" csTypeId="urn:microsoft.com/office/officeart/2005/8/colors/accent1_1" csCatId="accent1" phldr="1"/>
      <dgm:spPr/>
      <dgm:t>
        <a:bodyPr/>
        <a:lstStyle/>
        <a:p>
          <a:endParaRPr lang="en-US"/>
        </a:p>
      </dgm:t>
    </dgm:pt>
    <dgm:pt modelId="{247FF870-C189-F241-AD26-3D19856BF386}">
      <dgm:prSet phldrT="[Text]" custT="1"/>
      <dgm:spPr/>
      <dgm:t>
        <a:bodyPr/>
        <a:lstStyle/>
        <a:p>
          <a:r>
            <a:rPr lang="en-US" sz="1400" dirty="0"/>
            <a:t>Region Level:</a:t>
          </a:r>
        </a:p>
        <a:p>
          <a:r>
            <a:rPr lang="en-US" sz="1100" dirty="0"/>
            <a:t>Includes</a:t>
          </a:r>
          <a:r>
            <a:rPr lang="en-US" sz="1100" baseline="0" dirty="0"/>
            <a:t> 27 municipalities/districts</a:t>
          </a:r>
          <a:endParaRPr lang="en-US" sz="1100" dirty="0"/>
        </a:p>
      </dgm:t>
    </dgm:pt>
    <dgm:pt modelId="{23C3DFA3-F193-9142-96BE-965D95A28455}" type="parTrans" cxnId="{6BA1EA05-4BDC-EA47-888B-088ABB49D2E3}">
      <dgm:prSet/>
      <dgm:spPr/>
      <dgm:t>
        <a:bodyPr/>
        <a:lstStyle/>
        <a:p>
          <a:endParaRPr lang="en-US" sz="1800"/>
        </a:p>
      </dgm:t>
    </dgm:pt>
    <dgm:pt modelId="{5DE7DBC9-8D8D-0C4F-8398-AD3BD0245342}" type="sibTrans" cxnId="{6BA1EA05-4BDC-EA47-888B-088ABB49D2E3}">
      <dgm:prSet/>
      <dgm:spPr/>
      <dgm:t>
        <a:bodyPr/>
        <a:lstStyle/>
        <a:p>
          <a:endParaRPr lang="en-US" sz="1800"/>
        </a:p>
      </dgm:t>
    </dgm:pt>
    <dgm:pt modelId="{C3AB605B-F100-E740-B7D4-D0E566C6F4C2}">
      <dgm:prSet custT="1"/>
      <dgm:spPr/>
      <dgm:t>
        <a:bodyPr/>
        <a:lstStyle/>
        <a:p>
          <a:r>
            <a:rPr lang="en-US" sz="1400" dirty="0"/>
            <a:t>Direct</a:t>
          </a:r>
          <a:r>
            <a:rPr lang="en-US" sz="1400" baseline="0" dirty="0"/>
            <a:t> Service Providers</a:t>
          </a:r>
          <a:endParaRPr lang="en-US" sz="1400" dirty="0"/>
        </a:p>
      </dgm:t>
    </dgm:pt>
    <dgm:pt modelId="{7E87C6E6-91A2-E040-82F0-C9F3B0538E8C}" type="parTrans" cxnId="{56B02B39-AE59-C84E-928A-B13802B866AD}">
      <dgm:prSet/>
      <dgm:spPr/>
      <dgm:t>
        <a:bodyPr/>
        <a:lstStyle/>
        <a:p>
          <a:endParaRPr lang="en-US" sz="1800"/>
        </a:p>
      </dgm:t>
    </dgm:pt>
    <dgm:pt modelId="{A4C5E058-A6DA-BC48-9F94-498229B9B80F}" type="sibTrans" cxnId="{56B02B39-AE59-C84E-928A-B13802B866AD}">
      <dgm:prSet/>
      <dgm:spPr/>
      <dgm:t>
        <a:bodyPr/>
        <a:lstStyle/>
        <a:p>
          <a:endParaRPr lang="en-US" sz="1800"/>
        </a:p>
      </dgm:t>
    </dgm:pt>
    <dgm:pt modelId="{3CFBA950-1C26-AA40-9120-02627FA247EA}">
      <dgm:prSet custT="1"/>
      <dgm:spPr/>
      <dgm:t>
        <a:bodyPr/>
        <a:lstStyle/>
        <a:p>
          <a:r>
            <a:rPr lang="en-US" sz="1400" dirty="0"/>
            <a:t>Functions &amp; Funding</a:t>
          </a:r>
        </a:p>
      </dgm:t>
    </dgm:pt>
    <dgm:pt modelId="{E9ED9D0A-E5BB-B540-883B-6C682A20A048}" type="parTrans" cxnId="{68B0CE78-7006-0642-B48D-ADC2990BFB55}">
      <dgm:prSet/>
      <dgm:spPr/>
      <dgm:t>
        <a:bodyPr/>
        <a:lstStyle/>
        <a:p>
          <a:endParaRPr lang="en-US" sz="1800"/>
        </a:p>
      </dgm:t>
    </dgm:pt>
    <dgm:pt modelId="{FEE272E0-D033-FC44-B647-A33AEF67A8C6}" type="sibTrans" cxnId="{68B0CE78-7006-0642-B48D-ADC2990BFB55}">
      <dgm:prSet/>
      <dgm:spPr/>
      <dgm:t>
        <a:bodyPr/>
        <a:lstStyle/>
        <a:p>
          <a:endParaRPr lang="en-US" sz="1800"/>
        </a:p>
      </dgm:t>
    </dgm:pt>
    <dgm:pt modelId="{B2F12F18-AFFC-2B49-8790-B7555E43967A}">
      <dgm:prSet custT="1"/>
      <dgm:spPr/>
      <dgm:t>
        <a:bodyPr/>
        <a:lstStyle/>
        <a:p>
          <a:r>
            <a:rPr lang="en-US" sz="1400" dirty="0" err="1"/>
            <a:t>Brong</a:t>
          </a:r>
          <a:r>
            <a:rPr lang="en-US" sz="1400" baseline="0" dirty="0"/>
            <a:t> </a:t>
          </a:r>
          <a:r>
            <a:rPr lang="en-US" sz="1400" baseline="0" dirty="0" err="1"/>
            <a:t>Ahafo</a:t>
          </a:r>
          <a:endParaRPr lang="en-US" sz="1400" dirty="0"/>
        </a:p>
      </dgm:t>
    </dgm:pt>
    <dgm:pt modelId="{5AA5055C-E139-1A46-940A-313A73A71F3C}" type="parTrans" cxnId="{4B257D33-8BE9-3846-A8D6-3516D7907ADF}">
      <dgm:prSet/>
      <dgm:spPr/>
      <dgm:t>
        <a:bodyPr/>
        <a:lstStyle/>
        <a:p>
          <a:endParaRPr lang="en-US" sz="1800"/>
        </a:p>
      </dgm:t>
    </dgm:pt>
    <dgm:pt modelId="{027C6CB5-6C88-5244-A26F-691BF3D11232}" type="sibTrans" cxnId="{4B257D33-8BE9-3846-A8D6-3516D7907ADF}">
      <dgm:prSet/>
      <dgm:spPr/>
      <dgm:t>
        <a:bodyPr/>
        <a:lstStyle/>
        <a:p>
          <a:endParaRPr lang="en-US" sz="1800"/>
        </a:p>
      </dgm:t>
    </dgm:pt>
    <dgm:pt modelId="{AD58E2C6-13E2-F847-AAC1-EB9189A3F910}">
      <dgm:prSet custT="1"/>
      <dgm:spPr/>
      <dgm:t>
        <a:bodyPr/>
        <a:lstStyle/>
        <a:p>
          <a:r>
            <a:rPr lang="en-US" sz="1400" dirty="0"/>
            <a:t>Municipality/District Level</a:t>
          </a:r>
        </a:p>
      </dgm:t>
    </dgm:pt>
    <dgm:pt modelId="{F912EC1F-DFA1-934B-8EBB-5AB5FD4BBA76}" type="parTrans" cxnId="{39F61283-A26F-2542-A460-A3874F41D9F7}">
      <dgm:prSet/>
      <dgm:spPr/>
      <dgm:t>
        <a:bodyPr/>
        <a:lstStyle/>
        <a:p>
          <a:endParaRPr lang="en-US" sz="1800"/>
        </a:p>
      </dgm:t>
    </dgm:pt>
    <dgm:pt modelId="{1775E2A8-F3B3-2D4A-AE91-6F76C4740A38}" type="sibTrans" cxnId="{39F61283-A26F-2542-A460-A3874F41D9F7}">
      <dgm:prSet/>
      <dgm:spPr/>
      <dgm:t>
        <a:bodyPr/>
        <a:lstStyle/>
        <a:p>
          <a:endParaRPr lang="en-US" sz="1800"/>
        </a:p>
      </dgm:t>
    </dgm:pt>
    <dgm:pt modelId="{8A3B8E8C-43C1-DE4F-A40E-40B84C3419AB}">
      <dgm:prSet custT="1"/>
      <dgm:spPr/>
      <dgm:t>
        <a:bodyPr/>
        <a:lstStyle/>
        <a:p>
          <a:r>
            <a:rPr lang="en-US" sz="1200" dirty="0"/>
            <a:t>Kintampo Municipal</a:t>
          </a:r>
          <a:r>
            <a:rPr lang="en-US" sz="1200" baseline="0" dirty="0"/>
            <a:t> North</a:t>
          </a:r>
          <a:endParaRPr lang="en-US" sz="1200" dirty="0"/>
        </a:p>
      </dgm:t>
    </dgm:pt>
    <dgm:pt modelId="{9334EE12-BA9F-0546-88F0-4BFECC156AE2}" type="parTrans" cxnId="{53217937-F0AA-9C4C-90CA-AAD86B057C28}">
      <dgm:prSet/>
      <dgm:spPr/>
      <dgm:t>
        <a:bodyPr/>
        <a:lstStyle/>
        <a:p>
          <a:endParaRPr lang="en-US" sz="1800"/>
        </a:p>
      </dgm:t>
    </dgm:pt>
    <dgm:pt modelId="{E76C7154-968A-C143-88C8-80BBA6E900D0}" type="sibTrans" cxnId="{53217937-F0AA-9C4C-90CA-AAD86B057C28}">
      <dgm:prSet/>
      <dgm:spPr/>
      <dgm:t>
        <a:bodyPr/>
        <a:lstStyle/>
        <a:p>
          <a:endParaRPr lang="en-US" sz="1800"/>
        </a:p>
      </dgm:t>
    </dgm:pt>
    <dgm:pt modelId="{BE58D0C0-2507-704E-97EE-91456D9C470F}">
      <dgm:prSet custT="1"/>
      <dgm:spPr/>
      <dgm:t>
        <a:bodyPr/>
        <a:lstStyle/>
        <a:p>
          <a:r>
            <a:rPr lang="en-US" sz="1200" dirty="0"/>
            <a:t>Kintampo South</a:t>
          </a:r>
        </a:p>
      </dgm:t>
    </dgm:pt>
    <dgm:pt modelId="{F5C6FD78-E7DC-554F-891D-1145395BDB61}" type="parTrans" cxnId="{25AF02A7-3AEE-B743-9B93-1DC2BAAF9547}">
      <dgm:prSet/>
      <dgm:spPr/>
      <dgm:t>
        <a:bodyPr/>
        <a:lstStyle/>
        <a:p>
          <a:endParaRPr lang="en-US" sz="1800"/>
        </a:p>
      </dgm:t>
    </dgm:pt>
    <dgm:pt modelId="{92758556-0F96-3141-B6F1-F10E4A5FA4DA}" type="sibTrans" cxnId="{25AF02A7-3AEE-B743-9B93-1DC2BAAF9547}">
      <dgm:prSet/>
      <dgm:spPr/>
      <dgm:t>
        <a:bodyPr/>
        <a:lstStyle/>
        <a:p>
          <a:endParaRPr lang="en-US" sz="1800"/>
        </a:p>
      </dgm:t>
    </dgm:pt>
    <dgm:pt modelId="{5F289310-78F0-3F45-9F5A-351D3DEE0B6B}">
      <dgm:prSet custT="1"/>
      <dgm:spPr/>
      <dgm:t>
        <a:bodyPr/>
        <a:lstStyle/>
        <a:p>
          <a:r>
            <a:rPr lang="en-US" sz="1400" dirty="0"/>
            <a:t>Municipal Hospital</a:t>
          </a:r>
        </a:p>
        <a:p>
          <a:r>
            <a:rPr lang="en-US" sz="1400" dirty="0"/>
            <a:t>Outpatient</a:t>
          </a:r>
          <a:r>
            <a:rPr lang="en-US" sz="1400" baseline="0" dirty="0"/>
            <a:t> Unit</a:t>
          </a:r>
        </a:p>
      </dgm:t>
    </dgm:pt>
    <dgm:pt modelId="{1C49085B-7886-AD4C-B53A-3EBD6E75E870}" type="parTrans" cxnId="{11868478-7253-3D44-B0F3-725660B92393}">
      <dgm:prSet/>
      <dgm:spPr/>
      <dgm:t>
        <a:bodyPr/>
        <a:lstStyle/>
        <a:p>
          <a:endParaRPr lang="en-US" sz="1800"/>
        </a:p>
      </dgm:t>
    </dgm:pt>
    <dgm:pt modelId="{BF254C58-EDC8-4C44-9243-245A44690601}" type="sibTrans" cxnId="{11868478-7253-3D44-B0F3-725660B92393}">
      <dgm:prSet/>
      <dgm:spPr/>
      <dgm:t>
        <a:bodyPr/>
        <a:lstStyle/>
        <a:p>
          <a:endParaRPr lang="en-US" sz="1800"/>
        </a:p>
      </dgm:t>
    </dgm:pt>
    <dgm:pt modelId="{8391FF55-CFF0-5E48-878E-AED8A1B2AD45}">
      <dgm:prSet custT="1"/>
      <dgm:spPr/>
      <dgm:t>
        <a:bodyPr/>
        <a:lstStyle/>
        <a:p>
          <a:r>
            <a:rPr lang="en-US" sz="1400" dirty="0"/>
            <a:t>Municipal Unit for</a:t>
          </a:r>
          <a:r>
            <a:rPr lang="en-US" sz="1400" baseline="0" dirty="0"/>
            <a:t> Mental Health Services</a:t>
          </a:r>
        </a:p>
      </dgm:t>
    </dgm:pt>
    <dgm:pt modelId="{212F09F0-B359-3848-B377-647ED3109A65}" type="parTrans" cxnId="{57CF6FE9-25EB-C94B-B0DD-3409AF7EA4CE}">
      <dgm:prSet/>
      <dgm:spPr/>
      <dgm:t>
        <a:bodyPr/>
        <a:lstStyle/>
        <a:p>
          <a:endParaRPr lang="en-US" sz="1800"/>
        </a:p>
      </dgm:t>
    </dgm:pt>
    <dgm:pt modelId="{B0838078-E5D6-3645-8AA2-179B524B45B3}" type="sibTrans" cxnId="{57CF6FE9-25EB-C94B-B0DD-3409AF7EA4CE}">
      <dgm:prSet/>
      <dgm:spPr/>
      <dgm:t>
        <a:bodyPr/>
        <a:lstStyle/>
        <a:p>
          <a:endParaRPr lang="en-US" sz="1800"/>
        </a:p>
      </dgm:t>
    </dgm:pt>
    <dgm:pt modelId="{AE9A6431-6019-5842-82F3-1B0854A83586}">
      <dgm:prSet custT="1"/>
      <dgm:spPr/>
      <dgm:t>
        <a:bodyPr/>
        <a:lstStyle/>
        <a:p>
          <a:r>
            <a:rPr lang="en-US" sz="1400" dirty="0"/>
            <a:t>College</a:t>
          </a:r>
          <a:r>
            <a:rPr lang="en-US" sz="1400" baseline="0" dirty="0"/>
            <a:t> of Health Kintampo</a:t>
          </a:r>
        </a:p>
        <a:p>
          <a:r>
            <a:rPr lang="en-US" sz="1400" baseline="0" dirty="0"/>
            <a:t>Psychosocial Center</a:t>
          </a:r>
        </a:p>
      </dgm:t>
    </dgm:pt>
    <dgm:pt modelId="{428629EF-90FD-944A-AD5D-228DC6B3739D}" type="parTrans" cxnId="{E22C1964-EE8C-9540-B7CB-177852AE05F5}">
      <dgm:prSet/>
      <dgm:spPr/>
      <dgm:t>
        <a:bodyPr/>
        <a:lstStyle/>
        <a:p>
          <a:endParaRPr lang="en-US" sz="1800"/>
        </a:p>
      </dgm:t>
    </dgm:pt>
    <dgm:pt modelId="{31B7592B-06E7-5C45-8B6B-675DAE02AB6E}" type="sibTrans" cxnId="{E22C1964-EE8C-9540-B7CB-177852AE05F5}">
      <dgm:prSet/>
      <dgm:spPr/>
      <dgm:t>
        <a:bodyPr/>
        <a:lstStyle/>
        <a:p>
          <a:endParaRPr lang="en-US" sz="1800"/>
        </a:p>
      </dgm:t>
    </dgm:pt>
    <dgm:pt modelId="{24CFDC6C-89BD-A24A-8C2B-6273E335DC41}">
      <dgm:prSet custT="1"/>
      <dgm:spPr/>
      <dgm:t>
        <a:bodyPr/>
        <a:lstStyle/>
        <a:p>
          <a:r>
            <a:rPr lang="en-US" sz="1400" dirty="0"/>
            <a:t>District</a:t>
          </a:r>
          <a:r>
            <a:rPr lang="en-US" sz="1400" baseline="0" dirty="0"/>
            <a:t> Hospital</a:t>
          </a:r>
        </a:p>
        <a:p>
          <a:r>
            <a:rPr lang="en-US" sz="1400" baseline="0" dirty="0"/>
            <a:t>Community Psychiatric Unit</a:t>
          </a:r>
        </a:p>
      </dgm:t>
    </dgm:pt>
    <dgm:pt modelId="{DF482144-1C97-144C-BC26-A8D150974A14}" type="parTrans" cxnId="{D6DAC1E9-8EF6-8542-8444-49C1723A4580}">
      <dgm:prSet/>
      <dgm:spPr/>
      <dgm:t>
        <a:bodyPr/>
        <a:lstStyle/>
        <a:p>
          <a:endParaRPr lang="en-US" sz="1800"/>
        </a:p>
      </dgm:t>
    </dgm:pt>
    <dgm:pt modelId="{1A81E85B-1E94-DA4E-A037-FB24DF82E836}" type="sibTrans" cxnId="{D6DAC1E9-8EF6-8542-8444-49C1723A4580}">
      <dgm:prSet/>
      <dgm:spPr/>
      <dgm:t>
        <a:bodyPr/>
        <a:lstStyle/>
        <a:p>
          <a:endParaRPr lang="en-US" sz="1800"/>
        </a:p>
      </dgm:t>
    </dgm:pt>
    <dgm:pt modelId="{DDF5A386-FA84-384B-98EC-66B483AA7318}" type="pres">
      <dgm:prSet presAssocID="{679F0ED8-2576-0B47-A0DB-773A1CDA767A}" presName="mainComposite" presStyleCnt="0">
        <dgm:presLayoutVars>
          <dgm:chPref val="1"/>
          <dgm:dir/>
          <dgm:animOne val="branch"/>
          <dgm:animLvl val="lvl"/>
          <dgm:resizeHandles val="exact"/>
        </dgm:presLayoutVars>
      </dgm:prSet>
      <dgm:spPr/>
    </dgm:pt>
    <dgm:pt modelId="{85475414-FAF9-4444-ADE5-0B9C13923F5C}" type="pres">
      <dgm:prSet presAssocID="{679F0ED8-2576-0B47-A0DB-773A1CDA767A}" presName="hierFlow" presStyleCnt="0"/>
      <dgm:spPr/>
    </dgm:pt>
    <dgm:pt modelId="{9D80CE32-CFF2-7041-A810-0217CFBD62BF}" type="pres">
      <dgm:prSet presAssocID="{679F0ED8-2576-0B47-A0DB-773A1CDA767A}" presName="firstBuf" presStyleCnt="0"/>
      <dgm:spPr/>
    </dgm:pt>
    <dgm:pt modelId="{CEC4791C-1613-9847-94D4-7CA9432086A8}" type="pres">
      <dgm:prSet presAssocID="{679F0ED8-2576-0B47-A0DB-773A1CDA767A}" presName="hierChild1" presStyleCnt="0">
        <dgm:presLayoutVars>
          <dgm:chPref val="1"/>
          <dgm:animOne val="branch"/>
          <dgm:animLvl val="lvl"/>
        </dgm:presLayoutVars>
      </dgm:prSet>
      <dgm:spPr/>
    </dgm:pt>
    <dgm:pt modelId="{14571829-07D6-FC47-9FD4-2D46AA737F7D}" type="pres">
      <dgm:prSet presAssocID="{B2F12F18-AFFC-2B49-8790-B7555E43967A}" presName="Name14" presStyleCnt="0"/>
      <dgm:spPr/>
    </dgm:pt>
    <dgm:pt modelId="{3CD8C82C-0A32-7B4B-B248-AEC3F6C920BE}" type="pres">
      <dgm:prSet presAssocID="{B2F12F18-AFFC-2B49-8790-B7555E43967A}" presName="level1Shape" presStyleLbl="node0" presStyleIdx="0" presStyleCnt="1" custScaleX="191377" custScaleY="118362">
        <dgm:presLayoutVars>
          <dgm:chPref val="3"/>
        </dgm:presLayoutVars>
      </dgm:prSet>
      <dgm:spPr/>
    </dgm:pt>
    <dgm:pt modelId="{8F5F6580-C1AE-144B-9826-6C73648748FA}" type="pres">
      <dgm:prSet presAssocID="{B2F12F18-AFFC-2B49-8790-B7555E43967A}" presName="hierChild2" presStyleCnt="0"/>
      <dgm:spPr/>
    </dgm:pt>
    <dgm:pt modelId="{D10B0BF8-592A-F849-95E7-A9E27DC8DF40}" type="pres">
      <dgm:prSet presAssocID="{9334EE12-BA9F-0546-88F0-4BFECC156AE2}" presName="Name19" presStyleLbl="parChTrans1D2" presStyleIdx="0" presStyleCnt="2"/>
      <dgm:spPr/>
    </dgm:pt>
    <dgm:pt modelId="{4EEAC0F1-4E85-C34D-9E3E-922FB304F375}" type="pres">
      <dgm:prSet presAssocID="{8A3B8E8C-43C1-DE4F-A40E-40B84C3419AB}" presName="Name21" presStyleCnt="0"/>
      <dgm:spPr/>
    </dgm:pt>
    <dgm:pt modelId="{200F8BE7-24CB-144A-835B-3E66302BCD8D}" type="pres">
      <dgm:prSet presAssocID="{8A3B8E8C-43C1-DE4F-A40E-40B84C3419AB}" presName="level2Shape" presStyleLbl="node2" presStyleIdx="0" presStyleCnt="2" custScaleX="288962" custScaleY="111434" custLinFactNeighborX="-56840" custLinFactNeighborY="-10538"/>
      <dgm:spPr/>
    </dgm:pt>
    <dgm:pt modelId="{0235344E-C570-544B-9A6B-6AB0210C5102}" type="pres">
      <dgm:prSet presAssocID="{8A3B8E8C-43C1-DE4F-A40E-40B84C3419AB}" presName="hierChild3" presStyleCnt="0"/>
      <dgm:spPr/>
    </dgm:pt>
    <dgm:pt modelId="{41099199-B8FB-314D-BD3E-E05557F7D1FD}" type="pres">
      <dgm:prSet presAssocID="{1C49085B-7886-AD4C-B53A-3EBD6E75E870}" presName="Name19" presStyleLbl="parChTrans1D3" presStyleIdx="0" presStyleCnt="4"/>
      <dgm:spPr/>
    </dgm:pt>
    <dgm:pt modelId="{FEC53CF0-0A21-844D-8004-1365CDDF2EBF}" type="pres">
      <dgm:prSet presAssocID="{5F289310-78F0-3F45-9F5A-351D3DEE0B6B}" presName="Name21" presStyleCnt="0"/>
      <dgm:spPr/>
    </dgm:pt>
    <dgm:pt modelId="{072EE89A-B814-4B48-85A4-E44702263BD6}" type="pres">
      <dgm:prSet presAssocID="{5F289310-78F0-3F45-9F5A-351D3DEE0B6B}" presName="level2Shape" presStyleLbl="node3" presStyleIdx="0" presStyleCnt="4" custScaleX="211178" custScaleY="387622" custLinFactNeighborX="-50428" custLinFactNeighborY="4274"/>
      <dgm:spPr/>
    </dgm:pt>
    <dgm:pt modelId="{06AA53CE-47AB-354D-8B85-27443F2B3EC5}" type="pres">
      <dgm:prSet presAssocID="{5F289310-78F0-3F45-9F5A-351D3DEE0B6B}" presName="hierChild3" presStyleCnt="0"/>
      <dgm:spPr/>
    </dgm:pt>
    <dgm:pt modelId="{4EFD2AB1-A797-CC4A-A04F-9E584325D317}" type="pres">
      <dgm:prSet presAssocID="{212F09F0-B359-3848-B377-647ED3109A65}" presName="Name19" presStyleLbl="parChTrans1D3" presStyleIdx="1" presStyleCnt="4"/>
      <dgm:spPr/>
    </dgm:pt>
    <dgm:pt modelId="{EDF7CFB4-EC29-E54C-8DFA-4D869A06730E}" type="pres">
      <dgm:prSet presAssocID="{8391FF55-CFF0-5E48-878E-AED8A1B2AD45}" presName="Name21" presStyleCnt="0"/>
      <dgm:spPr/>
    </dgm:pt>
    <dgm:pt modelId="{96838E0E-983C-1849-A676-D8804B01E07E}" type="pres">
      <dgm:prSet presAssocID="{8391FF55-CFF0-5E48-878E-AED8A1B2AD45}" presName="level2Shape" presStyleLbl="node3" presStyleIdx="1" presStyleCnt="4" custScaleX="154957" custScaleY="331954" custLinFactNeighborX="-32955" custLinFactNeighborY="4274"/>
      <dgm:spPr/>
    </dgm:pt>
    <dgm:pt modelId="{0F50F688-8994-3C4E-BFC2-192B419669BF}" type="pres">
      <dgm:prSet presAssocID="{8391FF55-CFF0-5E48-878E-AED8A1B2AD45}" presName="hierChild3" presStyleCnt="0"/>
      <dgm:spPr/>
    </dgm:pt>
    <dgm:pt modelId="{EB908EE4-4E59-914C-9C7E-E6E740128F6F}" type="pres">
      <dgm:prSet presAssocID="{428629EF-90FD-944A-AD5D-228DC6B3739D}" presName="Name19" presStyleLbl="parChTrans1D3" presStyleIdx="2" presStyleCnt="4"/>
      <dgm:spPr/>
    </dgm:pt>
    <dgm:pt modelId="{9962306D-55BE-AF42-B751-7DAECACFD113}" type="pres">
      <dgm:prSet presAssocID="{AE9A6431-6019-5842-82F3-1B0854A83586}" presName="Name21" presStyleCnt="0"/>
      <dgm:spPr/>
    </dgm:pt>
    <dgm:pt modelId="{BB0A5CB2-8A07-0144-9527-2B5B8747A623}" type="pres">
      <dgm:prSet presAssocID="{AE9A6431-6019-5842-82F3-1B0854A83586}" presName="level2Shape" presStyleLbl="node3" presStyleIdx="2" presStyleCnt="4" custScaleX="217581" custScaleY="311643" custLinFactNeighborX="-15481" custLinFactNeighborY="11239"/>
      <dgm:spPr/>
    </dgm:pt>
    <dgm:pt modelId="{FDFC4C94-3F2E-834D-A61E-D50CE089FA25}" type="pres">
      <dgm:prSet presAssocID="{AE9A6431-6019-5842-82F3-1B0854A83586}" presName="hierChild3" presStyleCnt="0"/>
      <dgm:spPr/>
    </dgm:pt>
    <dgm:pt modelId="{C8CB7D06-59D6-4F4C-B628-E7F2E1E72D82}" type="pres">
      <dgm:prSet presAssocID="{F5C6FD78-E7DC-554F-891D-1145395BDB61}" presName="Name19" presStyleLbl="parChTrans1D2" presStyleIdx="1" presStyleCnt="2"/>
      <dgm:spPr/>
    </dgm:pt>
    <dgm:pt modelId="{5807B505-1B39-A94F-88CB-391F72F58780}" type="pres">
      <dgm:prSet presAssocID="{BE58D0C0-2507-704E-97EE-91456D9C470F}" presName="Name21" presStyleCnt="0"/>
      <dgm:spPr/>
    </dgm:pt>
    <dgm:pt modelId="{461AA773-F96B-C24C-8F10-C7EC40880DE8}" type="pres">
      <dgm:prSet presAssocID="{BE58D0C0-2507-704E-97EE-91456D9C470F}" presName="level2Shape" presStyleLbl="node2" presStyleIdx="1" presStyleCnt="2" custScaleX="193618" custScaleY="107182" custLinFactNeighborX="-510" custLinFactNeighborY="-10538"/>
      <dgm:spPr/>
    </dgm:pt>
    <dgm:pt modelId="{E4E390B9-6D84-D141-A5F5-22923EECE48E}" type="pres">
      <dgm:prSet presAssocID="{BE58D0C0-2507-704E-97EE-91456D9C470F}" presName="hierChild3" presStyleCnt="0"/>
      <dgm:spPr/>
    </dgm:pt>
    <dgm:pt modelId="{E334566B-55BF-BD4C-B8DA-F4EBC1C8194A}" type="pres">
      <dgm:prSet presAssocID="{DF482144-1C97-144C-BC26-A8D150974A14}" presName="Name19" presStyleLbl="parChTrans1D3" presStyleIdx="3" presStyleCnt="4"/>
      <dgm:spPr/>
    </dgm:pt>
    <dgm:pt modelId="{70FC334D-2724-1C48-9125-55FBAA327F7C}" type="pres">
      <dgm:prSet presAssocID="{24CFDC6C-89BD-A24A-8C2B-6273E335DC41}" presName="Name21" presStyleCnt="0"/>
      <dgm:spPr/>
    </dgm:pt>
    <dgm:pt modelId="{DB507836-06C7-8F4B-97F2-2F87FA8A5E0A}" type="pres">
      <dgm:prSet presAssocID="{24CFDC6C-89BD-A24A-8C2B-6273E335DC41}" presName="level2Shape" presStyleLbl="node3" presStyleIdx="3" presStyleCnt="4" custScaleX="167225" custScaleY="453027" custLinFactNeighborX="1993" custLinFactNeighborY="4274"/>
      <dgm:spPr/>
    </dgm:pt>
    <dgm:pt modelId="{27567B1B-6829-C247-A6D8-9DCD67C60582}" type="pres">
      <dgm:prSet presAssocID="{24CFDC6C-89BD-A24A-8C2B-6273E335DC41}" presName="hierChild3" presStyleCnt="0"/>
      <dgm:spPr/>
    </dgm:pt>
    <dgm:pt modelId="{E5CD1264-9D38-8842-8B4E-14E4E753B5CE}" type="pres">
      <dgm:prSet presAssocID="{679F0ED8-2576-0B47-A0DB-773A1CDA767A}" presName="bgShapesFlow" presStyleCnt="0"/>
      <dgm:spPr/>
    </dgm:pt>
    <dgm:pt modelId="{51ABDD65-BE64-9344-8DE5-5E966E6FFEDB}" type="pres">
      <dgm:prSet presAssocID="{247FF870-C189-F241-AD26-3D19856BF386}" presName="rectComp" presStyleCnt="0"/>
      <dgm:spPr/>
    </dgm:pt>
    <dgm:pt modelId="{7A126F4E-B93F-754D-94BD-5D07B719087F}" type="pres">
      <dgm:prSet presAssocID="{247FF870-C189-F241-AD26-3D19856BF386}" presName="bgRect" presStyleLbl="bgShp" presStyleIdx="0" presStyleCnt="4"/>
      <dgm:spPr/>
    </dgm:pt>
    <dgm:pt modelId="{E122324C-5A8C-0F4E-B0D2-9DA9BA53933F}" type="pres">
      <dgm:prSet presAssocID="{247FF870-C189-F241-AD26-3D19856BF386}" presName="bgRectTx" presStyleLbl="bgShp" presStyleIdx="0" presStyleCnt="4">
        <dgm:presLayoutVars>
          <dgm:bulletEnabled val="1"/>
        </dgm:presLayoutVars>
      </dgm:prSet>
      <dgm:spPr/>
    </dgm:pt>
    <dgm:pt modelId="{7ECD0123-2431-6645-9F21-CFDEF4AE04A7}" type="pres">
      <dgm:prSet presAssocID="{247FF870-C189-F241-AD26-3D19856BF386}" presName="spComp" presStyleCnt="0"/>
      <dgm:spPr/>
    </dgm:pt>
    <dgm:pt modelId="{EFB4BC41-938A-DF4B-BB90-0B6B1BA02E72}" type="pres">
      <dgm:prSet presAssocID="{247FF870-C189-F241-AD26-3D19856BF386}" presName="vSp" presStyleCnt="0"/>
      <dgm:spPr/>
    </dgm:pt>
    <dgm:pt modelId="{1AE22E1B-4231-0444-AAE7-4B7D8FDC4CAE}" type="pres">
      <dgm:prSet presAssocID="{AD58E2C6-13E2-F847-AAC1-EB9189A3F910}" presName="rectComp" presStyleCnt="0"/>
      <dgm:spPr/>
    </dgm:pt>
    <dgm:pt modelId="{2AF786DD-402F-F74D-A8D0-BA2752EF6232}" type="pres">
      <dgm:prSet presAssocID="{AD58E2C6-13E2-F847-AAC1-EB9189A3F910}" presName="bgRect" presStyleLbl="bgShp" presStyleIdx="1" presStyleCnt="4" custScaleX="115292"/>
      <dgm:spPr/>
    </dgm:pt>
    <dgm:pt modelId="{28CB9132-0017-8B45-8A18-4A0EFBD8C6A7}" type="pres">
      <dgm:prSet presAssocID="{AD58E2C6-13E2-F847-AAC1-EB9189A3F910}" presName="bgRectTx" presStyleLbl="bgShp" presStyleIdx="1" presStyleCnt="4">
        <dgm:presLayoutVars>
          <dgm:bulletEnabled val="1"/>
        </dgm:presLayoutVars>
      </dgm:prSet>
      <dgm:spPr/>
    </dgm:pt>
    <dgm:pt modelId="{A2AC9B43-06AB-4744-B0BB-2CCF29CAB6D3}" type="pres">
      <dgm:prSet presAssocID="{AD58E2C6-13E2-F847-AAC1-EB9189A3F910}" presName="spComp" presStyleCnt="0"/>
      <dgm:spPr/>
    </dgm:pt>
    <dgm:pt modelId="{4F3DFD9D-AC09-4340-8CE2-74CCE99B54FE}" type="pres">
      <dgm:prSet presAssocID="{AD58E2C6-13E2-F847-AAC1-EB9189A3F910}" presName="vSp" presStyleCnt="0"/>
      <dgm:spPr/>
    </dgm:pt>
    <dgm:pt modelId="{F30BCC06-8A73-7E49-9550-AFC2C758CEA3}" type="pres">
      <dgm:prSet presAssocID="{C3AB605B-F100-E740-B7D4-D0E566C6F4C2}" presName="rectComp" presStyleCnt="0"/>
      <dgm:spPr/>
    </dgm:pt>
    <dgm:pt modelId="{5406A1BF-2B94-0645-8C4E-F2A92DC5AF2E}" type="pres">
      <dgm:prSet presAssocID="{C3AB605B-F100-E740-B7D4-D0E566C6F4C2}" presName="bgRect" presStyleLbl="bgShp" presStyleIdx="2" presStyleCnt="4" custScaleX="120870"/>
      <dgm:spPr/>
    </dgm:pt>
    <dgm:pt modelId="{FD0308E3-F088-BE4C-8F4B-AD3889F9A197}" type="pres">
      <dgm:prSet presAssocID="{C3AB605B-F100-E740-B7D4-D0E566C6F4C2}" presName="bgRectTx" presStyleLbl="bgShp" presStyleIdx="2" presStyleCnt="4">
        <dgm:presLayoutVars>
          <dgm:bulletEnabled val="1"/>
        </dgm:presLayoutVars>
      </dgm:prSet>
      <dgm:spPr/>
    </dgm:pt>
    <dgm:pt modelId="{D249B213-954F-4B4A-A6E1-4FC112E4EB43}" type="pres">
      <dgm:prSet presAssocID="{C3AB605B-F100-E740-B7D4-D0E566C6F4C2}" presName="spComp" presStyleCnt="0"/>
      <dgm:spPr/>
    </dgm:pt>
    <dgm:pt modelId="{0ECA912F-8D2A-A540-8542-5971D6DDF0A3}" type="pres">
      <dgm:prSet presAssocID="{C3AB605B-F100-E740-B7D4-D0E566C6F4C2}" presName="vSp" presStyleCnt="0"/>
      <dgm:spPr/>
    </dgm:pt>
    <dgm:pt modelId="{A8C21A8E-32FC-BD45-8233-FDF04C50A3D8}" type="pres">
      <dgm:prSet presAssocID="{3CFBA950-1C26-AA40-9120-02627FA247EA}" presName="rectComp" presStyleCnt="0"/>
      <dgm:spPr/>
    </dgm:pt>
    <dgm:pt modelId="{B23C6A84-FA69-1D44-908E-C37DAD52909D}" type="pres">
      <dgm:prSet presAssocID="{3CFBA950-1C26-AA40-9120-02627FA247EA}" presName="bgRect" presStyleLbl="bgShp" presStyleIdx="3" presStyleCnt="4" custScaleX="130238"/>
      <dgm:spPr/>
    </dgm:pt>
    <dgm:pt modelId="{93AE1345-9C9B-0547-9B05-59A2ABE24B7B}" type="pres">
      <dgm:prSet presAssocID="{3CFBA950-1C26-AA40-9120-02627FA247EA}" presName="bgRectTx" presStyleLbl="bgShp" presStyleIdx="3" presStyleCnt="4">
        <dgm:presLayoutVars>
          <dgm:bulletEnabled val="1"/>
        </dgm:presLayoutVars>
      </dgm:prSet>
      <dgm:spPr/>
    </dgm:pt>
  </dgm:ptLst>
  <dgm:cxnLst>
    <dgm:cxn modelId="{6BA1EA05-4BDC-EA47-888B-088ABB49D2E3}" srcId="{679F0ED8-2576-0B47-A0DB-773A1CDA767A}" destId="{247FF870-C189-F241-AD26-3D19856BF386}" srcOrd="1" destOrd="0" parTransId="{23C3DFA3-F193-9142-96BE-965D95A28455}" sibTransId="{5DE7DBC9-8D8D-0C4F-8398-AD3BD0245342}"/>
    <dgm:cxn modelId="{4BC82306-3CA5-9F4B-8BA5-E6F7C518EAF0}" type="presOf" srcId="{5F289310-78F0-3F45-9F5A-351D3DEE0B6B}" destId="{072EE89A-B814-4B48-85A4-E44702263BD6}" srcOrd="0" destOrd="0" presId="urn:microsoft.com/office/officeart/2005/8/layout/hierarchy6"/>
    <dgm:cxn modelId="{944AD70E-2767-5540-A60A-639EF46A889F}" type="presOf" srcId="{AD58E2C6-13E2-F847-AAC1-EB9189A3F910}" destId="{28CB9132-0017-8B45-8A18-4A0EFBD8C6A7}" srcOrd="1" destOrd="0" presId="urn:microsoft.com/office/officeart/2005/8/layout/hierarchy6"/>
    <dgm:cxn modelId="{2411C524-7585-1241-AFEE-826063587E25}" type="presOf" srcId="{247FF870-C189-F241-AD26-3D19856BF386}" destId="{7A126F4E-B93F-754D-94BD-5D07B719087F}" srcOrd="0" destOrd="0" presId="urn:microsoft.com/office/officeart/2005/8/layout/hierarchy6"/>
    <dgm:cxn modelId="{B375F92B-A7BC-214F-8372-57E822A9F551}" type="presOf" srcId="{679F0ED8-2576-0B47-A0DB-773A1CDA767A}" destId="{DDF5A386-FA84-384B-98EC-66B483AA7318}" srcOrd="0" destOrd="0" presId="urn:microsoft.com/office/officeart/2005/8/layout/hierarchy6"/>
    <dgm:cxn modelId="{33A3712D-52B9-3943-9130-C391EF5CB5A9}" type="presOf" srcId="{428629EF-90FD-944A-AD5D-228DC6B3739D}" destId="{EB908EE4-4E59-914C-9C7E-E6E740128F6F}" srcOrd="0" destOrd="0" presId="urn:microsoft.com/office/officeart/2005/8/layout/hierarchy6"/>
    <dgm:cxn modelId="{4B257D33-8BE9-3846-A8D6-3516D7907ADF}" srcId="{679F0ED8-2576-0B47-A0DB-773A1CDA767A}" destId="{B2F12F18-AFFC-2B49-8790-B7555E43967A}" srcOrd="0" destOrd="0" parTransId="{5AA5055C-E139-1A46-940A-313A73A71F3C}" sibTransId="{027C6CB5-6C88-5244-A26F-691BF3D11232}"/>
    <dgm:cxn modelId="{22B09136-9707-9947-9673-201358487716}" type="presOf" srcId="{9334EE12-BA9F-0546-88F0-4BFECC156AE2}" destId="{D10B0BF8-592A-F849-95E7-A9E27DC8DF40}" srcOrd="0" destOrd="0" presId="urn:microsoft.com/office/officeart/2005/8/layout/hierarchy6"/>
    <dgm:cxn modelId="{53217937-F0AA-9C4C-90CA-AAD86B057C28}" srcId="{B2F12F18-AFFC-2B49-8790-B7555E43967A}" destId="{8A3B8E8C-43C1-DE4F-A40E-40B84C3419AB}" srcOrd="0" destOrd="0" parTransId="{9334EE12-BA9F-0546-88F0-4BFECC156AE2}" sibTransId="{E76C7154-968A-C143-88C8-80BBA6E900D0}"/>
    <dgm:cxn modelId="{56B02B39-AE59-C84E-928A-B13802B866AD}" srcId="{679F0ED8-2576-0B47-A0DB-773A1CDA767A}" destId="{C3AB605B-F100-E740-B7D4-D0E566C6F4C2}" srcOrd="3" destOrd="0" parTransId="{7E87C6E6-91A2-E040-82F0-C9F3B0538E8C}" sibTransId="{A4C5E058-A6DA-BC48-9F94-498229B9B80F}"/>
    <dgm:cxn modelId="{46D92E3A-0CF0-8845-97BA-8DA3D8A08453}" type="presOf" srcId="{3CFBA950-1C26-AA40-9120-02627FA247EA}" destId="{93AE1345-9C9B-0547-9B05-59A2ABE24B7B}" srcOrd="1" destOrd="0" presId="urn:microsoft.com/office/officeart/2005/8/layout/hierarchy6"/>
    <dgm:cxn modelId="{3B080742-B57A-DF46-B49E-515B9BF3FFE5}" type="presOf" srcId="{8A3B8E8C-43C1-DE4F-A40E-40B84C3419AB}" destId="{200F8BE7-24CB-144A-835B-3E66302BCD8D}" srcOrd="0" destOrd="0" presId="urn:microsoft.com/office/officeart/2005/8/layout/hierarchy6"/>
    <dgm:cxn modelId="{41E3D64E-6D79-7044-8756-C4A6CC393C25}" type="presOf" srcId="{247FF870-C189-F241-AD26-3D19856BF386}" destId="{E122324C-5A8C-0F4E-B0D2-9DA9BA53933F}" srcOrd="1" destOrd="0" presId="urn:microsoft.com/office/officeart/2005/8/layout/hierarchy6"/>
    <dgm:cxn modelId="{22C9D95C-88E2-D74C-8A79-C123006E2C91}" type="presOf" srcId="{C3AB605B-F100-E740-B7D4-D0E566C6F4C2}" destId="{FD0308E3-F088-BE4C-8F4B-AD3889F9A197}" srcOrd="1" destOrd="0" presId="urn:microsoft.com/office/officeart/2005/8/layout/hierarchy6"/>
    <dgm:cxn modelId="{F4690663-956A-3648-A737-B9A5A003AFA5}" type="presOf" srcId="{3CFBA950-1C26-AA40-9120-02627FA247EA}" destId="{B23C6A84-FA69-1D44-908E-C37DAD52909D}" srcOrd="0" destOrd="0" presId="urn:microsoft.com/office/officeart/2005/8/layout/hierarchy6"/>
    <dgm:cxn modelId="{E22C1964-EE8C-9540-B7CB-177852AE05F5}" srcId="{8A3B8E8C-43C1-DE4F-A40E-40B84C3419AB}" destId="{AE9A6431-6019-5842-82F3-1B0854A83586}" srcOrd="2" destOrd="0" parTransId="{428629EF-90FD-944A-AD5D-228DC6B3739D}" sibTransId="{31B7592B-06E7-5C45-8B6B-675DAE02AB6E}"/>
    <dgm:cxn modelId="{77603777-2F3E-594D-B338-3FB0DEB5B84A}" type="presOf" srcId="{1C49085B-7886-AD4C-B53A-3EBD6E75E870}" destId="{41099199-B8FB-314D-BD3E-E05557F7D1FD}" srcOrd="0" destOrd="0" presId="urn:microsoft.com/office/officeart/2005/8/layout/hierarchy6"/>
    <dgm:cxn modelId="{11868478-7253-3D44-B0F3-725660B92393}" srcId="{8A3B8E8C-43C1-DE4F-A40E-40B84C3419AB}" destId="{5F289310-78F0-3F45-9F5A-351D3DEE0B6B}" srcOrd="0" destOrd="0" parTransId="{1C49085B-7886-AD4C-B53A-3EBD6E75E870}" sibTransId="{BF254C58-EDC8-4C44-9243-245A44690601}"/>
    <dgm:cxn modelId="{68B0CE78-7006-0642-B48D-ADC2990BFB55}" srcId="{679F0ED8-2576-0B47-A0DB-773A1CDA767A}" destId="{3CFBA950-1C26-AA40-9120-02627FA247EA}" srcOrd="4" destOrd="0" parTransId="{E9ED9D0A-E5BB-B540-883B-6C682A20A048}" sibTransId="{FEE272E0-D033-FC44-B647-A33AEF67A8C6}"/>
    <dgm:cxn modelId="{4276A67D-25D2-3C43-AD7D-E7DEB5A07F67}" type="presOf" srcId="{24CFDC6C-89BD-A24A-8C2B-6273E335DC41}" destId="{DB507836-06C7-8F4B-97F2-2F87FA8A5E0A}" srcOrd="0" destOrd="0" presId="urn:microsoft.com/office/officeart/2005/8/layout/hierarchy6"/>
    <dgm:cxn modelId="{39F61283-A26F-2542-A460-A3874F41D9F7}" srcId="{679F0ED8-2576-0B47-A0DB-773A1CDA767A}" destId="{AD58E2C6-13E2-F847-AAC1-EB9189A3F910}" srcOrd="2" destOrd="0" parTransId="{F912EC1F-DFA1-934B-8EBB-5AB5FD4BBA76}" sibTransId="{1775E2A8-F3B3-2D4A-AE91-6F76C4740A38}"/>
    <dgm:cxn modelId="{1D164F9A-BD6C-AC4C-84C0-10D6E4103E3C}" type="presOf" srcId="{AD58E2C6-13E2-F847-AAC1-EB9189A3F910}" destId="{2AF786DD-402F-F74D-A8D0-BA2752EF6232}" srcOrd="0" destOrd="0" presId="urn:microsoft.com/office/officeart/2005/8/layout/hierarchy6"/>
    <dgm:cxn modelId="{D7D8A39F-46D5-5846-A277-C1DB53E98C38}" type="presOf" srcId="{AE9A6431-6019-5842-82F3-1B0854A83586}" destId="{BB0A5CB2-8A07-0144-9527-2B5B8747A623}" srcOrd="0" destOrd="0" presId="urn:microsoft.com/office/officeart/2005/8/layout/hierarchy6"/>
    <dgm:cxn modelId="{0A1CA4A0-721B-4341-9025-E4C4BD9D74D4}" type="presOf" srcId="{8391FF55-CFF0-5E48-878E-AED8A1B2AD45}" destId="{96838E0E-983C-1849-A676-D8804B01E07E}" srcOrd="0" destOrd="0" presId="urn:microsoft.com/office/officeart/2005/8/layout/hierarchy6"/>
    <dgm:cxn modelId="{25AF02A7-3AEE-B743-9B93-1DC2BAAF9547}" srcId="{B2F12F18-AFFC-2B49-8790-B7555E43967A}" destId="{BE58D0C0-2507-704E-97EE-91456D9C470F}" srcOrd="1" destOrd="0" parTransId="{F5C6FD78-E7DC-554F-891D-1145395BDB61}" sibTransId="{92758556-0F96-3141-B6F1-F10E4A5FA4DA}"/>
    <dgm:cxn modelId="{B51092B0-C241-F742-A8A3-A46B04520F67}" type="presOf" srcId="{BE58D0C0-2507-704E-97EE-91456D9C470F}" destId="{461AA773-F96B-C24C-8F10-C7EC40880DE8}" srcOrd="0" destOrd="0" presId="urn:microsoft.com/office/officeart/2005/8/layout/hierarchy6"/>
    <dgm:cxn modelId="{18595CB4-BADF-D244-93AF-567228F81875}" type="presOf" srcId="{212F09F0-B359-3848-B377-647ED3109A65}" destId="{4EFD2AB1-A797-CC4A-A04F-9E584325D317}" srcOrd="0" destOrd="0" presId="urn:microsoft.com/office/officeart/2005/8/layout/hierarchy6"/>
    <dgm:cxn modelId="{1641A0C1-C003-2C49-8AA9-CE0AB15FB38C}" type="presOf" srcId="{F5C6FD78-E7DC-554F-891D-1145395BDB61}" destId="{C8CB7D06-59D6-4F4C-B628-E7F2E1E72D82}" srcOrd="0" destOrd="0" presId="urn:microsoft.com/office/officeart/2005/8/layout/hierarchy6"/>
    <dgm:cxn modelId="{C8C997D9-C81F-2D4F-A46D-A961277A1D67}" type="presOf" srcId="{B2F12F18-AFFC-2B49-8790-B7555E43967A}" destId="{3CD8C82C-0A32-7B4B-B248-AEC3F6C920BE}" srcOrd="0" destOrd="0" presId="urn:microsoft.com/office/officeart/2005/8/layout/hierarchy6"/>
    <dgm:cxn modelId="{B26D5EE5-AE1A-C247-8986-2FDC94F39039}" type="presOf" srcId="{C3AB605B-F100-E740-B7D4-D0E566C6F4C2}" destId="{5406A1BF-2B94-0645-8C4E-F2A92DC5AF2E}" srcOrd="0" destOrd="0" presId="urn:microsoft.com/office/officeart/2005/8/layout/hierarchy6"/>
    <dgm:cxn modelId="{57CF6FE9-25EB-C94B-B0DD-3409AF7EA4CE}" srcId="{8A3B8E8C-43C1-DE4F-A40E-40B84C3419AB}" destId="{8391FF55-CFF0-5E48-878E-AED8A1B2AD45}" srcOrd="1" destOrd="0" parTransId="{212F09F0-B359-3848-B377-647ED3109A65}" sibTransId="{B0838078-E5D6-3645-8AA2-179B524B45B3}"/>
    <dgm:cxn modelId="{D6DAC1E9-8EF6-8542-8444-49C1723A4580}" srcId="{BE58D0C0-2507-704E-97EE-91456D9C470F}" destId="{24CFDC6C-89BD-A24A-8C2B-6273E335DC41}" srcOrd="0" destOrd="0" parTransId="{DF482144-1C97-144C-BC26-A8D150974A14}" sibTransId="{1A81E85B-1E94-DA4E-A037-FB24DF82E836}"/>
    <dgm:cxn modelId="{212C17F5-3BC5-2847-A142-805F86345AB4}" type="presOf" srcId="{DF482144-1C97-144C-BC26-A8D150974A14}" destId="{E334566B-55BF-BD4C-B8DA-F4EBC1C8194A}" srcOrd="0" destOrd="0" presId="urn:microsoft.com/office/officeart/2005/8/layout/hierarchy6"/>
    <dgm:cxn modelId="{661AEB40-B501-5A4A-B6D2-925D3F3B2CCE}" type="presParOf" srcId="{DDF5A386-FA84-384B-98EC-66B483AA7318}" destId="{85475414-FAF9-4444-ADE5-0B9C13923F5C}" srcOrd="0" destOrd="0" presId="urn:microsoft.com/office/officeart/2005/8/layout/hierarchy6"/>
    <dgm:cxn modelId="{20ED48F0-E08A-A040-BE51-9A23C71A9ECC}" type="presParOf" srcId="{85475414-FAF9-4444-ADE5-0B9C13923F5C}" destId="{9D80CE32-CFF2-7041-A810-0217CFBD62BF}" srcOrd="0" destOrd="0" presId="urn:microsoft.com/office/officeart/2005/8/layout/hierarchy6"/>
    <dgm:cxn modelId="{C23F3A70-FE4A-1444-81B3-F2B4568391C9}" type="presParOf" srcId="{85475414-FAF9-4444-ADE5-0B9C13923F5C}" destId="{CEC4791C-1613-9847-94D4-7CA9432086A8}" srcOrd="1" destOrd="0" presId="urn:microsoft.com/office/officeart/2005/8/layout/hierarchy6"/>
    <dgm:cxn modelId="{A8E7B8E4-BAEE-4044-90AF-3AED3AF94A36}" type="presParOf" srcId="{CEC4791C-1613-9847-94D4-7CA9432086A8}" destId="{14571829-07D6-FC47-9FD4-2D46AA737F7D}" srcOrd="0" destOrd="0" presId="urn:microsoft.com/office/officeart/2005/8/layout/hierarchy6"/>
    <dgm:cxn modelId="{4D8299DC-BA6A-AE4A-9378-ECDBE83A3D30}" type="presParOf" srcId="{14571829-07D6-FC47-9FD4-2D46AA737F7D}" destId="{3CD8C82C-0A32-7B4B-B248-AEC3F6C920BE}" srcOrd="0" destOrd="0" presId="urn:microsoft.com/office/officeart/2005/8/layout/hierarchy6"/>
    <dgm:cxn modelId="{F270439E-B727-104E-BEC6-8C8A6430C4B0}" type="presParOf" srcId="{14571829-07D6-FC47-9FD4-2D46AA737F7D}" destId="{8F5F6580-C1AE-144B-9826-6C73648748FA}" srcOrd="1" destOrd="0" presId="urn:microsoft.com/office/officeart/2005/8/layout/hierarchy6"/>
    <dgm:cxn modelId="{7B062530-AF67-CC4A-9F61-2A7323B87A84}" type="presParOf" srcId="{8F5F6580-C1AE-144B-9826-6C73648748FA}" destId="{D10B0BF8-592A-F849-95E7-A9E27DC8DF40}" srcOrd="0" destOrd="0" presId="urn:microsoft.com/office/officeart/2005/8/layout/hierarchy6"/>
    <dgm:cxn modelId="{F44FCE21-7520-7849-A217-47326EB0B6EA}" type="presParOf" srcId="{8F5F6580-C1AE-144B-9826-6C73648748FA}" destId="{4EEAC0F1-4E85-C34D-9E3E-922FB304F375}" srcOrd="1" destOrd="0" presId="urn:microsoft.com/office/officeart/2005/8/layout/hierarchy6"/>
    <dgm:cxn modelId="{89DB6AD1-105D-1A4B-8440-CDF5FA725588}" type="presParOf" srcId="{4EEAC0F1-4E85-C34D-9E3E-922FB304F375}" destId="{200F8BE7-24CB-144A-835B-3E66302BCD8D}" srcOrd="0" destOrd="0" presId="urn:microsoft.com/office/officeart/2005/8/layout/hierarchy6"/>
    <dgm:cxn modelId="{752A19C5-E726-8C47-A2F0-BCA901C7D7A1}" type="presParOf" srcId="{4EEAC0F1-4E85-C34D-9E3E-922FB304F375}" destId="{0235344E-C570-544B-9A6B-6AB0210C5102}" srcOrd="1" destOrd="0" presId="urn:microsoft.com/office/officeart/2005/8/layout/hierarchy6"/>
    <dgm:cxn modelId="{E093F6ED-55C1-A44F-80CC-29F15F84D237}" type="presParOf" srcId="{0235344E-C570-544B-9A6B-6AB0210C5102}" destId="{41099199-B8FB-314D-BD3E-E05557F7D1FD}" srcOrd="0" destOrd="0" presId="urn:microsoft.com/office/officeart/2005/8/layout/hierarchy6"/>
    <dgm:cxn modelId="{4722062C-A205-5843-94F2-BCF0EA81F4B7}" type="presParOf" srcId="{0235344E-C570-544B-9A6B-6AB0210C5102}" destId="{FEC53CF0-0A21-844D-8004-1365CDDF2EBF}" srcOrd="1" destOrd="0" presId="urn:microsoft.com/office/officeart/2005/8/layout/hierarchy6"/>
    <dgm:cxn modelId="{393FFCC6-3333-EB49-B706-8C411C7A78E1}" type="presParOf" srcId="{FEC53CF0-0A21-844D-8004-1365CDDF2EBF}" destId="{072EE89A-B814-4B48-85A4-E44702263BD6}" srcOrd="0" destOrd="0" presId="urn:microsoft.com/office/officeart/2005/8/layout/hierarchy6"/>
    <dgm:cxn modelId="{2A17517F-26AB-EB4C-9F54-4513C971ECAB}" type="presParOf" srcId="{FEC53CF0-0A21-844D-8004-1365CDDF2EBF}" destId="{06AA53CE-47AB-354D-8B85-27443F2B3EC5}" srcOrd="1" destOrd="0" presId="urn:microsoft.com/office/officeart/2005/8/layout/hierarchy6"/>
    <dgm:cxn modelId="{9CD92C68-728D-E345-8C05-3FB9AFCD3F26}" type="presParOf" srcId="{0235344E-C570-544B-9A6B-6AB0210C5102}" destId="{4EFD2AB1-A797-CC4A-A04F-9E584325D317}" srcOrd="2" destOrd="0" presId="urn:microsoft.com/office/officeart/2005/8/layout/hierarchy6"/>
    <dgm:cxn modelId="{BDB31A60-B6B6-4842-BE0B-79AD6766F9FB}" type="presParOf" srcId="{0235344E-C570-544B-9A6B-6AB0210C5102}" destId="{EDF7CFB4-EC29-E54C-8DFA-4D869A06730E}" srcOrd="3" destOrd="0" presId="urn:microsoft.com/office/officeart/2005/8/layout/hierarchy6"/>
    <dgm:cxn modelId="{B90DB20F-51B7-BB4C-9233-79639A5C919C}" type="presParOf" srcId="{EDF7CFB4-EC29-E54C-8DFA-4D869A06730E}" destId="{96838E0E-983C-1849-A676-D8804B01E07E}" srcOrd="0" destOrd="0" presId="urn:microsoft.com/office/officeart/2005/8/layout/hierarchy6"/>
    <dgm:cxn modelId="{17B89A1E-999D-6745-91F2-EE72C1B2BA6F}" type="presParOf" srcId="{EDF7CFB4-EC29-E54C-8DFA-4D869A06730E}" destId="{0F50F688-8994-3C4E-BFC2-192B419669BF}" srcOrd="1" destOrd="0" presId="urn:microsoft.com/office/officeart/2005/8/layout/hierarchy6"/>
    <dgm:cxn modelId="{8A3C6BAB-43FF-A640-BDAE-0571F95A75C5}" type="presParOf" srcId="{0235344E-C570-544B-9A6B-6AB0210C5102}" destId="{EB908EE4-4E59-914C-9C7E-E6E740128F6F}" srcOrd="4" destOrd="0" presId="urn:microsoft.com/office/officeart/2005/8/layout/hierarchy6"/>
    <dgm:cxn modelId="{EB678C97-751D-674B-B408-AD87D64E526E}" type="presParOf" srcId="{0235344E-C570-544B-9A6B-6AB0210C5102}" destId="{9962306D-55BE-AF42-B751-7DAECACFD113}" srcOrd="5" destOrd="0" presId="urn:microsoft.com/office/officeart/2005/8/layout/hierarchy6"/>
    <dgm:cxn modelId="{4DFAB7D0-B28F-6C43-B383-2E588112ABB2}" type="presParOf" srcId="{9962306D-55BE-AF42-B751-7DAECACFD113}" destId="{BB0A5CB2-8A07-0144-9527-2B5B8747A623}" srcOrd="0" destOrd="0" presId="urn:microsoft.com/office/officeart/2005/8/layout/hierarchy6"/>
    <dgm:cxn modelId="{207958CB-2F10-D540-B0F4-F7E395DD20A9}" type="presParOf" srcId="{9962306D-55BE-AF42-B751-7DAECACFD113}" destId="{FDFC4C94-3F2E-834D-A61E-D50CE089FA25}" srcOrd="1" destOrd="0" presId="urn:microsoft.com/office/officeart/2005/8/layout/hierarchy6"/>
    <dgm:cxn modelId="{CCF458A9-19B3-074F-8820-FB9FF7C6656E}" type="presParOf" srcId="{8F5F6580-C1AE-144B-9826-6C73648748FA}" destId="{C8CB7D06-59D6-4F4C-B628-E7F2E1E72D82}" srcOrd="2" destOrd="0" presId="urn:microsoft.com/office/officeart/2005/8/layout/hierarchy6"/>
    <dgm:cxn modelId="{F7F048F5-1170-BA40-A93A-6A4F46078E58}" type="presParOf" srcId="{8F5F6580-C1AE-144B-9826-6C73648748FA}" destId="{5807B505-1B39-A94F-88CB-391F72F58780}" srcOrd="3" destOrd="0" presId="urn:microsoft.com/office/officeart/2005/8/layout/hierarchy6"/>
    <dgm:cxn modelId="{EB314D57-CEE3-C641-982A-7A65C0040A83}" type="presParOf" srcId="{5807B505-1B39-A94F-88CB-391F72F58780}" destId="{461AA773-F96B-C24C-8F10-C7EC40880DE8}" srcOrd="0" destOrd="0" presId="urn:microsoft.com/office/officeart/2005/8/layout/hierarchy6"/>
    <dgm:cxn modelId="{63D66DC4-EFDE-1145-9860-316959576D9C}" type="presParOf" srcId="{5807B505-1B39-A94F-88CB-391F72F58780}" destId="{E4E390B9-6D84-D141-A5F5-22923EECE48E}" srcOrd="1" destOrd="0" presId="urn:microsoft.com/office/officeart/2005/8/layout/hierarchy6"/>
    <dgm:cxn modelId="{704CD4A9-77E8-3F47-8F75-B4BDDB74D42A}" type="presParOf" srcId="{E4E390B9-6D84-D141-A5F5-22923EECE48E}" destId="{E334566B-55BF-BD4C-B8DA-F4EBC1C8194A}" srcOrd="0" destOrd="0" presId="urn:microsoft.com/office/officeart/2005/8/layout/hierarchy6"/>
    <dgm:cxn modelId="{F08462BD-DEAB-0740-B2B6-2BE5795EAE08}" type="presParOf" srcId="{E4E390B9-6D84-D141-A5F5-22923EECE48E}" destId="{70FC334D-2724-1C48-9125-55FBAA327F7C}" srcOrd="1" destOrd="0" presId="urn:microsoft.com/office/officeart/2005/8/layout/hierarchy6"/>
    <dgm:cxn modelId="{363BBB8A-DBA8-404F-ADD1-E446B10865D3}" type="presParOf" srcId="{70FC334D-2724-1C48-9125-55FBAA327F7C}" destId="{DB507836-06C7-8F4B-97F2-2F87FA8A5E0A}" srcOrd="0" destOrd="0" presId="urn:microsoft.com/office/officeart/2005/8/layout/hierarchy6"/>
    <dgm:cxn modelId="{EA53B78A-CF1B-3B4A-8DA4-7DAEE36ACF06}" type="presParOf" srcId="{70FC334D-2724-1C48-9125-55FBAA327F7C}" destId="{27567B1B-6829-C247-A6D8-9DCD67C60582}" srcOrd="1" destOrd="0" presId="urn:microsoft.com/office/officeart/2005/8/layout/hierarchy6"/>
    <dgm:cxn modelId="{6B4B9B48-CD65-9448-8AE9-2BF0434D8007}" type="presParOf" srcId="{DDF5A386-FA84-384B-98EC-66B483AA7318}" destId="{E5CD1264-9D38-8842-8B4E-14E4E753B5CE}" srcOrd="1" destOrd="0" presId="urn:microsoft.com/office/officeart/2005/8/layout/hierarchy6"/>
    <dgm:cxn modelId="{1F14D274-C100-A641-86E6-FE757B3A98EF}" type="presParOf" srcId="{E5CD1264-9D38-8842-8B4E-14E4E753B5CE}" destId="{51ABDD65-BE64-9344-8DE5-5E966E6FFEDB}" srcOrd="0" destOrd="0" presId="urn:microsoft.com/office/officeart/2005/8/layout/hierarchy6"/>
    <dgm:cxn modelId="{A09979DB-180D-554A-851E-4938792384FE}" type="presParOf" srcId="{51ABDD65-BE64-9344-8DE5-5E966E6FFEDB}" destId="{7A126F4E-B93F-754D-94BD-5D07B719087F}" srcOrd="0" destOrd="0" presId="urn:microsoft.com/office/officeart/2005/8/layout/hierarchy6"/>
    <dgm:cxn modelId="{8EDF11F9-7762-8040-87AF-6208AAC22856}" type="presParOf" srcId="{51ABDD65-BE64-9344-8DE5-5E966E6FFEDB}" destId="{E122324C-5A8C-0F4E-B0D2-9DA9BA53933F}" srcOrd="1" destOrd="0" presId="urn:microsoft.com/office/officeart/2005/8/layout/hierarchy6"/>
    <dgm:cxn modelId="{3FEEE452-96F2-B24D-9E04-471CF921D1FF}" type="presParOf" srcId="{E5CD1264-9D38-8842-8B4E-14E4E753B5CE}" destId="{7ECD0123-2431-6645-9F21-CFDEF4AE04A7}" srcOrd="1" destOrd="0" presId="urn:microsoft.com/office/officeart/2005/8/layout/hierarchy6"/>
    <dgm:cxn modelId="{CE7FBA8C-7DD7-DE40-9FE4-3B7D9E9CD1B9}" type="presParOf" srcId="{7ECD0123-2431-6645-9F21-CFDEF4AE04A7}" destId="{EFB4BC41-938A-DF4B-BB90-0B6B1BA02E72}" srcOrd="0" destOrd="0" presId="urn:microsoft.com/office/officeart/2005/8/layout/hierarchy6"/>
    <dgm:cxn modelId="{47BBE3A1-7D6F-C14D-AD4F-B1161DCD31F3}" type="presParOf" srcId="{E5CD1264-9D38-8842-8B4E-14E4E753B5CE}" destId="{1AE22E1B-4231-0444-AAE7-4B7D8FDC4CAE}" srcOrd="2" destOrd="0" presId="urn:microsoft.com/office/officeart/2005/8/layout/hierarchy6"/>
    <dgm:cxn modelId="{46817F0C-CF25-EB47-A1BC-E3C86FCFE415}" type="presParOf" srcId="{1AE22E1B-4231-0444-AAE7-4B7D8FDC4CAE}" destId="{2AF786DD-402F-F74D-A8D0-BA2752EF6232}" srcOrd="0" destOrd="0" presId="urn:microsoft.com/office/officeart/2005/8/layout/hierarchy6"/>
    <dgm:cxn modelId="{1006F775-1961-3444-8867-A6273267388F}" type="presParOf" srcId="{1AE22E1B-4231-0444-AAE7-4B7D8FDC4CAE}" destId="{28CB9132-0017-8B45-8A18-4A0EFBD8C6A7}" srcOrd="1" destOrd="0" presId="urn:microsoft.com/office/officeart/2005/8/layout/hierarchy6"/>
    <dgm:cxn modelId="{4A79E43E-5209-A542-BFCB-7D49B524818B}" type="presParOf" srcId="{E5CD1264-9D38-8842-8B4E-14E4E753B5CE}" destId="{A2AC9B43-06AB-4744-B0BB-2CCF29CAB6D3}" srcOrd="3" destOrd="0" presId="urn:microsoft.com/office/officeart/2005/8/layout/hierarchy6"/>
    <dgm:cxn modelId="{F6C95239-CAF8-0846-BE15-49B8F2C8ECCB}" type="presParOf" srcId="{A2AC9B43-06AB-4744-B0BB-2CCF29CAB6D3}" destId="{4F3DFD9D-AC09-4340-8CE2-74CCE99B54FE}" srcOrd="0" destOrd="0" presId="urn:microsoft.com/office/officeart/2005/8/layout/hierarchy6"/>
    <dgm:cxn modelId="{1E44F7EE-773D-7240-8C67-E1FD24C0DA19}" type="presParOf" srcId="{E5CD1264-9D38-8842-8B4E-14E4E753B5CE}" destId="{F30BCC06-8A73-7E49-9550-AFC2C758CEA3}" srcOrd="4" destOrd="0" presId="urn:microsoft.com/office/officeart/2005/8/layout/hierarchy6"/>
    <dgm:cxn modelId="{D74C2FC0-B947-B74D-9B1B-C963EE5D43CE}" type="presParOf" srcId="{F30BCC06-8A73-7E49-9550-AFC2C758CEA3}" destId="{5406A1BF-2B94-0645-8C4E-F2A92DC5AF2E}" srcOrd="0" destOrd="0" presId="urn:microsoft.com/office/officeart/2005/8/layout/hierarchy6"/>
    <dgm:cxn modelId="{C54E70C5-8E02-9340-A0F5-F0A97EEC8B24}" type="presParOf" srcId="{F30BCC06-8A73-7E49-9550-AFC2C758CEA3}" destId="{FD0308E3-F088-BE4C-8F4B-AD3889F9A197}" srcOrd="1" destOrd="0" presId="urn:microsoft.com/office/officeart/2005/8/layout/hierarchy6"/>
    <dgm:cxn modelId="{AC8CE9A1-7EFF-6E48-AF4B-4D373A3B88FC}" type="presParOf" srcId="{E5CD1264-9D38-8842-8B4E-14E4E753B5CE}" destId="{D249B213-954F-4B4A-A6E1-4FC112E4EB43}" srcOrd="5" destOrd="0" presId="urn:microsoft.com/office/officeart/2005/8/layout/hierarchy6"/>
    <dgm:cxn modelId="{CEF27D58-C04B-6546-878B-18F5BA0280EC}" type="presParOf" srcId="{D249B213-954F-4B4A-A6E1-4FC112E4EB43}" destId="{0ECA912F-8D2A-A540-8542-5971D6DDF0A3}" srcOrd="0" destOrd="0" presId="urn:microsoft.com/office/officeart/2005/8/layout/hierarchy6"/>
    <dgm:cxn modelId="{94438F8B-120C-4C4E-B491-92952470A7CB}" type="presParOf" srcId="{E5CD1264-9D38-8842-8B4E-14E4E753B5CE}" destId="{A8C21A8E-32FC-BD45-8233-FDF04C50A3D8}" srcOrd="6" destOrd="0" presId="urn:microsoft.com/office/officeart/2005/8/layout/hierarchy6"/>
    <dgm:cxn modelId="{ABB273CB-D035-0148-BA61-D09CDC9A5CF2}" type="presParOf" srcId="{A8C21A8E-32FC-BD45-8233-FDF04C50A3D8}" destId="{B23C6A84-FA69-1D44-908E-C37DAD52909D}" srcOrd="0" destOrd="0" presId="urn:microsoft.com/office/officeart/2005/8/layout/hierarchy6"/>
    <dgm:cxn modelId="{697B87ED-EEDC-3A45-A958-8C20AB3AC37D}" type="presParOf" srcId="{A8C21A8E-32FC-BD45-8233-FDF04C50A3D8}" destId="{93AE1345-9C9B-0547-9B05-59A2ABE24B7B}" srcOrd="1" destOrd="0" presId="urn:microsoft.com/office/officeart/2005/8/layout/hierarchy6"/>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3C6A84-FA69-1D44-908E-C37DAD52909D}">
      <dsp:nvSpPr>
        <dsp:cNvPr id="0" name=""/>
        <dsp:cNvSpPr/>
      </dsp:nvSpPr>
      <dsp:spPr>
        <a:xfrm>
          <a:off x="-1417043" y="3298316"/>
          <a:ext cx="12206686" cy="59560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Functions &amp; Funding</a:t>
          </a:r>
        </a:p>
      </dsp:txBody>
      <dsp:txXfrm>
        <a:off x="-1417043" y="3298316"/>
        <a:ext cx="3662006" cy="595606"/>
      </dsp:txXfrm>
    </dsp:sp>
    <dsp:sp modelId="{5406A1BF-2B94-0645-8C4E-F2A92DC5AF2E}">
      <dsp:nvSpPr>
        <dsp:cNvPr id="0" name=""/>
        <dsp:cNvSpPr/>
      </dsp:nvSpPr>
      <dsp:spPr>
        <a:xfrm>
          <a:off x="-978030" y="2603248"/>
          <a:ext cx="11328661" cy="59560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Direct</a:t>
          </a:r>
          <a:r>
            <a:rPr lang="en-US" sz="1400" kern="1200" baseline="0" dirty="0"/>
            <a:t> Service Providers</a:t>
          </a:r>
          <a:endParaRPr lang="en-US" sz="1400" kern="1200" dirty="0"/>
        </a:p>
      </dsp:txBody>
      <dsp:txXfrm>
        <a:off x="-978030" y="2603248"/>
        <a:ext cx="3398598" cy="595606"/>
      </dsp:txXfrm>
    </dsp:sp>
    <dsp:sp modelId="{2AF786DD-402F-F74D-A8D0-BA2752EF6232}">
      <dsp:nvSpPr>
        <dsp:cNvPr id="0" name=""/>
        <dsp:cNvSpPr/>
      </dsp:nvSpPr>
      <dsp:spPr>
        <a:xfrm>
          <a:off x="-716628" y="1908180"/>
          <a:ext cx="10805857" cy="59560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Municipality/District Level</a:t>
          </a:r>
        </a:p>
      </dsp:txBody>
      <dsp:txXfrm>
        <a:off x="-716628" y="1908180"/>
        <a:ext cx="3241757" cy="595606"/>
      </dsp:txXfrm>
    </dsp:sp>
    <dsp:sp modelId="{7A126F4E-B93F-754D-94BD-5D07B719087F}">
      <dsp:nvSpPr>
        <dsp:cNvPr id="0" name=""/>
        <dsp:cNvSpPr/>
      </dsp:nvSpPr>
      <dsp:spPr>
        <a:xfrm>
          <a:off x="0" y="1213112"/>
          <a:ext cx="9372600" cy="59560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Region Level:</a:t>
          </a:r>
        </a:p>
        <a:p>
          <a:pPr marL="0" lvl="0" indent="0" algn="ctr" defTabSz="622300">
            <a:lnSpc>
              <a:spcPct val="90000"/>
            </a:lnSpc>
            <a:spcBef>
              <a:spcPct val="0"/>
            </a:spcBef>
            <a:spcAft>
              <a:spcPct val="35000"/>
            </a:spcAft>
            <a:buNone/>
          </a:pPr>
          <a:r>
            <a:rPr lang="en-US" sz="1100" kern="1200" dirty="0"/>
            <a:t>Includes</a:t>
          </a:r>
          <a:r>
            <a:rPr lang="en-US" sz="1100" kern="1200" baseline="0" dirty="0"/>
            <a:t> 27 municipalities/districts</a:t>
          </a:r>
          <a:endParaRPr lang="en-US" sz="1100" kern="1200" dirty="0"/>
        </a:p>
      </dsp:txBody>
      <dsp:txXfrm>
        <a:off x="0" y="1213112"/>
        <a:ext cx="2811780" cy="595606"/>
      </dsp:txXfrm>
    </dsp:sp>
    <dsp:sp modelId="{3CD8C82C-0A32-7B4B-B248-AEC3F6C920BE}">
      <dsp:nvSpPr>
        <dsp:cNvPr id="0" name=""/>
        <dsp:cNvSpPr/>
      </dsp:nvSpPr>
      <dsp:spPr>
        <a:xfrm>
          <a:off x="5946246" y="1262843"/>
          <a:ext cx="1427603" cy="588625"/>
        </a:xfrm>
        <a:prstGeom prst="roundRect">
          <a:avLst>
            <a:gd name="adj" fmla="val 100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err="1"/>
            <a:t>Brong</a:t>
          </a:r>
          <a:r>
            <a:rPr lang="en-US" sz="1400" kern="1200" baseline="0" dirty="0"/>
            <a:t> </a:t>
          </a:r>
          <a:r>
            <a:rPr lang="en-US" sz="1400" kern="1200" baseline="0" dirty="0" err="1"/>
            <a:t>Ahafo</a:t>
          </a:r>
          <a:endParaRPr lang="en-US" sz="1400" kern="1200" dirty="0"/>
        </a:p>
      </dsp:txBody>
      <dsp:txXfrm>
        <a:off x="5963486" y="1280083"/>
        <a:ext cx="1393123" cy="554145"/>
      </dsp:txXfrm>
    </dsp:sp>
    <dsp:sp modelId="{D10B0BF8-592A-F849-95E7-A9E27DC8DF40}">
      <dsp:nvSpPr>
        <dsp:cNvPr id="0" name=""/>
        <dsp:cNvSpPr/>
      </dsp:nvSpPr>
      <dsp:spPr>
        <a:xfrm>
          <a:off x="4789624" y="1851468"/>
          <a:ext cx="1870423" cy="146517"/>
        </a:xfrm>
        <a:custGeom>
          <a:avLst/>
          <a:gdLst/>
          <a:ahLst/>
          <a:cxnLst/>
          <a:rect l="0" t="0" r="0" b="0"/>
          <a:pathLst>
            <a:path>
              <a:moveTo>
                <a:pt x="1870423" y="0"/>
              </a:moveTo>
              <a:lnTo>
                <a:pt x="1870423" y="73258"/>
              </a:lnTo>
              <a:lnTo>
                <a:pt x="0" y="73258"/>
              </a:lnTo>
              <a:lnTo>
                <a:pt x="0" y="14651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0F8BE7-24CB-144A-835B-3E66302BCD8D}">
      <dsp:nvSpPr>
        <dsp:cNvPr id="0" name=""/>
        <dsp:cNvSpPr/>
      </dsp:nvSpPr>
      <dsp:spPr>
        <a:xfrm>
          <a:off x="3711848" y="1997986"/>
          <a:ext cx="2155551" cy="554171"/>
        </a:xfrm>
        <a:prstGeom prst="roundRect">
          <a:avLst>
            <a:gd name="adj" fmla="val 100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Kintampo Municipal</a:t>
          </a:r>
          <a:r>
            <a:rPr lang="en-US" sz="1200" kern="1200" baseline="0" dirty="0"/>
            <a:t> North</a:t>
          </a:r>
          <a:endParaRPr lang="en-US" sz="1200" kern="1200" dirty="0"/>
        </a:p>
      </dsp:txBody>
      <dsp:txXfrm>
        <a:off x="3728079" y="2014217"/>
        <a:ext cx="2123089" cy="521709"/>
      </dsp:txXfrm>
    </dsp:sp>
    <dsp:sp modelId="{41099199-B8FB-314D-BD3E-E05557F7D1FD}">
      <dsp:nvSpPr>
        <dsp:cNvPr id="0" name=""/>
        <dsp:cNvSpPr/>
      </dsp:nvSpPr>
      <dsp:spPr>
        <a:xfrm>
          <a:off x="3224166" y="2552157"/>
          <a:ext cx="1565457" cy="272585"/>
        </a:xfrm>
        <a:custGeom>
          <a:avLst/>
          <a:gdLst/>
          <a:ahLst/>
          <a:cxnLst/>
          <a:rect l="0" t="0" r="0" b="0"/>
          <a:pathLst>
            <a:path>
              <a:moveTo>
                <a:pt x="1565457" y="0"/>
              </a:moveTo>
              <a:lnTo>
                <a:pt x="1565457" y="136292"/>
              </a:lnTo>
              <a:lnTo>
                <a:pt x="0" y="136292"/>
              </a:lnTo>
              <a:lnTo>
                <a:pt x="0" y="27258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2EE89A-B814-4B48-85A4-E44702263BD6}">
      <dsp:nvSpPr>
        <dsp:cNvPr id="0" name=""/>
        <dsp:cNvSpPr/>
      </dsp:nvSpPr>
      <dsp:spPr>
        <a:xfrm>
          <a:off x="2436511" y="2824742"/>
          <a:ext cx="1575311" cy="1927679"/>
        </a:xfrm>
        <a:prstGeom prst="roundRect">
          <a:avLst>
            <a:gd name="adj" fmla="val 100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Municipal Hospital</a:t>
          </a:r>
        </a:p>
        <a:p>
          <a:pPr marL="0" lvl="0" indent="0" algn="ctr" defTabSz="622300">
            <a:lnSpc>
              <a:spcPct val="90000"/>
            </a:lnSpc>
            <a:spcBef>
              <a:spcPct val="0"/>
            </a:spcBef>
            <a:spcAft>
              <a:spcPct val="35000"/>
            </a:spcAft>
            <a:buNone/>
          </a:pPr>
          <a:r>
            <a:rPr lang="en-US" sz="1400" kern="1200" dirty="0"/>
            <a:t>Outpatient</a:t>
          </a:r>
          <a:r>
            <a:rPr lang="en-US" sz="1400" kern="1200" baseline="0" dirty="0"/>
            <a:t> Unit</a:t>
          </a:r>
        </a:p>
      </dsp:txBody>
      <dsp:txXfrm>
        <a:off x="2482650" y="2870881"/>
        <a:ext cx="1483033" cy="1835401"/>
      </dsp:txXfrm>
    </dsp:sp>
    <dsp:sp modelId="{4EFD2AB1-A797-CC4A-A04F-9E584325D317}">
      <dsp:nvSpPr>
        <dsp:cNvPr id="0" name=""/>
        <dsp:cNvSpPr/>
      </dsp:nvSpPr>
      <dsp:spPr>
        <a:xfrm>
          <a:off x="4789624" y="2552157"/>
          <a:ext cx="154291" cy="272585"/>
        </a:xfrm>
        <a:custGeom>
          <a:avLst/>
          <a:gdLst/>
          <a:ahLst/>
          <a:cxnLst/>
          <a:rect l="0" t="0" r="0" b="0"/>
          <a:pathLst>
            <a:path>
              <a:moveTo>
                <a:pt x="0" y="0"/>
              </a:moveTo>
              <a:lnTo>
                <a:pt x="0" y="136292"/>
              </a:lnTo>
              <a:lnTo>
                <a:pt x="154291" y="136292"/>
              </a:lnTo>
              <a:lnTo>
                <a:pt x="154291" y="27258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6838E0E-983C-1849-A676-D8804B01E07E}">
      <dsp:nvSpPr>
        <dsp:cNvPr id="0" name=""/>
        <dsp:cNvSpPr/>
      </dsp:nvSpPr>
      <dsp:spPr>
        <a:xfrm>
          <a:off x="4365953" y="2824742"/>
          <a:ext cx="1155923" cy="1650837"/>
        </a:xfrm>
        <a:prstGeom prst="roundRect">
          <a:avLst>
            <a:gd name="adj" fmla="val 100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Municipal Unit for</a:t>
          </a:r>
          <a:r>
            <a:rPr lang="en-US" sz="1400" kern="1200" baseline="0" dirty="0"/>
            <a:t> Mental Health Services</a:t>
          </a:r>
        </a:p>
      </dsp:txBody>
      <dsp:txXfrm>
        <a:off x="4399809" y="2858598"/>
        <a:ext cx="1088211" cy="1583125"/>
      </dsp:txXfrm>
    </dsp:sp>
    <dsp:sp modelId="{EB908EE4-4E59-914C-9C7E-E6E740128F6F}">
      <dsp:nvSpPr>
        <dsp:cNvPr id="0" name=""/>
        <dsp:cNvSpPr/>
      </dsp:nvSpPr>
      <dsp:spPr>
        <a:xfrm>
          <a:off x="4789624" y="2552157"/>
          <a:ext cx="1897929" cy="307222"/>
        </a:xfrm>
        <a:custGeom>
          <a:avLst/>
          <a:gdLst/>
          <a:ahLst/>
          <a:cxnLst/>
          <a:rect l="0" t="0" r="0" b="0"/>
          <a:pathLst>
            <a:path>
              <a:moveTo>
                <a:pt x="0" y="0"/>
              </a:moveTo>
              <a:lnTo>
                <a:pt x="0" y="153611"/>
              </a:lnTo>
              <a:lnTo>
                <a:pt x="1897929" y="153611"/>
              </a:lnTo>
              <a:lnTo>
                <a:pt x="1897929" y="30722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B0A5CB2-8A07-0144-9527-2B5B8747A623}">
      <dsp:nvSpPr>
        <dsp:cNvPr id="0" name=""/>
        <dsp:cNvSpPr/>
      </dsp:nvSpPr>
      <dsp:spPr>
        <a:xfrm>
          <a:off x="5876015" y="2859380"/>
          <a:ext cx="1623075" cy="1549829"/>
        </a:xfrm>
        <a:prstGeom prst="roundRect">
          <a:avLst>
            <a:gd name="adj" fmla="val 100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College</a:t>
          </a:r>
          <a:r>
            <a:rPr lang="en-US" sz="1400" kern="1200" baseline="0" dirty="0"/>
            <a:t> of Health Kintampo</a:t>
          </a:r>
        </a:p>
        <a:p>
          <a:pPr marL="0" lvl="0" indent="0" algn="ctr" defTabSz="622300">
            <a:lnSpc>
              <a:spcPct val="90000"/>
            </a:lnSpc>
            <a:spcBef>
              <a:spcPct val="0"/>
            </a:spcBef>
            <a:spcAft>
              <a:spcPct val="35000"/>
            </a:spcAft>
            <a:buNone/>
          </a:pPr>
          <a:r>
            <a:rPr lang="en-US" sz="1400" kern="1200" baseline="0" dirty="0"/>
            <a:t>Psychosocial Center</a:t>
          </a:r>
        </a:p>
      </dsp:txBody>
      <dsp:txXfrm>
        <a:off x="5921408" y="2904773"/>
        <a:ext cx="1532289" cy="1459043"/>
      </dsp:txXfrm>
    </dsp:sp>
    <dsp:sp modelId="{C8CB7D06-59D6-4F4C-B628-E7F2E1E72D82}">
      <dsp:nvSpPr>
        <dsp:cNvPr id="0" name=""/>
        <dsp:cNvSpPr/>
      </dsp:nvSpPr>
      <dsp:spPr>
        <a:xfrm>
          <a:off x="6660048" y="1851468"/>
          <a:ext cx="1798229" cy="146517"/>
        </a:xfrm>
        <a:custGeom>
          <a:avLst/>
          <a:gdLst/>
          <a:ahLst/>
          <a:cxnLst/>
          <a:rect l="0" t="0" r="0" b="0"/>
          <a:pathLst>
            <a:path>
              <a:moveTo>
                <a:pt x="0" y="0"/>
              </a:moveTo>
              <a:lnTo>
                <a:pt x="0" y="73258"/>
              </a:lnTo>
              <a:lnTo>
                <a:pt x="1798229" y="73258"/>
              </a:lnTo>
              <a:lnTo>
                <a:pt x="1798229" y="14651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61AA773-F96B-C24C-8F10-C7EC40880DE8}">
      <dsp:nvSpPr>
        <dsp:cNvPr id="0" name=""/>
        <dsp:cNvSpPr/>
      </dsp:nvSpPr>
      <dsp:spPr>
        <a:xfrm>
          <a:off x="7736117" y="1997986"/>
          <a:ext cx="1444320" cy="533025"/>
        </a:xfrm>
        <a:prstGeom prst="roundRect">
          <a:avLst>
            <a:gd name="adj" fmla="val 100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Kintampo South</a:t>
          </a:r>
        </a:p>
      </dsp:txBody>
      <dsp:txXfrm>
        <a:off x="7751729" y="2013598"/>
        <a:ext cx="1413096" cy="501801"/>
      </dsp:txXfrm>
    </dsp:sp>
    <dsp:sp modelId="{E334566B-55BF-BD4C-B8DA-F4EBC1C8194A}">
      <dsp:nvSpPr>
        <dsp:cNvPr id="0" name=""/>
        <dsp:cNvSpPr/>
      </dsp:nvSpPr>
      <dsp:spPr>
        <a:xfrm>
          <a:off x="8412557" y="2531012"/>
          <a:ext cx="91440" cy="272585"/>
        </a:xfrm>
        <a:custGeom>
          <a:avLst/>
          <a:gdLst/>
          <a:ahLst/>
          <a:cxnLst/>
          <a:rect l="0" t="0" r="0" b="0"/>
          <a:pathLst>
            <a:path>
              <a:moveTo>
                <a:pt x="45720" y="0"/>
              </a:moveTo>
              <a:lnTo>
                <a:pt x="45720" y="136292"/>
              </a:lnTo>
              <a:lnTo>
                <a:pt x="64391" y="136292"/>
              </a:lnTo>
              <a:lnTo>
                <a:pt x="64391" y="27258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B507836-06C7-8F4B-97F2-2F87FA8A5E0A}">
      <dsp:nvSpPr>
        <dsp:cNvPr id="0" name=""/>
        <dsp:cNvSpPr/>
      </dsp:nvSpPr>
      <dsp:spPr>
        <a:xfrm>
          <a:off x="7853230" y="2803597"/>
          <a:ext cx="1247437" cy="2252944"/>
        </a:xfrm>
        <a:prstGeom prst="roundRect">
          <a:avLst>
            <a:gd name="adj" fmla="val 100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District</a:t>
          </a:r>
          <a:r>
            <a:rPr lang="en-US" sz="1400" kern="1200" baseline="0" dirty="0"/>
            <a:t> Hospital</a:t>
          </a:r>
        </a:p>
        <a:p>
          <a:pPr marL="0" lvl="0" indent="0" algn="ctr" defTabSz="622300">
            <a:lnSpc>
              <a:spcPct val="90000"/>
            </a:lnSpc>
            <a:spcBef>
              <a:spcPct val="0"/>
            </a:spcBef>
            <a:spcAft>
              <a:spcPct val="35000"/>
            </a:spcAft>
            <a:buNone/>
          </a:pPr>
          <a:r>
            <a:rPr lang="en-US" sz="1400" kern="1200" baseline="0" dirty="0"/>
            <a:t>Community Psychiatric Unit</a:t>
          </a:r>
        </a:p>
      </dsp:txBody>
      <dsp:txXfrm>
        <a:off x="7889766" y="2840133"/>
        <a:ext cx="1174365" cy="217987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A48EC6-D9DF-4430-91C6-B3C794D83052}" type="datetimeFigureOut">
              <a:rPr lang="en-US" smtClean="0"/>
              <a:t>10/15/18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0C4B24-725B-43CB-A656-4B74468BA3CF}" type="slidenum">
              <a:rPr lang="en-US" smtClean="0"/>
              <a:t>‹#›</a:t>
            </a:fld>
            <a:endParaRPr lang="en-US"/>
          </a:p>
        </p:txBody>
      </p:sp>
    </p:spTree>
    <p:extLst>
      <p:ext uri="{BB962C8B-B14F-4D97-AF65-F5344CB8AC3E}">
        <p14:creationId xmlns:p14="http://schemas.microsoft.com/office/powerpoint/2010/main" val="3586471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Developmental disorders</a:t>
            </a:r>
            <a:r>
              <a:rPr lang="en-US" baseline="0" dirty="0"/>
              <a:t> can include autism and conditions along the autistic spectrum</a:t>
            </a:r>
          </a:p>
          <a:p>
            <a:endParaRPr lang="en-US" baseline="0" dirty="0"/>
          </a:p>
          <a:p>
            <a:r>
              <a:rPr lang="en-US" baseline="0" dirty="0"/>
              <a:t>- Of the 50 million with epilepsy, 80% are considered to be living in LMIC (~40 mil)</a:t>
            </a:r>
            <a:endParaRPr lang="en-US" dirty="0"/>
          </a:p>
        </p:txBody>
      </p:sp>
      <p:sp>
        <p:nvSpPr>
          <p:cNvPr id="4" name="Slide Number Placeholder 3"/>
          <p:cNvSpPr>
            <a:spLocks noGrp="1"/>
          </p:cNvSpPr>
          <p:nvPr>
            <p:ph type="sldNum" sz="quarter" idx="10"/>
          </p:nvPr>
        </p:nvSpPr>
        <p:spPr/>
        <p:txBody>
          <a:bodyPr/>
          <a:lstStyle/>
          <a:p>
            <a:fld id="{06DD1DBF-A89F-7348-B53D-E2E7DC789FE1}" type="slidenum">
              <a:rPr lang="en-US" smtClean="0"/>
              <a:t>2</a:t>
            </a:fld>
            <a:endParaRPr lang="en-US"/>
          </a:p>
        </p:txBody>
      </p:sp>
    </p:spTree>
    <p:extLst>
      <p:ext uri="{BB962C8B-B14F-4D97-AF65-F5344CB8AC3E}">
        <p14:creationId xmlns:p14="http://schemas.microsoft.com/office/powerpoint/2010/main" val="34658579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Total IDIs: 15. H</a:t>
            </a:r>
            <a:r>
              <a:rPr lang="en-US" baseline="0" dirty="0"/>
              <a:t> – 6 providers (5 North, 1 South), 10 stakeholders (along the way, providers mentioned a working relationship with the department of social work and so we were able to interview additional stakeholders)</a:t>
            </a:r>
            <a:endParaRPr lang="en-US" dirty="0"/>
          </a:p>
          <a:p>
            <a:endParaRPr lang="en-US" dirty="0"/>
          </a:p>
          <a:p>
            <a:r>
              <a:rPr lang="en-US" dirty="0"/>
              <a:t>Scheduled independent</a:t>
            </a:r>
            <a:r>
              <a:rPr lang="en-US" baseline="0" dirty="0"/>
              <a:t> meetings with direct service providers either at work site or invited them to other private space. Consent was explained verbally in English; consent forms were signed and collected by the study team. All interviews were recorded using two (2) electronic recorders. Each interview was transcribed into English on Microsoft Word.</a:t>
            </a:r>
            <a:endParaRPr lang="en-US" dirty="0"/>
          </a:p>
        </p:txBody>
      </p:sp>
      <p:sp>
        <p:nvSpPr>
          <p:cNvPr id="4" name="Slide Number Placeholder 3"/>
          <p:cNvSpPr>
            <a:spLocks noGrp="1"/>
          </p:cNvSpPr>
          <p:nvPr>
            <p:ph type="sldNum" sz="quarter" idx="10"/>
          </p:nvPr>
        </p:nvSpPr>
        <p:spPr/>
        <p:txBody>
          <a:bodyPr/>
          <a:lstStyle/>
          <a:p>
            <a:fld id="{06DD1DBF-A89F-7348-B53D-E2E7DC789FE1}" type="slidenum">
              <a:rPr lang="en-US" smtClean="0"/>
              <a:t>11</a:t>
            </a:fld>
            <a:endParaRPr lang="en-US"/>
          </a:p>
        </p:txBody>
      </p:sp>
    </p:spTree>
    <p:extLst>
      <p:ext uri="{BB962C8B-B14F-4D97-AF65-F5344CB8AC3E}">
        <p14:creationId xmlns:p14="http://schemas.microsoft.com/office/powerpoint/2010/main" val="2373754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DD1DBF-A89F-7348-B53D-E2E7DC789FE1}" type="slidenum">
              <a:rPr lang="en-US" smtClean="0"/>
              <a:t>12</a:t>
            </a:fld>
            <a:endParaRPr lang="en-US"/>
          </a:p>
        </p:txBody>
      </p:sp>
    </p:spTree>
    <p:extLst>
      <p:ext uri="{BB962C8B-B14F-4D97-AF65-F5344CB8AC3E}">
        <p14:creationId xmlns:p14="http://schemas.microsoft.com/office/powerpoint/2010/main" val="42237218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20 quality standards and 23 quality indicators; after</a:t>
            </a:r>
            <a:r>
              <a:rPr lang="en-US" baseline="0" dirty="0"/>
              <a:t> one round of coding, other themes emerged </a:t>
            </a:r>
            <a:endParaRPr lang="en-US" dirty="0"/>
          </a:p>
        </p:txBody>
      </p:sp>
      <p:sp>
        <p:nvSpPr>
          <p:cNvPr id="4" name="Slide Number Placeholder 3"/>
          <p:cNvSpPr>
            <a:spLocks noGrp="1"/>
          </p:cNvSpPr>
          <p:nvPr>
            <p:ph type="sldNum" sz="quarter" idx="10"/>
          </p:nvPr>
        </p:nvSpPr>
        <p:spPr/>
        <p:txBody>
          <a:bodyPr/>
          <a:lstStyle/>
          <a:p>
            <a:fld id="{06DD1DBF-A89F-7348-B53D-E2E7DC789FE1}" type="slidenum">
              <a:rPr lang="en-US" smtClean="0"/>
              <a:t>13</a:t>
            </a:fld>
            <a:endParaRPr lang="en-US"/>
          </a:p>
        </p:txBody>
      </p:sp>
    </p:spTree>
    <p:extLst>
      <p:ext uri="{BB962C8B-B14F-4D97-AF65-F5344CB8AC3E}">
        <p14:creationId xmlns:p14="http://schemas.microsoft.com/office/powerpoint/2010/main" val="19596355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FGD – caregiver pressing thumb into ink pad to sign consent form. All of the women in this FGD were illiterate.</a:t>
            </a:r>
          </a:p>
        </p:txBody>
      </p:sp>
      <p:sp>
        <p:nvSpPr>
          <p:cNvPr id="4" name="Slide Number Placeholder 3"/>
          <p:cNvSpPr>
            <a:spLocks noGrp="1"/>
          </p:cNvSpPr>
          <p:nvPr>
            <p:ph type="sldNum" sz="quarter" idx="10"/>
          </p:nvPr>
        </p:nvSpPr>
        <p:spPr/>
        <p:txBody>
          <a:bodyPr/>
          <a:lstStyle/>
          <a:p>
            <a:fld id="{06DD1DBF-A89F-7348-B53D-E2E7DC789FE1}" type="slidenum">
              <a:rPr lang="en-US" smtClean="0"/>
              <a:t>15</a:t>
            </a:fld>
            <a:endParaRPr lang="en-US"/>
          </a:p>
        </p:txBody>
      </p:sp>
    </p:spTree>
    <p:extLst>
      <p:ext uri="{BB962C8B-B14F-4D97-AF65-F5344CB8AC3E}">
        <p14:creationId xmlns:p14="http://schemas.microsoft.com/office/powerpoint/2010/main" val="17895789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NHIS rep- stressed importance of community buy-in, building rapport and </a:t>
            </a:r>
            <a:r>
              <a:rPr lang="en-US" dirty="0" err="1"/>
              <a:t>strengthing</a:t>
            </a:r>
            <a:r>
              <a:rPr lang="en-US" baseline="0" dirty="0"/>
              <a:t> relationships with clients, future clients</a:t>
            </a:r>
          </a:p>
          <a:p>
            <a:endParaRPr lang="en-US" baseline="0" dirty="0"/>
          </a:p>
          <a:p>
            <a:r>
              <a:rPr lang="en-US" baseline="0" dirty="0"/>
              <a:t>Caregivers’ education from counseling and communication made them feel equipped to handle patients’ illnesses and also become advocates</a:t>
            </a:r>
            <a:endParaRPr lang="en-US" dirty="0"/>
          </a:p>
        </p:txBody>
      </p:sp>
      <p:sp>
        <p:nvSpPr>
          <p:cNvPr id="4" name="Slide Number Placeholder 3"/>
          <p:cNvSpPr>
            <a:spLocks noGrp="1"/>
          </p:cNvSpPr>
          <p:nvPr>
            <p:ph type="sldNum" sz="quarter" idx="10"/>
          </p:nvPr>
        </p:nvSpPr>
        <p:spPr/>
        <p:txBody>
          <a:bodyPr/>
          <a:lstStyle/>
          <a:p>
            <a:fld id="{06DD1DBF-A89F-7348-B53D-E2E7DC789FE1}" type="slidenum">
              <a:rPr lang="en-US" smtClean="0"/>
              <a:t>16</a:t>
            </a:fld>
            <a:endParaRPr lang="en-US"/>
          </a:p>
        </p:txBody>
      </p:sp>
    </p:spTree>
    <p:extLst>
      <p:ext uri="{BB962C8B-B14F-4D97-AF65-F5344CB8AC3E}">
        <p14:creationId xmlns:p14="http://schemas.microsoft.com/office/powerpoint/2010/main" val="5931676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practice, no providers specified the use of any diagnostic tools or questionnaires for mental illnesses. Two providers did mention the use and necessity of referring to other health professionals for second opinions but this was not a standard practice for providers who worked primarily in the community, such as the CMHOs. Only one provider stated it was standard practice to have patients complete blood tests to rule out alternative causes of specific disorders. </a:t>
            </a:r>
          </a:p>
          <a:p>
            <a:endParaRPr lang="en-US" dirty="0"/>
          </a:p>
        </p:txBody>
      </p:sp>
      <p:sp>
        <p:nvSpPr>
          <p:cNvPr id="4" name="Slide Number Placeholder 3"/>
          <p:cNvSpPr>
            <a:spLocks noGrp="1"/>
          </p:cNvSpPr>
          <p:nvPr>
            <p:ph type="sldNum" sz="quarter" idx="10"/>
          </p:nvPr>
        </p:nvSpPr>
        <p:spPr/>
        <p:txBody>
          <a:bodyPr/>
          <a:lstStyle/>
          <a:p>
            <a:fld id="{06DD1DBF-A89F-7348-B53D-E2E7DC789FE1}" type="slidenum">
              <a:rPr lang="en-US" smtClean="0"/>
              <a:t>17</a:t>
            </a:fld>
            <a:endParaRPr lang="en-US"/>
          </a:p>
        </p:txBody>
      </p:sp>
    </p:spTree>
    <p:extLst>
      <p:ext uri="{BB962C8B-B14F-4D97-AF65-F5344CB8AC3E}">
        <p14:creationId xmlns:p14="http://schemas.microsoft.com/office/powerpoint/2010/main" val="7378104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DD1DBF-A89F-7348-B53D-E2E7DC789FE1}" type="slidenum">
              <a:rPr lang="en-US" smtClean="0"/>
              <a:t>18</a:t>
            </a:fld>
            <a:endParaRPr lang="en-US"/>
          </a:p>
        </p:txBody>
      </p:sp>
    </p:spTree>
    <p:extLst>
      <p:ext uri="{BB962C8B-B14F-4D97-AF65-F5344CB8AC3E}">
        <p14:creationId xmlns:p14="http://schemas.microsoft.com/office/powerpoint/2010/main" val="14780031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solidFill>
                  <a:srgbClr val="000000"/>
                </a:solidFill>
                <a:latin typeface="Calibri" charset="0"/>
                <a:ea typeface="Calibri" charset="0"/>
                <a:cs typeface="Times New Roman" charset="0"/>
              </a:rPr>
              <a:t>Providers viewed counseling as all-inclusive and focused on education, advocacy, and family counseling. One provider mentioned loss to follow up as a challenge in providing counseling services. </a:t>
            </a: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a:solidFill>
                  <a:srgbClr val="000000"/>
                </a:solidFill>
                <a:effectLst/>
                <a:latin typeface="Calibri" charset="0"/>
                <a:ea typeface="Calibri" charset="0"/>
                <a:cs typeface="Times New Roman" charset="0"/>
              </a:rPr>
              <a:t>Quote:</a:t>
            </a:r>
            <a:r>
              <a:rPr lang="en-US" b="1" baseline="0" dirty="0">
                <a:solidFill>
                  <a:srgbClr val="000000"/>
                </a:solidFill>
                <a:effectLst/>
                <a:latin typeface="Calibri" charset="0"/>
                <a:ea typeface="Calibri" charset="0"/>
                <a:cs typeface="Times New Roman" charset="0"/>
              </a:rPr>
              <a:t> </a:t>
            </a:r>
            <a:r>
              <a:rPr lang="en-US" i="1" dirty="0">
                <a:solidFill>
                  <a:srgbClr val="000000"/>
                </a:solidFill>
                <a:latin typeface="Calibri" charset="0"/>
                <a:ea typeface="Calibri" charset="0"/>
                <a:cs typeface="Calibri" charset="0"/>
              </a:rPr>
              <a:t>“We do counseling. Apart from giving the medication you counsel the person on the condition, and then the caregiver, you try to talk to them too..</a:t>
            </a:r>
            <a:r>
              <a:rPr lang="en-US" sz="1400" i="0" dirty="0">
                <a:solidFill>
                  <a:srgbClr val="000000"/>
                </a:solidFill>
                <a:latin typeface="Calibri" charset="0"/>
                <a:ea typeface="Calibri" charset="0"/>
                <a:cs typeface="Calibri" charset="0"/>
              </a:rPr>
              <a:t>[she further went onto say]</a:t>
            </a:r>
            <a:r>
              <a:rPr lang="en-US" i="1" dirty="0">
                <a:solidFill>
                  <a:srgbClr val="000000"/>
                </a:solidFill>
                <a:latin typeface="Calibri" charset="0"/>
                <a:ea typeface="Calibri" charset="0"/>
                <a:cs typeface="Calibri" charset="0"/>
              </a:rPr>
              <a:t> </a:t>
            </a:r>
            <a:r>
              <a:rPr lang="en-US" b="1" i="1" dirty="0">
                <a:solidFill>
                  <a:srgbClr val="000000"/>
                </a:solidFill>
                <a:latin typeface="Calibri" charset="0"/>
                <a:ea typeface="Calibri" charset="0"/>
                <a:cs typeface="Calibri" charset="0"/>
              </a:rPr>
              <a:t>If you explain to [caregivers], they will begin to understand that it’s not intentional, or it’s not because they don’t respect, but it’s a condition that we are trying to manage.” - CMHO, Kintampo South	</a:t>
            </a:r>
            <a:endParaRPr lang="en-US" b="1" dirty="0">
              <a:solidFill>
                <a:srgbClr val="000000"/>
              </a:solidFill>
              <a:effectLst/>
              <a:latin typeface="Calibri" charset="0"/>
              <a:ea typeface="Calibri" charset="0"/>
              <a:cs typeface="Calibri"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a:solidFill>
                <a:srgbClr val="000000"/>
              </a:solidFill>
              <a:effectLst/>
              <a:latin typeface="Calibri" charset="0"/>
              <a:ea typeface="Calibri" charset="0"/>
              <a:cs typeface="Calibri" charset="0"/>
            </a:endParaRP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alibri" charset="0"/>
                <a:ea typeface="Calibri" charset="0"/>
                <a:cs typeface="Calibri" charset="0"/>
              </a:rPr>
              <a:t>Caregivers</a:t>
            </a:r>
            <a:r>
              <a:rPr lang="en-US" b="1" baseline="0" dirty="0">
                <a:latin typeface="Calibri" charset="0"/>
                <a:ea typeface="Calibri" charset="0"/>
                <a:cs typeface="Calibri" charset="0"/>
              </a:rPr>
              <a:t> reported counseling services were adequate as</a:t>
            </a:r>
            <a:r>
              <a:rPr lang="en-US" b="1" dirty="0">
                <a:latin typeface="Calibri" charset="0"/>
                <a:ea typeface="Calibri" charset="0"/>
                <a:cs typeface="Calibri" charset="0"/>
              </a:rPr>
              <a:t> they felt included in the process of recovery of relatives. One adolescent patient reported dissatisfaction with his care.</a:t>
            </a:r>
            <a:endParaRPr lang="en-US" b="1" dirty="0"/>
          </a:p>
          <a:p>
            <a:endParaRPr lang="en-US" dirty="0"/>
          </a:p>
        </p:txBody>
      </p:sp>
      <p:sp>
        <p:nvSpPr>
          <p:cNvPr id="4" name="Slide Number Placeholder 3"/>
          <p:cNvSpPr>
            <a:spLocks noGrp="1"/>
          </p:cNvSpPr>
          <p:nvPr>
            <p:ph type="sldNum" sz="quarter" idx="10"/>
          </p:nvPr>
        </p:nvSpPr>
        <p:spPr/>
        <p:txBody>
          <a:bodyPr/>
          <a:lstStyle/>
          <a:p>
            <a:fld id="{06DD1DBF-A89F-7348-B53D-E2E7DC789FE1}" type="slidenum">
              <a:rPr lang="en-US" smtClean="0"/>
              <a:t>19</a:t>
            </a:fld>
            <a:endParaRPr lang="en-US"/>
          </a:p>
        </p:txBody>
      </p:sp>
    </p:spTree>
    <p:extLst>
      <p:ext uri="{BB962C8B-B14F-4D97-AF65-F5344CB8AC3E}">
        <p14:creationId xmlns:p14="http://schemas.microsoft.com/office/powerpoint/2010/main" val="2691791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Providers and stakeholders were asked about case registers, reports, data collection, any analysis of the data, and increases or decreases in service utilization by any of their patients and clients. </a:t>
            </a:r>
          </a:p>
          <a:p>
            <a:endParaRPr lang="en-US" b="1" dirty="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alibri" charset="0"/>
                <a:ea typeface="Calibri" charset="0"/>
                <a:cs typeface="Times" charset="0"/>
              </a:rPr>
              <a:t>Stakeholders section: An ongoing school program funded by an external NGO required monthly data but analysis of that data was never returned to the GES stakeholders.</a:t>
            </a:r>
            <a:endParaRPr lang="en-US" b="1" dirty="0"/>
          </a:p>
          <a:p>
            <a:endParaRPr lang="en-US" b="1" dirty="0"/>
          </a:p>
          <a:p>
            <a:endParaRPr lang="en-US" dirty="0"/>
          </a:p>
          <a:p>
            <a:r>
              <a:rPr lang="en-US" dirty="0"/>
              <a:t>Data</a:t>
            </a:r>
            <a:r>
              <a:rPr lang="en-US" baseline="0" dirty="0"/>
              <a:t> management. All providers and stakeholders mentioned collected data and sending it to their directorate, regional or national HQ. </a:t>
            </a:r>
          </a:p>
          <a:p>
            <a:r>
              <a:rPr lang="en-US" baseline="0" dirty="0"/>
              <a:t>None of the providers did data analysis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There was no evidence-based way to track service utilization.</a:t>
            </a:r>
            <a:r>
              <a:rPr lang="en-US" sz="1200"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06DD1DBF-A89F-7348-B53D-E2E7DC789FE1}" type="slidenum">
              <a:rPr lang="en-US" smtClean="0"/>
              <a:t>20</a:t>
            </a:fld>
            <a:endParaRPr lang="en-US"/>
          </a:p>
        </p:txBody>
      </p:sp>
    </p:spTree>
    <p:extLst>
      <p:ext uri="{BB962C8B-B14F-4D97-AF65-F5344CB8AC3E}">
        <p14:creationId xmlns:p14="http://schemas.microsoft.com/office/powerpoint/2010/main" val="5570925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For the sake of time, I am only</a:t>
            </a:r>
            <a:r>
              <a:rPr lang="en-US" baseline="0" dirty="0"/>
              <a:t> going to talk in-depth about medication procurement. All providers reported a shortage of monthly medications was a challenge to ensuring patients adhered to treatment and did not relapse. Providers came up with the use of “tokens”.</a:t>
            </a:r>
          </a:p>
          <a:p>
            <a:endParaRPr lang="en-US" baseline="0" dirty="0"/>
          </a:p>
          <a:p>
            <a:r>
              <a:rPr lang="en-US" baseline="0" dirty="0"/>
              <a:t>This is a practice that deters patients and caregivers from seeking treatment, knowing they will be responsible for these drugs every month.</a:t>
            </a:r>
            <a:endParaRPr lang="en-US" dirty="0"/>
          </a:p>
        </p:txBody>
      </p:sp>
      <p:sp>
        <p:nvSpPr>
          <p:cNvPr id="4" name="Slide Number Placeholder 3"/>
          <p:cNvSpPr>
            <a:spLocks noGrp="1"/>
          </p:cNvSpPr>
          <p:nvPr>
            <p:ph type="sldNum" sz="quarter" idx="10"/>
          </p:nvPr>
        </p:nvSpPr>
        <p:spPr/>
        <p:txBody>
          <a:bodyPr/>
          <a:lstStyle/>
          <a:p>
            <a:fld id="{06DD1DBF-A89F-7348-B53D-E2E7DC789FE1}" type="slidenum">
              <a:rPr lang="en-US" smtClean="0"/>
              <a:t>21</a:t>
            </a:fld>
            <a:endParaRPr lang="en-US"/>
          </a:p>
        </p:txBody>
      </p:sp>
    </p:spTree>
    <p:extLst>
      <p:ext uri="{BB962C8B-B14F-4D97-AF65-F5344CB8AC3E}">
        <p14:creationId xmlns:p14="http://schemas.microsoft.com/office/powerpoint/2010/main" val="437015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Sub-Saharan Africa</a:t>
            </a:r>
            <a:r>
              <a:rPr lang="en-US" baseline="0" dirty="0"/>
              <a:t> is a continent that contains the twelve countries with the highest fertility rates, by 2050, a large proportion will be under the age of 25, known as the ‘youth bulge’ (PRB). Needless to say Ghana will need to address mental illness and promote wellbeing among its children and youth now and over the coming decades.</a:t>
            </a:r>
          </a:p>
          <a:p>
            <a:endParaRPr lang="en-US" baseline="0" dirty="0"/>
          </a:p>
          <a:p>
            <a:r>
              <a:rPr lang="en-US" baseline="0" dirty="0"/>
              <a:t>Lack of community screening tools, barriers to access including inability to reach qualified providers, and unknown numbers of persons seeking treatment through traditional healers means it’s very possible cases are not being captured</a:t>
            </a:r>
            <a:endParaRPr lang="en-US" dirty="0"/>
          </a:p>
        </p:txBody>
      </p:sp>
      <p:sp>
        <p:nvSpPr>
          <p:cNvPr id="4" name="Slide Number Placeholder 3"/>
          <p:cNvSpPr>
            <a:spLocks noGrp="1"/>
          </p:cNvSpPr>
          <p:nvPr>
            <p:ph type="sldNum" sz="quarter" idx="10"/>
          </p:nvPr>
        </p:nvSpPr>
        <p:spPr/>
        <p:txBody>
          <a:bodyPr/>
          <a:lstStyle/>
          <a:p>
            <a:fld id="{06DD1DBF-A89F-7348-B53D-E2E7DC789FE1}" type="slidenum">
              <a:rPr lang="en-US" smtClean="0"/>
              <a:t>3</a:t>
            </a:fld>
            <a:endParaRPr lang="en-US"/>
          </a:p>
        </p:txBody>
      </p:sp>
    </p:spTree>
    <p:extLst>
      <p:ext uri="{BB962C8B-B14F-4D97-AF65-F5344CB8AC3E}">
        <p14:creationId xmlns:p14="http://schemas.microsoft.com/office/powerpoint/2010/main" val="33602180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14 Level A facilities – North</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15 Level A facilities – South</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8 Level</a:t>
            </a:r>
            <a:r>
              <a:rPr lang="en-US" baseline="0" dirty="0"/>
              <a:t> B facilities – combined</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Level C – unable to see</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Mental health facilities – 8 </a:t>
            </a:r>
            <a:endParaRPr lang="en-US" dirty="0"/>
          </a:p>
          <a:p>
            <a:r>
              <a:rPr lang="en-US" dirty="0"/>
              <a:t>CHPS – clinics that provide care, referral</a:t>
            </a:r>
          </a:p>
          <a:p>
            <a:endParaRPr lang="en-US" dirty="0"/>
          </a:p>
        </p:txBody>
      </p:sp>
      <p:sp>
        <p:nvSpPr>
          <p:cNvPr id="4" name="Slide Number Placeholder 3"/>
          <p:cNvSpPr>
            <a:spLocks noGrp="1"/>
          </p:cNvSpPr>
          <p:nvPr>
            <p:ph type="sldNum" sz="quarter" idx="10"/>
          </p:nvPr>
        </p:nvSpPr>
        <p:spPr/>
        <p:txBody>
          <a:bodyPr/>
          <a:lstStyle/>
          <a:p>
            <a:fld id="{06DD1DBF-A89F-7348-B53D-E2E7DC789FE1}" type="slidenum">
              <a:rPr lang="en-US" smtClean="0"/>
              <a:t>22</a:t>
            </a:fld>
            <a:endParaRPr lang="en-US"/>
          </a:p>
        </p:txBody>
      </p:sp>
    </p:spTree>
    <p:extLst>
      <p:ext uri="{BB962C8B-B14F-4D97-AF65-F5344CB8AC3E}">
        <p14:creationId xmlns:p14="http://schemas.microsoft.com/office/powerpoint/2010/main" val="35975561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Recommendation</a:t>
            </a:r>
            <a:r>
              <a:rPr lang="en-US" baseline="0" dirty="0"/>
              <a:t> on data management – improve record keeping at facility level through the use of a computer database system that is accessible to providers and data entry specialists (training recommended on appropriate information to capture like </a:t>
            </a:r>
            <a:r>
              <a:rPr lang="en-US" baseline="0" dirty="0" err="1"/>
              <a:t>sociodemographic</a:t>
            </a:r>
            <a:r>
              <a:rPr lang="en-US" baseline="0" dirty="0"/>
              <a:t> information, and which fields to populate). Recommend reports generated every month and possibly quarterly MH service providers could meet at one location to discuss best practices.</a:t>
            </a:r>
          </a:p>
          <a:p>
            <a:r>
              <a:rPr lang="en-US" baseline="0" dirty="0"/>
              <a:t>- Use of client intake forms and medical history could assist in identifying differential diagnoses (e.g., patient experienced past head trauma, patient in infancy experienced fever or other sickness)</a:t>
            </a:r>
          </a:p>
          <a:p>
            <a:endParaRPr lang="en-US" baseline="0" dirty="0"/>
          </a:p>
          <a:p>
            <a:endParaRPr lang="en-US" baseline="0" dirty="0"/>
          </a:p>
          <a:p>
            <a:r>
              <a:rPr lang="en-US" baseline="0" dirty="0"/>
              <a:t>Cooperation and collaboration between medical providers would also for smooth transition for users who possibly migrate geographically or for personal reasons decide to seek services elsewhere. MOUs among health and non-health providers</a:t>
            </a:r>
            <a:endParaRPr lang="en-US" dirty="0"/>
          </a:p>
        </p:txBody>
      </p:sp>
      <p:sp>
        <p:nvSpPr>
          <p:cNvPr id="4" name="Slide Number Placeholder 3"/>
          <p:cNvSpPr>
            <a:spLocks noGrp="1"/>
          </p:cNvSpPr>
          <p:nvPr>
            <p:ph type="sldNum" sz="quarter" idx="10"/>
          </p:nvPr>
        </p:nvSpPr>
        <p:spPr/>
        <p:txBody>
          <a:bodyPr/>
          <a:lstStyle/>
          <a:p>
            <a:fld id="{06DD1DBF-A89F-7348-B53D-E2E7DC789FE1}" type="slidenum">
              <a:rPr lang="en-US" smtClean="0"/>
              <a:t>23</a:t>
            </a:fld>
            <a:endParaRPr lang="en-US"/>
          </a:p>
        </p:txBody>
      </p:sp>
    </p:spTree>
    <p:extLst>
      <p:ext uri="{BB962C8B-B14F-4D97-AF65-F5344CB8AC3E}">
        <p14:creationId xmlns:p14="http://schemas.microsoft.com/office/powerpoint/2010/main" val="13571983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It’s an unspoken</a:t>
            </a:r>
            <a:r>
              <a:rPr lang="en-US" baseline="0" dirty="0"/>
              <a:t> fact that mental health and neurological disorders are hidden and not prioritized but there is plenty of data out there that show funding must be increased to care for these people in the population. </a:t>
            </a:r>
          </a:p>
          <a:p>
            <a:endParaRPr lang="en-US" baseline="0" dirty="0"/>
          </a:p>
          <a:p>
            <a:r>
              <a:rPr lang="en-US" baseline="0" dirty="0"/>
              <a:t>Epilepsy is not a mental disorder. This may be a apple v. pear difference but ultimately, providers who are trained in mental health are caring for illnesses beyond their scope. This is unsafe especially for children who may be experiencing unprovoked seizures for reasons outside of epilepsy.</a:t>
            </a:r>
            <a:endParaRPr lang="en-US" dirty="0"/>
          </a:p>
        </p:txBody>
      </p:sp>
      <p:sp>
        <p:nvSpPr>
          <p:cNvPr id="4" name="Slide Number Placeholder 3"/>
          <p:cNvSpPr>
            <a:spLocks noGrp="1"/>
          </p:cNvSpPr>
          <p:nvPr>
            <p:ph type="sldNum" sz="quarter" idx="10"/>
          </p:nvPr>
        </p:nvSpPr>
        <p:spPr/>
        <p:txBody>
          <a:bodyPr/>
          <a:lstStyle/>
          <a:p>
            <a:fld id="{06DD1DBF-A89F-7348-B53D-E2E7DC789FE1}" type="slidenum">
              <a:rPr lang="en-US" smtClean="0"/>
              <a:t>24</a:t>
            </a:fld>
            <a:endParaRPr lang="en-US"/>
          </a:p>
        </p:txBody>
      </p:sp>
    </p:spTree>
    <p:extLst>
      <p:ext uri="{BB962C8B-B14F-4D97-AF65-F5344CB8AC3E}">
        <p14:creationId xmlns:p14="http://schemas.microsoft.com/office/powerpoint/2010/main" val="2844281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DD1DBF-A89F-7348-B53D-E2E7DC789FE1}" type="slidenum">
              <a:rPr lang="en-US" smtClean="0"/>
              <a:t>25</a:t>
            </a:fld>
            <a:endParaRPr lang="en-US"/>
          </a:p>
        </p:txBody>
      </p:sp>
    </p:spTree>
    <p:extLst>
      <p:ext uri="{BB962C8B-B14F-4D97-AF65-F5344CB8AC3E}">
        <p14:creationId xmlns:p14="http://schemas.microsoft.com/office/powerpoint/2010/main" val="21850245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DD1DBF-A89F-7348-B53D-E2E7DC789FE1}" type="slidenum">
              <a:rPr lang="en-US" smtClean="0"/>
              <a:t>26</a:t>
            </a:fld>
            <a:endParaRPr lang="en-US"/>
          </a:p>
        </p:txBody>
      </p:sp>
    </p:spTree>
    <p:extLst>
      <p:ext uri="{BB962C8B-B14F-4D97-AF65-F5344CB8AC3E}">
        <p14:creationId xmlns:p14="http://schemas.microsoft.com/office/powerpoint/2010/main" val="35746384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effectLst/>
            </a:endParaRPr>
          </a:p>
          <a:p>
            <a:r>
              <a:rPr lang="en-US" dirty="0">
                <a:effectLst/>
              </a:rPr>
              <a:t>Traditional</a:t>
            </a:r>
            <a:r>
              <a:rPr lang="en-US" baseline="0" dirty="0">
                <a:effectLst/>
              </a:rPr>
              <a:t> healers were not a targeted group in this study but I did want to acknowledge their recognized presence under the Act</a:t>
            </a:r>
          </a:p>
          <a:p>
            <a:endParaRPr lang="en-US" baseline="0" dirty="0">
              <a:effectLst/>
            </a:endParaRPr>
          </a:p>
          <a:p>
            <a:r>
              <a:rPr lang="en-US" baseline="0" dirty="0">
                <a:effectLst/>
              </a:rPr>
              <a:t>Since 2012, the MH Act has yet to take on any solidified form as policy enactment, program implementation. No additional provisions are specified among children or adolescents.</a:t>
            </a:r>
          </a:p>
          <a:p>
            <a:endParaRPr lang="en-US" baseline="0" dirty="0">
              <a:effectLst/>
            </a:endParaRPr>
          </a:p>
          <a:p>
            <a:r>
              <a:rPr lang="en-US" dirty="0"/>
              <a:t>Direct svc provision</a:t>
            </a:r>
            <a:r>
              <a:rPr lang="en-US" baseline="0" dirty="0"/>
              <a:t> not implemented, each district should have a psychiatric unit</a:t>
            </a:r>
            <a:endParaRPr lang="en-US" dirty="0"/>
          </a:p>
        </p:txBody>
      </p:sp>
      <p:sp>
        <p:nvSpPr>
          <p:cNvPr id="4" name="Slide Number Placeholder 3"/>
          <p:cNvSpPr>
            <a:spLocks noGrp="1"/>
          </p:cNvSpPr>
          <p:nvPr>
            <p:ph type="sldNum" sz="quarter" idx="10"/>
          </p:nvPr>
        </p:nvSpPr>
        <p:spPr/>
        <p:txBody>
          <a:bodyPr/>
          <a:lstStyle/>
          <a:p>
            <a:fld id="{06DD1DBF-A89F-7348-B53D-E2E7DC789FE1}" type="slidenum">
              <a:rPr lang="en-US" smtClean="0"/>
              <a:t>4</a:t>
            </a:fld>
            <a:endParaRPr lang="en-US"/>
          </a:p>
        </p:txBody>
      </p:sp>
    </p:spTree>
    <p:extLst>
      <p:ext uri="{BB962C8B-B14F-4D97-AF65-F5344CB8AC3E}">
        <p14:creationId xmlns:p14="http://schemas.microsoft.com/office/powerpoint/2010/main" val="4552612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indent="0">
              <a:buNone/>
            </a:pPr>
            <a:r>
              <a:rPr lang="en-US" sz="1200" kern="1200" dirty="0">
                <a:solidFill>
                  <a:schemeClr val="tx1"/>
                </a:solidFill>
                <a:effectLst/>
                <a:latin typeface="+mn-lt"/>
                <a:ea typeface="+mn-ea"/>
                <a:cs typeface="+mn-cs"/>
              </a:rPr>
              <a:t>-previous</a:t>
            </a:r>
            <a:r>
              <a:rPr lang="en-US" sz="1200" kern="1200" baseline="0" dirty="0">
                <a:solidFill>
                  <a:schemeClr val="tx1"/>
                </a:solidFill>
                <a:effectLst/>
                <a:latin typeface="+mn-lt"/>
                <a:ea typeface="+mn-ea"/>
                <a:cs typeface="+mn-cs"/>
              </a:rPr>
              <a:t> studies have only been in urban settings</a:t>
            </a:r>
            <a:endParaRPr lang="en-US" sz="1200" kern="1200" dirty="0">
              <a:solidFill>
                <a:schemeClr val="tx1"/>
              </a:solidFill>
              <a:effectLst/>
              <a:latin typeface="+mn-lt"/>
              <a:ea typeface="+mn-ea"/>
              <a:cs typeface="+mn-cs"/>
            </a:endParaRPr>
          </a:p>
          <a:p>
            <a:pPr marL="228600" indent="-228600">
              <a:buAutoNum type="arabicParenR"/>
            </a:pPr>
            <a:endParaRPr lang="en-US" dirty="0"/>
          </a:p>
        </p:txBody>
      </p:sp>
      <p:sp>
        <p:nvSpPr>
          <p:cNvPr id="4" name="Slide Number Placeholder 3"/>
          <p:cNvSpPr>
            <a:spLocks noGrp="1"/>
          </p:cNvSpPr>
          <p:nvPr>
            <p:ph type="sldNum" sz="quarter" idx="10"/>
          </p:nvPr>
        </p:nvSpPr>
        <p:spPr/>
        <p:txBody>
          <a:bodyPr/>
          <a:lstStyle/>
          <a:p>
            <a:fld id="{06DD1DBF-A89F-7348-B53D-E2E7DC789FE1}" type="slidenum">
              <a:rPr lang="en-US" smtClean="0"/>
              <a:t>5</a:t>
            </a:fld>
            <a:endParaRPr lang="en-US"/>
          </a:p>
        </p:txBody>
      </p:sp>
    </p:spTree>
    <p:extLst>
      <p:ext uri="{BB962C8B-B14F-4D97-AF65-F5344CB8AC3E}">
        <p14:creationId xmlns:p14="http://schemas.microsoft.com/office/powerpoint/2010/main" val="1885555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Before</a:t>
            </a:r>
            <a:r>
              <a:rPr lang="en-US" baseline="0" dirty="0"/>
              <a:t> any true monitoring or evaluation can take place, a situational analysis – or a pulse – needs to be taken to uncover shortfalls or areas that are working well and can be scaled up or replicated. In order to do this, we focused on </a:t>
            </a:r>
            <a:r>
              <a:rPr lang="en-US" baseline="0" dirty="0" err="1"/>
              <a:t>Kintampo</a:t>
            </a:r>
            <a:r>
              <a:rPr lang="en-US" baseline="0" dirty="0"/>
              <a:t> North and South Districts.</a:t>
            </a:r>
            <a:endParaRPr lang="en-US" dirty="0"/>
          </a:p>
        </p:txBody>
      </p:sp>
      <p:sp>
        <p:nvSpPr>
          <p:cNvPr id="4" name="Slide Number Placeholder 3"/>
          <p:cNvSpPr>
            <a:spLocks noGrp="1"/>
          </p:cNvSpPr>
          <p:nvPr>
            <p:ph type="sldNum" sz="quarter" idx="10"/>
          </p:nvPr>
        </p:nvSpPr>
        <p:spPr/>
        <p:txBody>
          <a:bodyPr/>
          <a:lstStyle/>
          <a:p>
            <a:fld id="{06DD1DBF-A89F-7348-B53D-E2E7DC789FE1}" type="slidenum">
              <a:rPr lang="en-US" smtClean="0"/>
              <a:t>6</a:t>
            </a:fld>
            <a:endParaRPr lang="en-US"/>
          </a:p>
        </p:txBody>
      </p:sp>
    </p:spTree>
    <p:extLst>
      <p:ext uri="{BB962C8B-B14F-4D97-AF65-F5344CB8AC3E}">
        <p14:creationId xmlns:p14="http://schemas.microsoft.com/office/powerpoint/2010/main" val="13823221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Quantitative</a:t>
            </a:r>
            <a:r>
              <a:rPr lang="en-US" baseline="0" dirty="0"/>
              <a:t> Methods used to meet objective #1: documenting CMDs among adolescents</a:t>
            </a:r>
          </a:p>
          <a:p>
            <a:endParaRPr lang="en-US" baseline="0" dirty="0"/>
          </a:p>
          <a:p>
            <a:r>
              <a:rPr lang="en-US" baseline="0" dirty="0"/>
              <a:t>Qualitative Methods used to meet objective #2-5: identifying services, documenting perspectives and challenges, getting perspectives from stakeholders</a:t>
            </a:r>
          </a:p>
          <a:p>
            <a:endParaRPr lang="en-US" baseline="0" dirty="0"/>
          </a:p>
          <a:p>
            <a:r>
              <a:rPr lang="en-US" baseline="0" dirty="0"/>
              <a:t>GIS used to meet objective #6: mapping of current health facilities</a:t>
            </a:r>
            <a:endParaRPr lang="en-US" dirty="0"/>
          </a:p>
        </p:txBody>
      </p:sp>
      <p:sp>
        <p:nvSpPr>
          <p:cNvPr id="4" name="Slide Number Placeholder 3"/>
          <p:cNvSpPr>
            <a:spLocks noGrp="1"/>
          </p:cNvSpPr>
          <p:nvPr>
            <p:ph type="sldNum" sz="quarter" idx="10"/>
          </p:nvPr>
        </p:nvSpPr>
        <p:spPr/>
        <p:txBody>
          <a:bodyPr/>
          <a:lstStyle/>
          <a:p>
            <a:fld id="{06DD1DBF-A89F-7348-B53D-E2E7DC789FE1}" type="slidenum">
              <a:rPr lang="en-US" smtClean="0"/>
              <a:t>7</a:t>
            </a:fld>
            <a:endParaRPr lang="en-US"/>
          </a:p>
        </p:txBody>
      </p:sp>
    </p:spTree>
    <p:extLst>
      <p:ext uri="{BB962C8B-B14F-4D97-AF65-F5344CB8AC3E}">
        <p14:creationId xmlns:p14="http://schemas.microsoft.com/office/powerpoint/2010/main" val="1272319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These two districts are two contiguous districts as well as they lie in the geographical </a:t>
            </a:r>
            <a:r>
              <a:rPr lang="en-US" dirty="0" err="1"/>
              <a:t>centre</a:t>
            </a:r>
            <a:r>
              <a:rPr lang="en-US" dirty="0"/>
              <a:t> of Ghana.  </a:t>
            </a:r>
          </a:p>
          <a:p>
            <a:r>
              <a:rPr lang="en-US" dirty="0"/>
              <a:t>- Predominantly rural</a:t>
            </a:r>
          </a:p>
        </p:txBody>
      </p:sp>
      <p:sp>
        <p:nvSpPr>
          <p:cNvPr id="4" name="Slide Number Placeholder 3"/>
          <p:cNvSpPr>
            <a:spLocks noGrp="1"/>
          </p:cNvSpPr>
          <p:nvPr>
            <p:ph type="sldNum" sz="quarter" idx="10"/>
          </p:nvPr>
        </p:nvSpPr>
        <p:spPr/>
        <p:txBody>
          <a:bodyPr/>
          <a:lstStyle/>
          <a:p>
            <a:fld id="{06DD1DBF-A89F-7348-B53D-E2E7DC789FE1}" type="slidenum">
              <a:rPr lang="en-US" smtClean="0"/>
              <a:t>8</a:t>
            </a:fld>
            <a:endParaRPr lang="en-US"/>
          </a:p>
        </p:txBody>
      </p:sp>
    </p:spTree>
    <p:extLst>
      <p:ext uri="{BB962C8B-B14F-4D97-AF65-F5344CB8AC3E}">
        <p14:creationId xmlns:p14="http://schemas.microsoft.com/office/powerpoint/2010/main" val="18725898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Municipal</a:t>
            </a:r>
            <a:r>
              <a:rPr lang="en-US" baseline="0" dirty="0"/>
              <a:t> hospital </a:t>
            </a:r>
            <a:r>
              <a:rPr lang="en-US" baseline="0" dirty="0">
                <a:sym typeface="Wingdings"/>
              </a:rPr>
              <a:t> OPD unit</a:t>
            </a:r>
          </a:p>
          <a:p>
            <a:r>
              <a:rPr lang="en-US" baseline="0" dirty="0">
                <a:sym typeface="Wingdings"/>
              </a:rPr>
              <a:t>Health directorate  municipal unit</a:t>
            </a:r>
          </a:p>
          <a:p>
            <a:r>
              <a:rPr lang="en-US" baseline="0" dirty="0">
                <a:sym typeface="Wingdings"/>
              </a:rPr>
              <a:t>COHK psychosocial center</a:t>
            </a:r>
          </a:p>
          <a:p>
            <a:endParaRPr lang="en-US" baseline="0" dirty="0">
              <a:sym typeface="Wingdings"/>
            </a:endParaRPr>
          </a:p>
          <a:p>
            <a:r>
              <a:rPr lang="en-US" baseline="0" dirty="0">
                <a:sym typeface="Wingdings"/>
              </a:rPr>
              <a:t>The providers all have outpatient services, but are differentiated by sources of funding and the number of personnel</a:t>
            </a:r>
            <a:endParaRPr lang="en-US" dirty="0"/>
          </a:p>
        </p:txBody>
      </p:sp>
      <p:sp>
        <p:nvSpPr>
          <p:cNvPr id="4" name="Slide Number Placeholder 3"/>
          <p:cNvSpPr>
            <a:spLocks noGrp="1"/>
          </p:cNvSpPr>
          <p:nvPr>
            <p:ph type="sldNum" sz="quarter" idx="10"/>
          </p:nvPr>
        </p:nvSpPr>
        <p:spPr/>
        <p:txBody>
          <a:bodyPr/>
          <a:lstStyle/>
          <a:p>
            <a:fld id="{06DD1DBF-A89F-7348-B53D-E2E7DC789FE1}" type="slidenum">
              <a:rPr lang="en-US" smtClean="0"/>
              <a:t>9</a:t>
            </a:fld>
            <a:endParaRPr lang="en-US"/>
          </a:p>
        </p:txBody>
      </p:sp>
    </p:spTree>
    <p:extLst>
      <p:ext uri="{BB962C8B-B14F-4D97-AF65-F5344CB8AC3E}">
        <p14:creationId xmlns:p14="http://schemas.microsoft.com/office/powerpoint/2010/main" val="9006297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Main arena</a:t>
            </a:r>
            <a:r>
              <a:rPr lang="en-US" baseline="0" dirty="0"/>
              <a:t> of interest was getting perceptions of direct service providers as they are the front line of MH service provision</a:t>
            </a:r>
          </a:p>
          <a:p>
            <a:r>
              <a:rPr lang="en-US" dirty="0"/>
              <a:t>Stakeholders: MHA rep, 2 NHI (North and South), 2 SHEP (North</a:t>
            </a:r>
            <a:r>
              <a:rPr lang="en-US" baseline="0" dirty="0"/>
              <a:t> and South), 2 School Counselors (North and South) Patient respondents include patients and caregivers.</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06DD1DBF-A89F-7348-B53D-E2E7DC789FE1}" type="slidenum">
              <a:rPr lang="en-US" smtClean="0"/>
              <a:t>10</a:t>
            </a:fld>
            <a:endParaRPr lang="en-US"/>
          </a:p>
        </p:txBody>
      </p:sp>
    </p:spTree>
    <p:extLst>
      <p:ext uri="{BB962C8B-B14F-4D97-AF65-F5344CB8AC3E}">
        <p14:creationId xmlns:p14="http://schemas.microsoft.com/office/powerpoint/2010/main" val="28687261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3" name="Rectangle 12"/>
          <p:cNvSpPr/>
          <p:nvPr userDrawn="1"/>
        </p:nvSpPr>
        <p:spPr bwMode="auto">
          <a:xfrm>
            <a:off x="0" y="3276600"/>
            <a:ext cx="406400" cy="358140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r="100000" b="100000"/>
            </a:path>
            <a:tileRect l="-100000" t="-100000"/>
          </a:gra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marL="0" marR="0" indent="0" algn="l" defTabSz="685800" rtl="0" eaLnBrk="0" fontAlgn="base" latinLnBrk="0" hangingPunct="0">
              <a:lnSpc>
                <a:spcPct val="100000"/>
              </a:lnSpc>
              <a:spcBef>
                <a:spcPct val="0"/>
              </a:spcBef>
              <a:spcAft>
                <a:spcPct val="0"/>
              </a:spcAft>
              <a:buClrTx/>
              <a:buSzTx/>
              <a:buFontTx/>
              <a:buNone/>
              <a:tabLst/>
            </a:pPr>
            <a:endParaRPr kumimoji="0" lang="en-US" sz="1350" b="0" i="0" u="none" strike="noStrike" cap="none" normalizeH="0" baseline="0">
              <a:ln>
                <a:noFill/>
              </a:ln>
              <a:solidFill>
                <a:schemeClr val="tx1"/>
              </a:solidFill>
              <a:effectLst/>
              <a:latin typeface="Verdana" pitchFamily="34" charset="0"/>
            </a:endParaRPr>
          </a:p>
        </p:txBody>
      </p:sp>
      <p:sp>
        <p:nvSpPr>
          <p:cNvPr id="67588" name="AutoShape 4"/>
          <p:cNvSpPr>
            <a:spLocks noChangeArrowheads="1"/>
          </p:cNvSpPr>
          <p:nvPr/>
        </p:nvSpPr>
        <p:spPr bwMode="auto">
          <a:xfrm>
            <a:off x="-3379469" y="1600200"/>
            <a:ext cx="4876800" cy="3657600"/>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rgbClr val="FFFF00"/>
          </a:solidFill>
          <a:ln w="9525">
            <a:noFill/>
            <a:miter lim="800000"/>
            <a:headEnd/>
            <a:tailEnd/>
          </a:ln>
        </p:spPr>
        <p:txBody>
          <a:bodyPr/>
          <a:lstStyle/>
          <a:p>
            <a:pPr eaLnBrk="1" hangingPunct="1"/>
            <a:endParaRPr lang="en-US" sz="1800">
              <a:latin typeface="Times New Roman" pitchFamily="18" charset="0"/>
            </a:endParaRPr>
          </a:p>
        </p:txBody>
      </p:sp>
      <p:sp>
        <p:nvSpPr>
          <p:cNvPr id="67589" name="AutoShape 5"/>
          <p:cNvSpPr>
            <a:spLocks noChangeArrowheads="1"/>
          </p:cNvSpPr>
          <p:nvPr/>
        </p:nvSpPr>
        <p:spPr bwMode="auto">
          <a:xfrm>
            <a:off x="-4323503" y="533400"/>
            <a:ext cx="5384800" cy="4038600"/>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rgbClr val="92D050"/>
          </a:solidFill>
          <a:ln w="9525">
            <a:noFill/>
            <a:miter lim="800000"/>
            <a:headEnd/>
            <a:tailEnd/>
          </a:ln>
        </p:spPr>
        <p:txBody>
          <a:bodyPr/>
          <a:lstStyle/>
          <a:p>
            <a:pPr eaLnBrk="1" hangingPunct="1"/>
            <a:endParaRPr lang="en-US">
              <a:latin typeface="Arial" charset="0"/>
            </a:endParaRPr>
          </a:p>
        </p:txBody>
      </p:sp>
      <p:sp>
        <p:nvSpPr>
          <p:cNvPr id="67590" name="Rectangle 6"/>
          <p:cNvSpPr>
            <a:spLocks noGrp="1" noChangeArrowheads="1"/>
          </p:cNvSpPr>
          <p:nvPr>
            <p:ph type="ctrTitle"/>
          </p:nvPr>
        </p:nvSpPr>
        <p:spPr>
          <a:xfrm>
            <a:off x="1238044" y="1"/>
            <a:ext cx="9652000" cy="990600"/>
          </a:xfrm>
        </p:spPr>
        <p:txBody>
          <a:bodyPr/>
          <a:lstStyle>
            <a:lvl1pPr>
              <a:defRPr sz="3000"/>
            </a:lvl1pPr>
          </a:lstStyle>
          <a:p>
            <a:r>
              <a:rPr lang="en-US"/>
              <a:t>Click to edit Master title style</a:t>
            </a:r>
          </a:p>
        </p:txBody>
      </p:sp>
      <p:sp>
        <p:nvSpPr>
          <p:cNvPr id="67591" name="Rectangle 7"/>
          <p:cNvSpPr>
            <a:spLocks noGrp="1" noChangeArrowheads="1"/>
          </p:cNvSpPr>
          <p:nvPr>
            <p:ph type="subTitle" idx="1"/>
          </p:nvPr>
        </p:nvSpPr>
        <p:spPr>
          <a:xfrm>
            <a:off x="1568647" y="2552700"/>
            <a:ext cx="9652000" cy="1752600"/>
          </a:xfrm>
        </p:spPr>
        <p:txBody>
          <a:bodyPr/>
          <a:lstStyle>
            <a:lvl1pPr marL="0" indent="0">
              <a:buFont typeface="Wingdings" pitchFamily="2" charset="2"/>
              <a:buNone/>
              <a:defRPr/>
            </a:lvl1pPr>
          </a:lstStyle>
          <a:p>
            <a:r>
              <a:rPr lang="en-US"/>
              <a:t>Click to edit Master subtitle style</a:t>
            </a:r>
          </a:p>
        </p:txBody>
      </p:sp>
      <p:sp>
        <p:nvSpPr>
          <p:cNvPr id="67592" name="Rectangle 8"/>
          <p:cNvSpPr>
            <a:spLocks noGrp="1" noChangeArrowheads="1"/>
          </p:cNvSpPr>
          <p:nvPr>
            <p:ph type="dt" sz="half" idx="2"/>
          </p:nvPr>
        </p:nvSpPr>
        <p:spPr/>
        <p:txBody>
          <a:bodyPr/>
          <a:lstStyle>
            <a:lvl1pPr>
              <a:defRPr/>
            </a:lvl1pPr>
          </a:lstStyle>
          <a:p>
            <a:endParaRPr lang="en-US"/>
          </a:p>
        </p:txBody>
      </p:sp>
      <p:sp>
        <p:nvSpPr>
          <p:cNvPr id="67593" name="Rectangle 9"/>
          <p:cNvSpPr>
            <a:spLocks noGrp="1" noChangeArrowheads="1"/>
          </p:cNvSpPr>
          <p:nvPr>
            <p:ph type="ftr" sz="quarter" idx="3"/>
          </p:nvPr>
        </p:nvSpPr>
        <p:spPr/>
        <p:txBody>
          <a:bodyPr/>
          <a:lstStyle>
            <a:lvl1pPr>
              <a:defRPr/>
            </a:lvl1pPr>
          </a:lstStyle>
          <a:p>
            <a:endParaRPr lang="en-US"/>
          </a:p>
        </p:txBody>
      </p:sp>
      <p:sp>
        <p:nvSpPr>
          <p:cNvPr id="67594" name="Rectangle 10"/>
          <p:cNvSpPr>
            <a:spLocks noGrp="1" noChangeArrowheads="1"/>
          </p:cNvSpPr>
          <p:nvPr>
            <p:ph type="sldNum" sz="quarter" idx="4"/>
          </p:nvPr>
        </p:nvSpPr>
        <p:spPr/>
        <p:txBody>
          <a:bodyPr/>
          <a:lstStyle>
            <a:lvl1pPr>
              <a:defRPr/>
            </a:lvl1pPr>
          </a:lstStyle>
          <a:p>
            <a:fld id="{CA90738C-8CA2-4E53-8EA4-22B8CF05E2C1}" type="slidenum">
              <a:rPr lang="en-US"/>
              <a:pPr/>
              <a:t>‹#›</a:t>
            </a:fld>
            <a:endParaRPr lang="en-US"/>
          </a:p>
        </p:txBody>
      </p:sp>
      <p:pic>
        <p:nvPicPr>
          <p:cNvPr id="11" name="Picture 10" descr="REDES_KHRC_LOGO.png"/>
          <p:cNvPicPr>
            <a:picLocks noChangeAspect="1"/>
          </p:cNvPicPr>
          <p:nvPr/>
        </p:nvPicPr>
        <p:blipFill>
          <a:blip r:embed="rId2" cstate="print"/>
          <a:stretch>
            <a:fillRect/>
          </a:stretch>
        </p:blipFill>
        <p:spPr>
          <a:xfrm>
            <a:off x="1" y="228600"/>
            <a:ext cx="1404307" cy="849086"/>
          </a:xfrm>
          <a:prstGeom prst="rect">
            <a:avLst/>
          </a:prstGeom>
        </p:spPr>
      </p:pic>
      <p:pic>
        <p:nvPicPr>
          <p:cNvPr id="12" name="Picture 11" descr="ghslogo.png"/>
          <p:cNvPicPr>
            <a:picLocks noChangeAspect="1"/>
          </p:cNvPicPr>
          <p:nvPr/>
        </p:nvPicPr>
        <p:blipFill>
          <a:blip r:embed="rId3" cstate="print"/>
          <a:stretch>
            <a:fillRect/>
          </a:stretch>
        </p:blipFill>
        <p:spPr>
          <a:xfrm>
            <a:off x="10723780" y="76200"/>
            <a:ext cx="993733" cy="9144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26A7F4C-5965-45F1-841E-9974AE8DEFC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1884" y="301625"/>
            <a:ext cx="2436283" cy="56403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826684" y="301625"/>
            <a:ext cx="7112000" cy="56403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ED4DAAC-CF26-42BA-9989-58AC5674893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20800" y="20320"/>
            <a:ext cx="9448800" cy="817880"/>
          </a:xfrm>
        </p:spPr>
        <p:txBody>
          <a:bodyPr/>
          <a:lstStyle/>
          <a:p>
            <a:r>
              <a:rPr lang="en-US"/>
              <a:t>Click to edit Master title style</a:t>
            </a:r>
          </a:p>
        </p:txBody>
      </p:sp>
      <p:sp>
        <p:nvSpPr>
          <p:cNvPr id="3" name="Content Placeholder 2"/>
          <p:cNvSpPr>
            <a:spLocks noGrp="1"/>
          </p:cNvSpPr>
          <p:nvPr>
            <p:ph idx="1"/>
          </p:nvPr>
        </p:nvSpPr>
        <p:spPr>
          <a:xfrm>
            <a:off x="1117600" y="1295400"/>
            <a:ext cx="10769600" cy="480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0459C17-0048-49DA-9FB4-8D27347A51D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F2F16FB-DD6C-40F4-8DA0-0484043AF91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1" y="-15240"/>
            <a:ext cx="9751483" cy="1143000"/>
          </a:xfrm>
        </p:spPr>
        <p:txBody>
          <a:bodyPr/>
          <a:lstStyle/>
          <a:p>
            <a:r>
              <a:rPr lang="en-US"/>
              <a:t>Click to edit Master title style</a:t>
            </a:r>
          </a:p>
        </p:txBody>
      </p:sp>
      <p:sp>
        <p:nvSpPr>
          <p:cNvPr id="3" name="Content Placeholder 2"/>
          <p:cNvSpPr>
            <a:spLocks noGrp="1"/>
          </p:cNvSpPr>
          <p:nvPr>
            <p:ph sz="half" idx="1"/>
          </p:nvPr>
        </p:nvSpPr>
        <p:spPr>
          <a:xfrm>
            <a:off x="1219200" y="1510348"/>
            <a:ext cx="4773083"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5484" y="1510348"/>
            <a:ext cx="5590117"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3690181-F984-4B69-A156-A08C37FAD3C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5B698883-135B-4084-8C67-CA395D4C20E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E7621E1-ED26-4681-8D3F-8E3EEDB6C9B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3F5116D-0007-42D5-8633-1A51F7C39672}"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lstStyle>
            <a:lvl1pPr algn="l">
              <a:defRPr sz="15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5441AE4-63CA-4457-8107-9A02D75ECBB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15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3AC662C-F283-4E06-B9D4-6BBE7A3AC26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 name="Group 12"/>
          <p:cNvGrpSpPr/>
          <p:nvPr/>
        </p:nvGrpSpPr>
        <p:grpSpPr>
          <a:xfrm>
            <a:off x="-4318000" y="0"/>
            <a:ext cx="5486400" cy="3810000"/>
            <a:chOff x="-3238500" y="0"/>
            <a:chExt cx="4114800" cy="3810000"/>
          </a:xfrm>
        </p:grpSpPr>
        <p:sp>
          <p:nvSpPr>
            <p:cNvPr id="66563" name="AutoShape 3"/>
            <p:cNvSpPr>
              <a:spLocks noChangeArrowheads="1"/>
            </p:cNvSpPr>
            <p:nvPr/>
          </p:nvSpPr>
          <p:spPr bwMode="auto">
            <a:xfrm>
              <a:off x="-3238500" y="685800"/>
              <a:ext cx="4114800" cy="3124200"/>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rgbClr val="FFFF00"/>
            </a:solidFill>
            <a:ln w="9525">
              <a:noFill/>
              <a:miter lim="800000"/>
              <a:headEnd/>
              <a:tailEnd/>
            </a:ln>
          </p:spPr>
          <p:txBody>
            <a:bodyPr/>
            <a:lstStyle/>
            <a:p>
              <a:pPr eaLnBrk="1" hangingPunct="1"/>
              <a:endParaRPr lang="en-US" sz="1800">
                <a:latin typeface="Times New Roman" pitchFamily="18" charset="0"/>
              </a:endParaRPr>
            </a:p>
          </p:txBody>
        </p:sp>
        <p:sp>
          <p:nvSpPr>
            <p:cNvPr id="66564" name="AutoShape 4"/>
            <p:cNvSpPr>
              <a:spLocks noChangeArrowheads="1"/>
            </p:cNvSpPr>
            <p:nvPr/>
          </p:nvSpPr>
          <p:spPr bwMode="auto">
            <a:xfrm>
              <a:off x="-2425700" y="0"/>
              <a:ext cx="3094038" cy="3154363"/>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rgbClr val="92D050"/>
            </a:solidFill>
            <a:ln w="9525">
              <a:noFill/>
              <a:miter lim="800000"/>
              <a:headEnd/>
              <a:tailEnd/>
            </a:ln>
          </p:spPr>
          <p:txBody>
            <a:bodyPr/>
            <a:lstStyle/>
            <a:p>
              <a:pPr eaLnBrk="1" hangingPunct="1"/>
              <a:endParaRPr lang="en-US">
                <a:latin typeface="Arial" charset="0"/>
              </a:endParaRPr>
            </a:p>
          </p:txBody>
        </p:sp>
      </p:grpSp>
      <p:sp>
        <p:nvSpPr>
          <p:cNvPr id="66566" name="Rectangle 6"/>
          <p:cNvSpPr>
            <a:spLocks noGrp="1" noChangeArrowheads="1"/>
          </p:cNvSpPr>
          <p:nvPr>
            <p:ph type="title"/>
          </p:nvPr>
        </p:nvSpPr>
        <p:spPr bwMode="auto">
          <a:xfrm>
            <a:off x="1307364" y="157480"/>
            <a:ext cx="9416416" cy="75184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66567" name="Rectangle 7"/>
          <p:cNvSpPr>
            <a:spLocks noGrp="1" noChangeArrowheads="1"/>
          </p:cNvSpPr>
          <p:nvPr>
            <p:ph type="body" idx="1"/>
          </p:nvPr>
        </p:nvSpPr>
        <p:spPr bwMode="auto">
          <a:xfrm>
            <a:off x="1016002" y="1155474"/>
            <a:ext cx="10701513" cy="500076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6568" name="Rectangle 8"/>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900"/>
            </a:lvl1pPr>
          </a:lstStyle>
          <a:p>
            <a:endParaRPr lang="en-US"/>
          </a:p>
        </p:txBody>
      </p:sp>
      <p:sp>
        <p:nvSpPr>
          <p:cNvPr id="66569" name="Rectangle 9"/>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900"/>
            </a:lvl1pPr>
          </a:lstStyle>
          <a:p>
            <a:endParaRPr lang="en-US"/>
          </a:p>
        </p:txBody>
      </p:sp>
      <p:sp>
        <p:nvSpPr>
          <p:cNvPr id="66570" name="Rectangle 10"/>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900"/>
            </a:lvl1pPr>
          </a:lstStyle>
          <a:p>
            <a:fld id="{8512F3DD-74D6-4E6B-BE84-BF0D18BC2717}" type="slidenum">
              <a:rPr lang="en-US"/>
              <a:pPr/>
              <a:t>‹#›</a:t>
            </a:fld>
            <a:endParaRPr lang="en-US"/>
          </a:p>
        </p:txBody>
      </p:sp>
      <p:pic>
        <p:nvPicPr>
          <p:cNvPr id="11" name="Picture 10" descr="REDES_KHRC_LOGO.png"/>
          <p:cNvPicPr>
            <a:picLocks noChangeAspect="1"/>
          </p:cNvPicPr>
          <p:nvPr/>
        </p:nvPicPr>
        <p:blipFill>
          <a:blip r:embed="rId13" cstate="print"/>
          <a:stretch>
            <a:fillRect/>
          </a:stretch>
        </p:blipFill>
        <p:spPr>
          <a:xfrm>
            <a:off x="1" y="152400"/>
            <a:ext cx="1404307" cy="849086"/>
          </a:xfrm>
          <a:prstGeom prst="rect">
            <a:avLst/>
          </a:prstGeom>
        </p:spPr>
      </p:pic>
      <p:pic>
        <p:nvPicPr>
          <p:cNvPr id="12" name="Picture 11" descr="ghslogo.png"/>
          <p:cNvPicPr>
            <a:picLocks noChangeAspect="1"/>
          </p:cNvPicPr>
          <p:nvPr/>
        </p:nvPicPr>
        <p:blipFill>
          <a:blip r:embed="rId14" cstate="print"/>
          <a:stretch>
            <a:fillRect/>
          </a:stretch>
        </p:blipFill>
        <p:spPr>
          <a:xfrm>
            <a:off x="10723780" y="76200"/>
            <a:ext cx="993733" cy="914400"/>
          </a:xfrm>
          <a:prstGeom prst="rect">
            <a:avLst/>
          </a:prstGeom>
        </p:spPr>
      </p:pic>
      <p:sp>
        <p:nvSpPr>
          <p:cNvPr id="14" name="Rectangle 13"/>
          <p:cNvSpPr/>
          <p:nvPr userDrawn="1"/>
        </p:nvSpPr>
        <p:spPr bwMode="auto">
          <a:xfrm>
            <a:off x="0" y="3276600"/>
            <a:ext cx="406400" cy="358140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r="100000" b="100000"/>
            </a:path>
            <a:tileRect l="-100000" t="-100000"/>
          </a:gra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marL="0" marR="0" indent="0" algn="l" defTabSz="685800" rtl="0" eaLnBrk="0" fontAlgn="base" latinLnBrk="0" hangingPunct="0">
              <a:lnSpc>
                <a:spcPct val="100000"/>
              </a:lnSpc>
              <a:spcBef>
                <a:spcPct val="0"/>
              </a:spcBef>
              <a:spcAft>
                <a:spcPct val="0"/>
              </a:spcAft>
              <a:buClrTx/>
              <a:buSzTx/>
              <a:buFontTx/>
              <a:buNone/>
              <a:tabLst/>
            </a:pPr>
            <a:endParaRPr kumimoji="0" lang="en-US" sz="1350" b="0" i="0" u="none" strike="noStrike" cap="none" normalizeH="0" baseline="0">
              <a:ln>
                <a:noFill/>
              </a:ln>
              <a:solidFill>
                <a:schemeClr val="tx1"/>
              </a:solidFill>
              <a:effectLst/>
              <a:latin typeface="Verdana" pitchFamily="34" charset="0"/>
            </a:endParaRPr>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Lst>
  <p:txStyles>
    <p:titleStyle>
      <a:lvl1pPr algn="l" rtl="0" eaLnBrk="1" fontAlgn="base" hangingPunct="1">
        <a:spcBef>
          <a:spcPct val="0"/>
        </a:spcBef>
        <a:spcAft>
          <a:spcPct val="0"/>
        </a:spcAft>
        <a:defRPr sz="2700">
          <a:solidFill>
            <a:schemeClr val="tx2"/>
          </a:solidFill>
          <a:latin typeface="+mj-lt"/>
          <a:ea typeface="+mj-ea"/>
          <a:cs typeface="+mj-cs"/>
        </a:defRPr>
      </a:lvl1pPr>
      <a:lvl2pPr algn="l" rtl="0" eaLnBrk="1" fontAlgn="base" hangingPunct="1">
        <a:spcBef>
          <a:spcPct val="0"/>
        </a:spcBef>
        <a:spcAft>
          <a:spcPct val="0"/>
        </a:spcAft>
        <a:defRPr sz="2700">
          <a:solidFill>
            <a:schemeClr val="tx2"/>
          </a:solidFill>
          <a:latin typeface="Arial" charset="0"/>
        </a:defRPr>
      </a:lvl2pPr>
      <a:lvl3pPr algn="l" rtl="0" eaLnBrk="1" fontAlgn="base" hangingPunct="1">
        <a:spcBef>
          <a:spcPct val="0"/>
        </a:spcBef>
        <a:spcAft>
          <a:spcPct val="0"/>
        </a:spcAft>
        <a:defRPr sz="2700">
          <a:solidFill>
            <a:schemeClr val="tx2"/>
          </a:solidFill>
          <a:latin typeface="Arial" charset="0"/>
        </a:defRPr>
      </a:lvl3pPr>
      <a:lvl4pPr algn="l" rtl="0" eaLnBrk="1" fontAlgn="base" hangingPunct="1">
        <a:spcBef>
          <a:spcPct val="0"/>
        </a:spcBef>
        <a:spcAft>
          <a:spcPct val="0"/>
        </a:spcAft>
        <a:defRPr sz="2700">
          <a:solidFill>
            <a:schemeClr val="tx2"/>
          </a:solidFill>
          <a:latin typeface="Arial" charset="0"/>
        </a:defRPr>
      </a:lvl4pPr>
      <a:lvl5pPr algn="l" rtl="0" eaLnBrk="1" fontAlgn="base" hangingPunct="1">
        <a:spcBef>
          <a:spcPct val="0"/>
        </a:spcBef>
        <a:spcAft>
          <a:spcPct val="0"/>
        </a:spcAft>
        <a:defRPr sz="2700">
          <a:solidFill>
            <a:schemeClr val="tx2"/>
          </a:solidFill>
          <a:latin typeface="Arial" charset="0"/>
        </a:defRPr>
      </a:lvl5pPr>
      <a:lvl6pPr marL="342900" algn="l" rtl="0" eaLnBrk="1" fontAlgn="base" hangingPunct="1">
        <a:spcBef>
          <a:spcPct val="0"/>
        </a:spcBef>
        <a:spcAft>
          <a:spcPct val="0"/>
        </a:spcAft>
        <a:defRPr sz="2700">
          <a:solidFill>
            <a:schemeClr val="tx2"/>
          </a:solidFill>
          <a:latin typeface="Arial" charset="0"/>
        </a:defRPr>
      </a:lvl6pPr>
      <a:lvl7pPr marL="685800" algn="l" rtl="0" eaLnBrk="1" fontAlgn="base" hangingPunct="1">
        <a:spcBef>
          <a:spcPct val="0"/>
        </a:spcBef>
        <a:spcAft>
          <a:spcPct val="0"/>
        </a:spcAft>
        <a:defRPr sz="2700">
          <a:solidFill>
            <a:schemeClr val="tx2"/>
          </a:solidFill>
          <a:latin typeface="Arial" charset="0"/>
        </a:defRPr>
      </a:lvl7pPr>
      <a:lvl8pPr marL="1028700" algn="l" rtl="0" eaLnBrk="1" fontAlgn="base" hangingPunct="1">
        <a:spcBef>
          <a:spcPct val="0"/>
        </a:spcBef>
        <a:spcAft>
          <a:spcPct val="0"/>
        </a:spcAft>
        <a:defRPr sz="2700">
          <a:solidFill>
            <a:schemeClr val="tx2"/>
          </a:solidFill>
          <a:latin typeface="Arial" charset="0"/>
        </a:defRPr>
      </a:lvl8pPr>
      <a:lvl9pPr marL="1371600" algn="l" rtl="0" eaLnBrk="1" fontAlgn="base" hangingPunct="1">
        <a:spcBef>
          <a:spcPct val="0"/>
        </a:spcBef>
        <a:spcAft>
          <a:spcPct val="0"/>
        </a:spcAft>
        <a:defRPr sz="2700">
          <a:solidFill>
            <a:schemeClr val="tx2"/>
          </a:solidFill>
          <a:latin typeface="Arial" charset="0"/>
        </a:defRPr>
      </a:lvl9pPr>
    </p:titleStyle>
    <p:bodyStyle>
      <a:lvl1pPr marL="257175" indent="-257175" algn="l" rtl="0" eaLnBrk="1" fontAlgn="base" hangingPunct="1">
        <a:spcBef>
          <a:spcPct val="20000"/>
        </a:spcBef>
        <a:spcAft>
          <a:spcPct val="0"/>
        </a:spcAft>
        <a:buClr>
          <a:schemeClr val="tx2"/>
        </a:buClr>
        <a:buSzPct val="70000"/>
        <a:buFont typeface="Wingdings" pitchFamily="2" charset="2"/>
        <a:buChar char="¡"/>
        <a:defRPr sz="2175">
          <a:solidFill>
            <a:schemeClr val="tx1"/>
          </a:solidFill>
          <a:latin typeface="+mn-lt"/>
          <a:ea typeface="+mn-ea"/>
          <a:cs typeface="+mn-cs"/>
        </a:defRPr>
      </a:lvl1pPr>
      <a:lvl2pPr marL="557213" indent="-214313" algn="l" rtl="0" eaLnBrk="1" fontAlgn="base" hangingPunct="1">
        <a:spcBef>
          <a:spcPct val="20000"/>
        </a:spcBef>
        <a:spcAft>
          <a:spcPct val="0"/>
        </a:spcAft>
        <a:buClr>
          <a:schemeClr val="accent2"/>
        </a:buClr>
        <a:buSzPct val="70000"/>
        <a:buFont typeface="Wingdings" pitchFamily="2" charset="2"/>
        <a:buChar char="l"/>
        <a:defRPr sz="1875">
          <a:solidFill>
            <a:schemeClr val="tx1"/>
          </a:solidFill>
          <a:latin typeface="+mn-lt"/>
        </a:defRPr>
      </a:lvl2pPr>
      <a:lvl3pPr marL="857250" indent="-171450" algn="l" rtl="0" eaLnBrk="1" fontAlgn="base" hangingPunct="1">
        <a:spcBef>
          <a:spcPct val="20000"/>
        </a:spcBef>
        <a:spcAft>
          <a:spcPct val="0"/>
        </a:spcAft>
        <a:buClr>
          <a:schemeClr val="tx2"/>
        </a:buClr>
        <a:buSzPct val="65000"/>
        <a:buFont typeface="Wingdings" pitchFamily="2" charset="2"/>
        <a:buChar char="¡"/>
        <a:defRPr sz="1650">
          <a:solidFill>
            <a:schemeClr val="tx1"/>
          </a:solidFill>
          <a:latin typeface="+mn-lt"/>
        </a:defRPr>
      </a:lvl3pPr>
      <a:lvl4pPr marL="1200150" indent="-171450" algn="l" rtl="0" eaLnBrk="1" fontAlgn="base" hangingPunct="1">
        <a:spcBef>
          <a:spcPct val="20000"/>
        </a:spcBef>
        <a:spcAft>
          <a:spcPct val="0"/>
        </a:spcAft>
        <a:buClr>
          <a:schemeClr val="accent2"/>
        </a:buClr>
        <a:buSzPct val="70000"/>
        <a:buFont typeface="Wingdings" pitchFamily="2" charset="2"/>
        <a:buChar char="l"/>
        <a:defRPr sz="1425">
          <a:solidFill>
            <a:schemeClr val="tx1"/>
          </a:solidFill>
          <a:latin typeface="+mn-lt"/>
        </a:defRPr>
      </a:lvl4pPr>
      <a:lvl5pPr marL="1543050" indent="-171450" algn="l" rtl="0" eaLnBrk="1" fontAlgn="base" hangingPunct="1">
        <a:spcBef>
          <a:spcPct val="20000"/>
        </a:spcBef>
        <a:spcAft>
          <a:spcPct val="0"/>
        </a:spcAft>
        <a:buClr>
          <a:schemeClr val="tx2"/>
        </a:buClr>
        <a:buSzPct val="60000"/>
        <a:buFont typeface="Wingdings" pitchFamily="2" charset="2"/>
        <a:buChar char="¡"/>
        <a:defRPr sz="1425">
          <a:solidFill>
            <a:schemeClr val="tx1"/>
          </a:solidFill>
          <a:latin typeface="+mn-lt"/>
        </a:defRPr>
      </a:lvl5pPr>
      <a:lvl6pPr marL="1885950" indent="-171450" algn="l" rtl="0" eaLnBrk="1" fontAlgn="base" hangingPunct="1">
        <a:spcBef>
          <a:spcPct val="20000"/>
        </a:spcBef>
        <a:spcAft>
          <a:spcPct val="0"/>
        </a:spcAft>
        <a:buClr>
          <a:schemeClr val="tx2"/>
        </a:buClr>
        <a:buSzPct val="60000"/>
        <a:buFont typeface="Wingdings" pitchFamily="2" charset="2"/>
        <a:buChar char="¡"/>
        <a:defRPr sz="1425">
          <a:solidFill>
            <a:schemeClr val="tx1"/>
          </a:solidFill>
          <a:latin typeface="+mn-lt"/>
        </a:defRPr>
      </a:lvl6pPr>
      <a:lvl7pPr marL="2228850" indent="-171450" algn="l" rtl="0" eaLnBrk="1" fontAlgn="base" hangingPunct="1">
        <a:spcBef>
          <a:spcPct val="20000"/>
        </a:spcBef>
        <a:spcAft>
          <a:spcPct val="0"/>
        </a:spcAft>
        <a:buClr>
          <a:schemeClr val="tx2"/>
        </a:buClr>
        <a:buSzPct val="60000"/>
        <a:buFont typeface="Wingdings" pitchFamily="2" charset="2"/>
        <a:buChar char="¡"/>
        <a:defRPr sz="1425">
          <a:solidFill>
            <a:schemeClr val="tx1"/>
          </a:solidFill>
          <a:latin typeface="+mn-lt"/>
        </a:defRPr>
      </a:lvl7pPr>
      <a:lvl8pPr marL="2571750" indent="-171450" algn="l" rtl="0" eaLnBrk="1" fontAlgn="base" hangingPunct="1">
        <a:spcBef>
          <a:spcPct val="20000"/>
        </a:spcBef>
        <a:spcAft>
          <a:spcPct val="0"/>
        </a:spcAft>
        <a:buClr>
          <a:schemeClr val="tx2"/>
        </a:buClr>
        <a:buSzPct val="60000"/>
        <a:buFont typeface="Wingdings" pitchFamily="2" charset="2"/>
        <a:buChar char="¡"/>
        <a:defRPr sz="1425">
          <a:solidFill>
            <a:schemeClr val="tx1"/>
          </a:solidFill>
          <a:latin typeface="+mn-lt"/>
        </a:defRPr>
      </a:lvl8pPr>
      <a:lvl9pPr marL="2914650" indent="-171450" algn="l" rtl="0" eaLnBrk="1" fontAlgn="base" hangingPunct="1">
        <a:spcBef>
          <a:spcPct val="20000"/>
        </a:spcBef>
        <a:spcAft>
          <a:spcPct val="0"/>
        </a:spcAft>
        <a:buClr>
          <a:schemeClr val="tx2"/>
        </a:buClr>
        <a:buSzPct val="60000"/>
        <a:buFont typeface="Wingdings" pitchFamily="2" charset="2"/>
        <a:buChar char="¡"/>
        <a:defRPr sz="1425">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www.who.int/mediacentre/factsheets/fs396/en/"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 Id="rId5" Type="http://schemas.openxmlformats.org/officeDocument/2006/relationships/hyperlink" Target="http://www.who.int/mental_health/policy/country/ghana/en/" TargetMode="External"/><Relationship Id="rId4" Type="http://schemas.openxmlformats.org/officeDocument/2006/relationships/hyperlink" Target="http://www.who.int/mediacentre/factsheets/fs345/en/"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47800" y="3200400"/>
            <a:ext cx="10058400" cy="1938992"/>
          </a:xfrm>
          <a:prstGeom prst="rect">
            <a:avLst/>
          </a:prstGeom>
        </p:spPr>
        <p:txBody>
          <a:bodyPr wrap="square">
            <a:spAutoFit/>
          </a:bodyPr>
          <a:lstStyle/>
          <a:p>
            <a:r>
              <a:rPr lang="en-US" sz="2000" dirty="0">
                <a:ea typeface="Verdana" panose="020B0604030504040204" pitchFamily="34" charset="0"/>
                <a:cs typeface="Verdana" panose="020B0604030504040204" pitchFamily="34" charset="0"/>
              </a:rPr>
              <a:t>Collaborative research study with </a:t>
            </a:r>
            <a:r>
              <a:rPr lang="en-US" sz="2000" b="1" dirty="0">
                <a:ea typeface="Verdana" panose="020B0604030504040204" pitchFamily="34" charset="0"/>
                <a:cs typeface="Verdana" panose="020B0604030504040204" pitchFamily="34" charset="0"/>
              </a:rPr>
              <a:t>Kintampo Health Research Centre</a:t>
            </a:r>
            <a:r>
              <a:rPr lang="en-US" sz="2000" dirty="0">
                <a:ea typeface="Verdana" panose="020B0604030504040204" pitchFamily="34" charset="0"/>
                <a:cs typeface="Verdana" panose="020B0604030504040204" pitchFamily="34" charset="0"/>
              </a:rPr>
              <a:t>, Ghana &amp;  </a:t>
            </a:r>
            <a:r>
              <a:rPr lang="en-US" sz="2000" b="1" dirty="0">
                <a:ea typeface="Verdana" panose="020B0604030504040204" pitchFamily="34" charset="0"/>
                <a:cs typeface="Verdana" panose="020B0604030504040204" pitchFamily="34" charset="0"/>
              </a:rPr>
              <a:t>Georgetown University</a:t>
            </a:r>
            <a:r>
              <a:rPr lang="en-US" sz="2000" dirty="0">
                <a:ea typeface="Verdana" panose="020B0604030504040204" pitchFamily="34" charset="0"/>
                <a:cs typeface="Verdana" panose="020B0604030504040204" pitchFamily="34" charset="0"/>
              </a:rPr>
              <a:t>, USA </a:t>
            </a:r>
          </a:p>
          <a:p>
            <a:endParaRPr lang="en-US" sz="2000" dirty="0">
              <a:ea typeface="Verdana" panose="020B0604030504040204" pitchFamily="34" charset="0"/>
              <a:cs typeface="Verdana" panose="020B0604030504040204" pitchFamily="34" charset="0"/>
            </a:endParaRPr>
          </a:p>
          <a:p>
            <a:r>
              <a:rPr lang="en-US" sz="2000" b="1" dirty="0">
                <a:ea typeface="Verdana" panose="020B0604030504040204" pitchFamily="34" charset="0"/>
                <a:cs typeface="Verdana" panose="020B0604030504040204" pitchFamily="34" charset="0"/>
              </a:rPr>
              <a:t>Research Team: </a:t>
            </a:r>
          </a:p>
          <a:p>
            <a:r>
              <a:rPr lang="en-US" sz="2000" u="sng" dirty="0">
                <a:ea typeface="Verdana" panose="020B0604030504040204" pitchFamily="34" charset="0"/>
                <a:cs typeface="Verdana" panose="020B0604030504040204" pitchFamily="34" charset="0"/>
              </a:rPr>
              <a:t>Kenneth  AE-NGIBISE</a:t>
            </a:r>
            <a:r>
              <a:rPr lang="en-US" sz="2000" dirty="0">
                <a:ea typeface="Verdana" panose="020B0604030504040204" pitchFamily="34" charset="0"/>
                <a:cs typeface="Verdana" panose="020B0604030504040204" pitchFamily="34" charset="0"/>
              </a:rPr>
              <a:t>, Adrienne FORMENTOS, Solomon NYAME &amp; Kwaku </a:t>
            </a:r>
            <a:r>
              <a:rPr lang="en-US" sz="2000" dirty="0" err="1">
                <a:ea typeface="Verdana" panose="020B0604030504040204" pitchFamily="34" charset="0"/>
                <a:cs typeface="Verdana" panose="020B0604030504040204" pitchFamily="34" charset="0"/>
              </a:rPr>
              <a:t>Poku</a:t>
            </a:r>
            <a:r>
              <a:rPr lang="en-US" sz="2000" dirty="0">
                <a:ea typeface="Verdana" panose="020B0604030504040204" pitchFamily="34" charset="0"/>
                <a:cs typeface="Verdana" panose="020B0604030504040204" pitchFamily="34" charset="0"/>
              </a:rPr>
              <a:t> ASANTE </a:t>
            </a:r>
            <a:endParaRPr lang="en-AU" dirty="0">
              <a:ea typeface="Verdana" panose="020B0604030504040204" pitchFamily="34" charset="0"/>
              <a:cs typeface="Verdana" panose="020B0604030504040204" pitchFamily="34" charset="0"/>
            </a:endParaRPr>
          </a:p>
        </p:txBody>
      </p:sp>
      <p:sp>
        <p:nvSpPr>
          <p:cNvPr id="7" name="Subtitle 6"/>
          <p:cNvSpPr>
            <a:spLocks noGrp="1"/>
          </p:cNvSpPr>
          <p:nvPr>
            <p:ph type="subTitle" idx="1"/>
          </p:nvPr>
        </p:nvSpPr>
        <p:spPr>
          <a:xfrm>
            <a:off x="1295400" y="762000"/>
            <a:ext cx="9372600" cy="1371600"/>
          </a:xfrm>
          <a:prstGeom prst="rect">
            <a:avLst/>
          </a:prstGeom>
          <a:solidFill>
            <a:srgbClr val="00B050"/>
          </a:solidFill>
        </p:spPr>
        <p:txBody>
          <a:bodyPr vert="horz" wrap="square" lIns="68580" tIns="34290" rIns="68580" bIns="34290" numCol="1" rtlCol="0" anchor="ctr" anchorCtr="0" compatLnSpc="1">
            <a:prstTxWarp prst="textNoShape">
              <a:avLst/>
            </a:prstTxWarp>
            <a:noAutofit/>
          </a:bodyPr>
          <a:lstStyle/>
          <a:p>
            <a:pPr algn="ctr">
              <a:spcBef>
                <a:spcPct val="0"/>
              </a:spcBef>
            </a:pPr>
            <a:r>
              <a:rPr lang="en-US" sz="3000" b="1" kern="1200" dirty="0">
                <a:solidFill>
                  <a:schemeClr val="bg1"/>
                </a:solidFill>
                <a:latin typeface="Verdana" panose="020B0604030504040204" pitchFamily="34" charset="0"/>
                <a:ea typeface="Verdana" panose="020B0604030504040204" pitchFamily="34" charset="0"/>
                <a:cs typeface="Verdana" panose="020B0604030504040204" pitchFamily="34" charset="0"/>
              </a:rPr>
              <a:t>Analysis of Service Provision for Mental &amp; Neurological Disorders among Adolescents in two Districts of Ghana</a:t>
            </a:r>
          </a:p>
        </p:txBody>
      </p:sp>
    </p:spTree>
    <p:extLst>
      <p:ext uri="{BB962C8B-B14F-4D97-AF65-F5344CB8AC3E}">
        <p14:creationId xmlns:p14="http://schemas.microsoft.com/office/powerpoint/2010/main" val="866455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00200" y="228600"/>
            <a:ext cx="8458200" cy="522164"/>
          </a:xfrm>
          <a:prstGeom prst="rect">
            <a:avLst/>
          </a:prstGeom>
          <a:solidFill>
            <a:srgbClr val="00B050"/>
          </a:solidFill>
          <a:ln w="9525">
            <a:noFill/>
            <a:miter lim="800000"/>
            <a:headEnd/>
            <a:tailEnd/>
          </a:ln>
          <a:effectLst/>
        </p:spPr>
        <p:txBody>
          <a:bodyPr vert="horz" wrap="square" lIns="68580" tIns="34290" rIns="68580" bIns="34290" numCol="1" rtlCol="0" anchor="ctr" anchorCtr="0" compatLnSpc="1">
            <a:prstTxWarp prst="textNoShape">
              <a:avLst/>
            </a:prstTxWarp>
            <a:noAutofit/>
          </a:bodyPr>
          <a:lstStyle>
            <a:lvl1pPr algn="ctr" eaLnBrk="1" hangingPunct="1">
              <a:buClr>
                <a:schemeClr val="tx2"/>
              </a:buClr>
              <a:buSzPct val="70000"/>
              <a:defRPr sz="3200" b="1">
                <a:solidFill>
                  <a:schemeClr val="bg1"/>
                </a:solidFill>
                <a:latin typeface="Garamond" panose="02020404030301010803" pitchFamily="18" charset="0"/>
                <a:ea typeface="+mj-ea"/>
                <a:cs typeface="+mj-cs"/>
              </a:defRPr>
            </a:lvl1pPr>
            <a:lvl2pPr eaLnBrk="1" hangingPunct="1">
              <a:defRPr sz="3600">
                <a:solidFill>
                  <a:schemeClr val="tx2"/>
                </a:solidFill>
                <a:latin typeface="Arial" charset="0"/>
              </a:defRPr>
            </a:lvl2pPr>
            <a:lvl3pPr eaLnBrk="1" hangingPunct="1">
              <a:defRPr sz="3600">
                <a:solidFill>
                  <a:schemeClr val="tx2"/>
                </a:solidFill>
                <a:latin typeface="Arial" charset="0"/>
              </a:defRPr>
            </a:lvl3pPr>
            <a:lvl4pPr eaLnBrk="1" hangingPunct="1">
              <a:defRPr sz="3600">
                <a:solidFill>
                  <a:schemeClr val="tx2"/>
                </a:solidFill>
                <a:latin typeface="Arial" charset="0"/>
              </a:defRPr>
            </a:lvl4pPr>
            <a:lvl5pPr eaLnBrk="1" hangingPunct="1">
              <a:defRPr sz="3600">
                <a:solidFill>
                  <a:schemeClr val="tx2"/>
                </a:solidFill>
                <a:latin typeface="Arial" charset="0"/>
              </a:defRPr>
            </a:lvl5pPr>
            <a:lvl6pPr marL="457200" fontAlgn="base">
              <a:spcBef>
                <a:spcPct val="0"/>
              </a:spcBef>
              <a:spcAft>
                <a:spcPct val="0"/>
              </a:spcAft>
              <a:defRPr sz="3600">
                <a:solidFill>
                  <a:schemeClr val="tx2"/>
                </a:solidFill>
                <a:latin typeface="Arial" charset="0"/>
              </a:defRPr>
            </a:lvl6pPr>
            <a:lvl7pPr marL="914400" fontAlgn="base">
              <a:spcBef>
                <a:spcPct val="0"/>
              </a:spcBef>
              <a:spcAft>
                <a:spcPct val="0"/>
              </a:spcAft>
              <a:defRPr sz="3600">
                <a:solidFill>
                  <a:schemeClr val="tx2"/>
                </a:solidFill>
                <a:latin typeface="Arial" charset="0"/>
              </a:defRPr>
            </a:lvl7pPr>
            <a:lvl8pPr marL="1371600" fontAlgn="base">
              <a:spcBef>
                <a:spcPct val="0"/>
              </a:spcBef>
              <a:spcAft>
                <a:spcPct val="0"/>
              </a:spcAft>
              <a:defRPr sz="3600">
                <a:solidFill>
                  <a:schemeClr val="tx2"/>
                </a:solidFill>
                <a:latin typeface="Arial" charset="0"/>
              </a:defRPr>
            </a:lvl8pPr>
            <a:lvl9pPr marL="1828800" fontAlgn="base">
              <a:spcBef>
                <a:spcPct val="0"/>
              </a:spcBef>
              <a:spcAft>
                <a:spcPct val="0"/>
              </a:spcAft>
              <a:defRPr sz="3600">
                <a:solidFill>
                  <a:schemeClr val="tx2"/>
                </a:solidFill>
                <a:latin typeface="Arial" charset="0"/>
              </a:defRPr>
            </a:lvl9pPr>
          </a:lstStyle>
          <a:p>
            <a:r>
              <a:rPr lang="en-US" sz="3000" dirty="0">
                <a:latin typeface="Verdana" panose="020B0604030504040204" pitchFamily="34" charset="0"/>
                <a:ea typeface="Verdana" panose="020B0604030504040204" pitchFamily="34" charset="0"/>
                <a:cs typeface="Verdana" panose="020B0604030504040204" pitchFamily="34" charset="0"/>
              </a:rPr>
              <a:t>Study Population &amp; Sample Size</a:t>
            </a:r>
          </a:p>
        </p:txBody>
      </p:sp>
      <p:sp>
        <p:nvSpPr>
          <p:cNvPr id="3" name="TextBox 2"/>
          <p:cNvSpPr txBox="1"/>
          <p:nvPr/>
        </p:nvSpPr>
        <p:spPr>
          <a:xfrm>
            <a:off x="2438400" y="1295400"/>
            <a:ext cx="7315200" cy="101566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defPPr>
              <a:defRPr lang="en-US"/>
            </a:defPPr>
            <a:lvl1pPr marL="285750" indent="-285750">
              <a:buFont typeface="Wingdings" pitchFamily="2" charset="2"/>
              <a:buChar char="§"/>
              <a:defRPr sz="2000">
                <a:solidFill>
                  <a:schemeClr val="dk1"/>
                </a:solidFill>
                <a:latin typeface="Garamond" panose="02020404030301010803" pitchFamily="18" charset="0"/>
              </a:defRPr>
            </a:lvl1pPr>
            <a:lvl2pPr>
              <a:defRPr>
                <a:solidFill>
                  <a:schemeClr val="dk1"/>
                </a:solidFill>
                <a:latin typeface="+mn-lt"/>
              </a:defRPr>
            </a:lvl2pPr>
            <a:lvl3pPr>
              <a:defRPr>
                <a:solidFill>
                  <a:schemeClr val="dk1"/>
                </a:solidFill>
                <a:latin typeface="+mn-lt"/>
              </a:defRPr>
            </a:lvl3pPr>
            <a:lvl4pPr>
              <a:defRPr>
                <a:solidFill>
                  <a:schemeClr val="dk1"/>
                </a:solidFill>
                <a:latin typeface="+mn-lt"/>
              </a:defRPr>
            </a:lvl4pPr>
            <a:lvl5pPr>
              <a:defRPr>
                <a:solidFill>
                  <a:schemeClr val="dk1"/>
                </a:solidFill>
                <a:latin typeface="+mn-lt"/>
              </a:defRPr>
            </a:lvl5pPr>
            <a:lvl6pPr>
              <a:defRPr>
                <a:solidFill>
                  <a:schemeClr val="dk1"/>
                </a:solidFill>
                <a:latin typeface="+mn-lt"/>
              </a:defRPr>
            </a:lvl6pPr>
            <a:lvl7pPr>
              <a:defRPr>
                <a:solidFill>
                  <a:schemeClr val="dk1"/>
                </a:solidFill>
                <a:latin typeface="+mn-lt"/>
              </a:defRPr>
            </a:lvl7pPr>
            <a:lvl8pPr>
              <a:defRPr>
                <a:solidFill>
                  <a:schemeClr val="dk1"/>
                </a:solidFill>
                <a:latin typeface="+mn-lt"/>
              </a:defRPr>
            </a:lvl8pPr>
            <a:lvl9pPr>
              <a:defRPr>
                <a:solidFill>
                  <a:schemeClr val="dk1"/>
                </a:solidFill>
                <a:latin typeface="+mn-lt"/>
              </a:defRPr>
            </a:lvl9pPr>
          </a:lstStyle>
          <a:p>
            <a:r>
              <a:rPr lang="en-US" dirty="0">
                <a:latin typeface="Verdana" panose="020B0604030504040204" pitchFamily="34" charset="0"/>
                <a:ea typeface="Verdana" panose="020B0604030504040204" pitchFamily="34" charset="0"/>
                <a:cs typeface="Verdana" panose="020B0604030504040204" pitchFamily="34" charset="0"/>
              </a:rPr>
              <a:t>Providers – 7</a:t>
            </a:r>
          </a:p>
          <a:p>
            <a:r>
              <a:rPr lang="en-US" dirty="0">
                <a:latin typeface="Verdana" panose="020B0604030504040204" pitchFamily="34" charset="0"/>
                <a:ea typeface="Verdana" panose="020B0604030504040204" pitchFamily="34" charset="0"/>
                <a:cs typeface="Verdana" panose="020B0604030504040204" pitchFamily="34" charset="0"/>
              </a:rPr>
              <a:t>Stakeholders - 10</a:t>
            </a:r>
          </a:p>
          <a:p>
            <a:r>
              <a:rPr lang="en-US" dirty="0">
                <a:latin typeface="Verdana" panose="020B0604030504040204" pitchFamily="34" charset="0"/>
                <a:ea typeface="Verdana" panose="020B0604030504040204" pitchFamily="34" charset="0"/>
                <a:cs typeface="Verdana" panose="020B0604030504040204" pitchFamily="34" charset="0"/>
              </a:rPr>
              <a:t>Mental Health Users - 14</a:t>
            </a:r>
          </a:p>
        </p:txBody>
      </p:sp>
      <p:sp>
        <p:nvSpPr>
          <p:cNvPr id="4" name="TextBox 3">
            <a:extLst>
              <a:ext uri="{FF2B5EF4-FFF2-40B4-BE49-F238E27FC236}">
                <a16:creationId xmlns:a16="http://schemas.microsoft.com/office/drawing/2014/main" id="{417870CF-368D-B54F-A803-4B1282C1B256}"/>
              </a:ext>
            </a:extLst>
          </p:cNvPr>
          <p:cNvSpPr txBox="1"/>
          <p:nvPr/>
        </p:nvSpPr>
        <p:spPr>
          <a:xfrm>
            <a:off x="2133600" y="3352800"/>
            <a:ext cx="7924800" cy="286232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14313" indent="-214313">
              <a:buFont typeface="Wingdings" pitchFamily="2" charset="2"/>
              <a:buChar char="§"/>
            </a:pPr>
            <a:r>
              <a:rPr lang="en-US" sz="2000" dirty="0">
                <a:latin typeface="Verdana" panose="020B0604030504040204" pitchFamily="34" charset="0"/>
                <a:ea typeface="Verdana" panose="020B0604030504040204" pitchFamily="34" charset="0"/>
                <a:cs typeface="Verdana" panose="020B0604030504040204" pitchFamily="34" charset="0"/>
              </a:rPr>
              <a:t>Clinical Psychologist</a:t>
            </a:r>
          </a:p>
          <a:p>
            <a:pPr marL="214313" indent="-214313">
              <a:buFont typeface="Wingdings" pitchFamily="2" charset="2"/>
              <a:buChar char="§"/>
            </a:pPr>
            <a:endParaRPr lang="en-US" sz="2000" dirty="0">
              <a:latin typeface="Verdana" panose="020B0604030504040204" pitchFamily="34" charset="0"/>
              <a:ea typeface="Verdana" panose="020B0604030504040204" pitchFamily="34" charset="0"/>
              <a:cs typeface="Verdana" panose="020B0604030504040204" pitchFamily="34" charset="0"/>
            </a:endParaRPr>
          </a:p>
          <a:p>
            <a:pPr marL="214313" indent="-214313">
              <a:buFont typeface="Wingdings" pitchFamily="2" charset="2"/>
              <a:buChar char="§"/>
            </a:pPr>
            <a:r>
              <a:rPr lang="en-US" sz="2000" dirty="0">
                <a:latin typeface="Verdana" panose="020B0604030504040204" pitchFamily="34" charset="0"/>
                <a:ea typeface="Verdana" panose="020B0604030504040204" pitchFamily="34" charset="0"/>
                <a:cs typeface="Verdana" panose="020B0604030504040204" pitchFamily="34" charset="0"/>
              </a:rPr>
              <a:t>Community Psychiatric Officer (CPO)</a:t>
            </a:r>
          </a:p>
          <a:p>
            <a:pPr marL="214313" indent="-214313">
              <a:buFont typeface="Wingdings" pitchFamily="2" charset="2"/>
              <a:buChar char="§"/>
            </a:pPr>
            <a:endParaRPr lang="en-US" sz="2000" dirty="0">
              <a:latin typeface="Verdana" panose="020B0604030504040204" pitchFamily="34" charset="0"/>
              <a:ea typeface="Verdana" panose="020B0604030504040204" pitchFamily="34" charset="0"/>
              <a:cs typeface="Verdana" panose="020B0604030504040204" pitchFamily="34" charset="0"/>
            </a:endParaRPr>
          </a:p>
          <a:p>
            <a:pPr marL="214313" indent="-214313">
              <a:buFont typeface="Wingdings" pitchFamily="2" charset="2"/>
              <a:buChar char="§"/>
            </a:pPr>
            <a:r>
              <a:rPr lang="en-US" sz="2000" dirty="0">
                <a:latin typeface="Verdana" panose="020B0604030504040204" pitchFamily="34" charset="0"/>
                <a:ea typeface="Verdana" panose="020B0604030504040204" pitchFamily="34" charset="0"/>
                <a:cs typeface="Verdana" panose="020B0604030504040204" pitchFamily="34" charset="0"/>
              </a:rPr>
              <a:t>Community Mental Health Officer (CMHO)</a:t>
            </a:r>
          </a:p>
          <a:p>
            <a:pPr marL="214313" indent="-214313">
              <a:buFont typeface="Wingdings" pitchFamily="2" charset="2"/>
              <a:buChar char="§"/>
            </a:pPr>
            <a:endParaRPr lang="en-US" sz="2000" dirty="0">
              <a:latin typeface="Verdana" panose="020B0604030504040204" pitchFamily="34" charset="0"/>
              <a:ea typeface="Verdana" panose="020B0604030504040204" pitchFamily="34" charset="0"/>
              <a:cs typeface="Verdana" panose="020B0604030504040204" pitchFamily="34" charset="0"/>
            </a:endParaRPr>
          </a:p>
          <a:p>
            <a:pPr marL="214313" indent="-214313">
              <a:buFont typeface="Wingdings" pitchFamily="2" charset="2"/>
              <a:buChar char="§"/>
            </a:pPr>
            <a:r>
              <a:rPr lang="en-US" sz="2000" dirty="0">
                <a:latin typeface="Verdana" panose="020B0604030504040204" pitchFamily="34" charset="0"/>
                <a:ea typeface="Verdana" panose="020B0604030504040204" pitchFamily="34" charset="0"/>
                <a:cs typeface="Verdana" panose="020B0604030504040204" pitchFamily="34" charset="0"/>
              </a:rPr>
              <a:t>Community Psychiatric Nurse (CPN)</a:t>
            </a:r>
          </a:p>
          <a:p>
            <a:pPr marL="214313" indent="-214313">
              <a:buFont typeface="Wingdings" pitchFamily="2" charset="2"/>
              <a:buChar char="§"/>
            </a:pPr>
            <a:endParaRPr lang="en-US" sz="2000" dirty="0">
              <a:latin typeface="Verdana" panose="020B0604030504040204" pitchFamily="34" charset="0"/>
              <a:ea typeface="Verdana" panose="020B0604030504040204" pitchFamily="34" charset="0"/>
              <a:cs typeface="Verdana" panose="020B0604030504040204" pitchFamily="34" charset="0"/>
            </a:endParaRPr>
          </a:p>
          <a:p>
            <a:pPr marL="214313" indent="-214313">
              <a:buFont typeface="Wingdings" pitchFamily="2" charset="2"/>
              <a:buChar char="§"/>
            </a:pPr>
            <a:r>
              <a:rPr lang="en-US" sz="2000" dirty="0">
                <a:latin typeface="Verdana" panose="020B0604030504040204" pitchFamily="34" charset="0"/>
                <a:ea typeface="Verdana" panose="020B0604030504040204" pitchFamily="34" charset="0"/>
                <a:cs typeface="Verdana" panose="020B0604030504040204" pitchFamily="34" charset="0"/>
              </a:rPr>
              <a:t>Registered Mental Health Nurses (RMN)</a:t>
            </a:r>
          </a:p>
        </p:txBody>
      </p:sp>
      <p:sp>
        <p:nvSpPr>
          <p:cNvPr id="5" name="Rectangle 4">
            <a:extLst>
              <a:ext uri="{FF2B5EF4-FFF2-40B4-BE49-F238E27FC236}">
                <a16:creationId xmlns:a16="http://schemas.microsoft.com/office/drawing/2014/main" id="{3CD6E814-24E0-7C49-AFFD-DCE85FC1B618}"/>
              </a:ext>
            </a:extLst>
          </p:cNvPr>
          <p:cNvSpPr/>
          <p:nvPr/>
        </p:nvSpPr>
        <p:spPr>
          <a:xfrm rot="16200000">
            <a:off x="-828201" y="3567705"/>
            <a:ext cx="4799712" cy="400110"/>
          </a:xfrm>
          <a:prstGeom prst="rect">
            <a:avLst/>
          </a:prstGeom>
          <a:solidFill>
            <a:srgbClr val="FFC000"/>
          </a:solidFill>
        </p:spPr>
        <p:txBody>
          <a:bodyPr wrap="none" rtlCol="0">
            <a:spAutoFit/>
          </a:bodyPr>
          <a:lstStyle/>
          <a:p>
            <a:r>
              <a:rPr lang="en-US" sz="2000" b="1" dirty="0"/>
              <a:t>Mental Health Service Providers</a:t>
            </a:r>
          </a:p>
        </p:txBody>
      </p:sp>
    </p:spTree>
    <p:extLst>
      <p:ext uri="{BB962C8B-B14F-4D97-AF65-F5344CB8AC3E}">
        <p14:creationId xmlns:p14="http://schemas.microsoft.com/office/powerpoint/2010/main" val="4272356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0" y="304800"/>
            <a:ext cx="5086350" cy="457200"/>
          </a:xfrm>
          <a:solidFill>
            <a:srgbClr val="00B050"/>
          </a:solidFill>
          <a:ln w="9525">
            <a:noFill/>
            <a:miter lim="800000"/>
            <a:headEnd/>
            <a:tailEnd/>
          </a:ln>
          <a:effectLst/>
        </p:spPr>
        <p:txBody>
          <a:bodyPr vert="horz" wrap="square" lIns="68580" tIns="34290" rIns="68580" bIns="34290" numCol="1" rtlCol="0" anchor="ctr" anchorCtr="0" compatLnSpc="1">
            <a:prstTxWarp prst="textNoShape">
              <a:avLst/>
            </a:prstTxWarp>
            <a:noAutofit/>
          </a:bodyPr>
          <a:lstStyle/>
          <a:p>
            <a:pPr algn="ctr">
              <a:buClr>
                <a:schemeClr val="tx2"/>
              </a:buClr>
              <a:buSzPct val="70000"/>
            </a:pPr>
            <a:r>
              <a:rPr lang="en-US" sz="3000" b="1" kern="1200" dirty="0">
                <a:solidFill>
                  <a:schemeClr val="bg1"/>
                </a:solidFill>
                <a:latin typeface="Garamond" panose="02020404030301010803" pitchFamily="18" charset="0"/>
              </a:rPr>
              <a:t>Data Collection – Participants</a:t>
            </a:r>
          </a:p>
        </p:txBody>
      </p:sp>
      <p:graphicFrame>
        <p:nvGraphicFramePr>
          <p:cNvPr id="7" name="Table 6"/>
          <p:cNvGraphicFramePr>
            <a:graphicFrameLocks noGrp="1"/>
          </p:cNvGraphicFramePr>
          <p:nvPr>
            <p:extLst>
              <p:ext uri="{D42A27DB-BD31-4B8C-83A1-F6EECF244321}">
                <p14:modId xmlns:p14="http://schemas.microsoft.com/office/powerpoint/2010/main" val="757246895"/>
              </p:ext>
            </p:extLst>
          </p:nvPr>
        </p:nvGraphicFramePr>
        <p:xfrm>
          <a:off x="1143000" y="990600"/>
          <a:ext cx="10058401" cy="4199305"/>
        </p:xfrm>
        <a:graphic>
          <a:graphicData uri="http://schemas.openxmlformats.org/drawingml/2006/table">
            <a:tbl>
              <a:tblPr firstRow="1" bandRow="1">
                <a:tableStyleId>{00A15C55-8517-42AA-B614-E9B94910E393}</a:tableStyleId>
              </a:tblPr>
              <a:tblGrid>
                <a:gridCol w="1884794">
                  <a:extLst>
                    <a:ext uri="{9D8B030D-6E8A-4147-A177-3AD203B41FA5}">
                      <a16:colId xmlns:a16="http://schemas.microsoft.com/office/drawing/2014/main" val="20000"/>
                    </a:ext>
                  </a:extLst>
                </a:gridCol>
                <a:gridCol w="2069485">
                  <a:extLst>
                    <a:ext uri="{9D8B030D-6E8A-4147-A177-3AD203B41FA5}">
                      <a16:colId xmlns:a16="http://schemas.microsoft.com/office/drawing/2014/main" val="20001"/>
                    </a:ext>
                  </a:extLst>
                </a:gridCol>
                <a:gridCol w="2519372">
                  <a:extLst>
                    <a:ext uri="{9D8B030D-6E8A-4147-A177-3AD203B41FA5}">
                      <a16:colId xmlns:a16="http://schemas.microsoft.com/office/drawing/2014/main" val="20002"/>
                    </a:ext>
                  </a:extLst>
                </a:gridCol>
                <a:gridCol w="3584750">
                  <a:extLst>
                    <a:ext uri="{9D8B030D-6E8A-4147-A177-3AD203B41FA5}">
                      <a16:colId xmlns:a16="http://schemas.microsoft.com/office/drawing/2014/main" val="20003"/>
                    </a:ext>
                  </a:extLst>
                </a:gridCol>
              </a:tblGrid>
              <a:tr h="262973">
                <a:tc>
                  <a:txBody>
                    <a:bodyPr/>
                    <a:lstStyle/>
                    <a:p>
                      <a:endParaRPr lang="en-US" sz="1600" dirty="0"/>
                    </a:p>
                  </a:txBody>
                  <a:tcPr marL="51435" marR="51435" marT="25718" marB="25718"/>
                </a:tc>
                <a:tc>
                  <a:txBody>
                    <a:bodyPr/>
                    <a:lstStyle/>
                    <a:p>
                      <a:r>
                        <a:rPr lang="en-US" sz="1600" dirty="0"/>
                        <a:t>Regional Level</a:t>
                      </a:r>
                    </a:p>
                  </a:txBody>
                  <a:tcPr marL="51435" marR="51435" marT="25718" marB="25718"/>
                </a:tc>
                <a:tc>
                  <a:txBody>
                    <a:bodyPr/>
                    <a:lstStyle/>
                    <a:p>
                      <a:r>
                        <a:rPr lang="en-US" sz="1600" dirty="0" err="1"/>
                        <a:t>Kintapo</a:t>
                      </a:r>
                      <a:r>
                        <a:rPr lang="en-US" sz="1600" dirty="0"/>
                        <a:t> North</a:t>
                      </a:r>
                    </a:p>
                  </a:txBody>
                  <a:tcPr marL="51435" marR="51435" marT="25718" marB="25718"/>
                </a:tc>
                <a:tc>
                  <a:txBody>
                    <a:bodyPr/>
                    <a:lstStyle/>
                    <a:p>
                      <a:r>
                        <a:rPr lang="en-US" sz="1600" dirty="0" err="1"/>
                        <a:t>Kintampo</a:t>
                      </a:r>
                      <a:r>
                        <a:rPr lang="en-US" sz="1600" baseline="0" dirty="0"/>
                        <a:t> South</a:t>
                      </a:r>
                      <a:endParaRPr lang="en-US" sz="1600" dirty="0"/>
                    </a:p>
                  </a:txBody>
                  <a:tcPr marL="51435" marR="51435" marT="25718" marB="25718"/>
                </a:tc>
                <a:extLst>
                  <a:ext uri="{0D108BD9-81ED-4DB2-BD59-A6C34878D82A}">
                    <a16:rowId xmlns:a16="http://schemas.microsoft.com/office/drawing/2014/main" val="10000"/>
                  </a:ext>
                </a:extLst>
              </a:tr>
              <a:tr h="461981">
                <a:tc>
                  <a:txBody>
                    <a:bodyPr/>
                    <a:lstStyle/>
                    <a:p>
                      <a:r>
                        <a:rPr lang="en-US" sz="1600" dirty="0"/>
                        <a:t>Direct Service Provider</a:t>
                      </a:r>
                      <a:endParaRPr lang="en-US" sz="1600" b="1" dirty="0"/>
                    </a:p>
                  </a:txBody>
                  <a:tcPr marL="51435" marR="51435" marT="25718" marB="25718"/>
                </a:tc>
                <a:tc>
                  <a:txBody>
                    <a:bodyPr/>
                    <a:lstStyle/>
                    <a:p>
                      <a:endParaRPr lang="en-US" sz="1600" dirty="0"/>
                    </a:p>
                  </a:txBody>
                  <a:tcPr marL="51435" marR="51435" marT="25718" marB="25718"/>
                </a:tc>
                <a:tc>
                  <a:txBody>
                    <a:bodyPr/>
                    <a:lstStyle/>
                    <a:p>
                      <a:r>
                        <a:rPr lang="en-US" sz="1600" dirty="0"/>
                        <a:t>1 Clinical</a:t>
                      </a:r>
                      <a:r>
                        <a:rPr lang="en-US" sz="1600" baseline="0" dirty="0"/>
                        <a:t> Psychologist</a:t>
                      </a:r>
                      <a:endParaRPr lang="en-US" sz="1600" dirty="0"/>
                    </a:p>
                  </a:txBody>
                  <a:tcPr marL="51435" marR="51435" marT="25718" marB="25718"/>
                </a:tc>
                <a:tc>
                  <a:txBody>
                    <a:bodyPr/>
                    <a:lstStyle/>
                    <a:p>
                      <a:endParaRPr lang="en-US" sz="1600" dirty="0"/>
                    </a:p>
                  </a:txBody>
                  <a:tcPr marL="51435" marR="51435" marT="25718" marB="25718"/>
                </a:tc>
                <a:extLst>
                  <a:ext uri="{0D108BD9-81ED-4DB2-BD59-A6C34878D82A}">
                    <a16:rowId xmlns:a16="http://schemas.microsoft.com/office/drawing/2014/main" val="10001"/>
                  </a:ext>
                </a:extLst>
              </a:tr>
              <a:tr h="262973">
                <a:tc>
                  <a:txBody>
                    <a:bodyPr/>
                    <a:lstStyle/>
                    <a:p>
                      <a:endParaRPr lang="en-US" sz="1600"/>
                    </a:p>
                  </a:txBody>
                  <a:tcPr marL="51435" marR="51435" marT="25718" marB="25718"/>
                </a:tc>
                <a:tc>
                  <a:txBody>
                    <a:bodyPr/>
                    <a:lstStyle/>
                    <a:p>
                      <a:endParaRPr lang="en-US" sz="1600" dirty="0"/>
                    </a:p>
                  </a:txBody>
                  <a:tcPr marL="51435" marR="51435" marT="25718" marB="25718"/>
                </a:tc>
                <a:tc>
                  <a:txBody>
                    <a:bodyPr/>
                    <a:lstStyle/>
                    <a:p>
                      <a:r>
                        <a:rPr lang="en-US" sz="1600" dirty="0"/>
                        <a:t>1 CMHO</a:t>
                      </a:r>
                    </a:p>
                  </a:txBody>
                  <a:tcPr marL="51435" marR="51435" marT="25718" marB="25718"/>
                </a:tc>
                <a:tc>
                  <a:txBody>
                    <a:bodyPr/>
                    <a:lstStyle/>
                    <a:p>
                      <a:r>
                        <a:rPr lang="en-US" sz="1600" dirty="0"/>
                        <a:t>1</a:t>
                      </a:r>
                      <a:r>
                        <a:rPr lang="en-US" sz="1600" baseline="0" dirty="0"/>
                        <a:t> CMHO</a:t>
                      </a:r>
                      <a:endParaRPr lang="en-US" sz="1600" dirty="0"/>
                    </a:p>
                  </a:txBody>
                  <a:tcPr marL="51435" marR="51435" marT="25718" marB="25718"/>
                </a:tc>
                <a:extLst>
                  <a:ext uri="{0D108BD9-81ED-4DB2-BD59-A6C34878D82A}">
                    <a16:rowId xmlns:a16="http://schemas.microsoft.com/office/drawing/2014/main" val="10002"/>
                  </a:ext>
                </a:extLst>
              </a:tr>
              <a:tr h="262973">
                <a:tc>
                  <a:txBody>
                    <a:bodyPr/>
                    <a:lstStyle/>
                    <a:p>
                      <a:endParaRPr lang="en-US" sz="1600"/>
                    </a:p>
                  </a:txBody>
                  <a:tcPr marL="51435" marR="51435" marT="25718" marB="25718"/>
                </a:tc>
                <a:tc>
                  <a:txBody>
                    <a:bodyPr/>
                    <a:lstStyle/>
                    <a:p>
                      <a:endParaRPr lang="en-US" sz="1600"/>
                    </a:p>
                  </a:txBody>
                  <a:tcPr marL="51435" marR="51435" marT="25718" marB="25718"/>
                </a:tc>
                <a:tc>
                  <a:txBody>
                    <a:bodyPr/>
                    <a:lstStyle/>
                    <a:p>
                      <a:r>
                        <a:rPr lang="en-US" sz="1600" dirty="0"/>
                        <a:t>2 CPNs</a:t>
                      </a:r>
                    </a:p>
                  </a:txBody>
                  <a:tcPr marL="51435" marR="51435" marT="25718" marB="25718"/>
                </a:tc>
                <a:tc>
                  <a:txBody>
                    <a:bodyPr/>
                    <a:lstStyle/>
                    <a:p>
                      <a:endParaRPr lang="en-US" sz="1600" dirty="0"/>
                    </a:p>
                  </a:txBody>
                  <a:tcPr marL="51435" marR="51435" marT="25718" marB="25718"/>
                </a:tc>
                <a:extLst>
                  <a:ext uri="{0D108BD9-81ED-4DB2-BD59-A6C34878D82A}">
                    <a16:rowId xmlns:a16="http://schemas.microsoft.com/office/drawing/2014/main" val="10003"/>
                  </a:ext>
                </a:extLst>
              </a:tr>
              <a:tr h="262973">
                <a:tc>
                  <a:txBody>
                    <a:bodyPr/>
                    <a:lstStyle/>
                    <a:p>
                      <a:endParaRPr lang="en-US" sz="1600" b="1" dirty="0"/>
                    </a:p>
                  </a:txBody>
                  <a:tcPr marL="51435" marR="51435" marT="25718" marB="2571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L="51435" marR="51435" marT="25718" marB="25718"/>
                </a:tc>
                <a:tc>
                  <a:txBody>
                    <a:bodyPr/>
                    <a:lstStyle/>
                    <a:p>
                      <a:r>
                        <a:rPr lang="en-US" sz="1600" dirty="0"/>
                        <a:t>1 CPO</a:t>
                      </a:r>
                    </a:p>
                  </a:txBody>
                  <a:tcPr marL="51435" marR="51435" marT="25718" marB="25718"/>
                </a:tc>
                <a:tc>
                  <a:txBody>
                    <a:bodyPr/>
                    <a:lstStyle/>
                    <a:p>
                      <a:endParaRPr lang="en-US" sz="1600" dirty="0"/>
                    </a:p>
                  </a:txBody>
                  <a:tcPr marL="51435" marR="51435" marT="25718" marB="25718"/>
                </a:tc>
                <a:extLst>
                  <a:ext uri="{0D108BD9-81ED-4DB2-BD59-A6C34878D82A}">
                    <a16:rowId xmlns:a16="http://schemas.microsoft.com/office/drawing/2014/main" val="10004"/>
                  </a:ext>
                </a:extLst>
              </a:tr>
              <a:tr h="389286">
                <a:tc>
                  <a:txBody>
                    <a:bodyPr/>
                    <a:lstStyle/>
                    <a:p>
                      <a:r>
                        <a:rPr lang="en-US" sz="1600" dirty="0"/>
                        <a:t>Stakeholder</a:t>
                      </a:r>
                      <a:endParaRPr lang="en-US" sz="1600" b="1" dirty="0"/>
                    </a:p>
                  </a:txBody>
                  <a:tcPr marL="51435" marR="51435" marT="25718" marB="2571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1 MHA representative</a:t>
                      </a:r>
                    </a:p>
                  </a:txBody>
                  <a:tcPr marL="51435" marR="51435" marT="25718" marB="25718"/>
                </a:tc>
                <a:tc>
                  <a:txBody>
                    <a:bodyPr/>
                    <a:lstStyle/>
                    <a:p>
                      <a:r>
                        <a:rPr lang="en-US" sz="1600" dirty="0"/>
                        <a:t>1 NHI PR</a:t>
                      </a:r>
                      <a:r>
                        <a:rPr lang="en-US" sz="1600" baseline="0" dirty="0"/>
                        <a:t> Officer</a:t>
                      </a:r>
                      <a:endParaRPr lang="en-US" sz="1600" dirty="0"/>
                    </a:p>
                  </a:txBody>
                  <a:tcPr marL="51435" marR="51435" marT="25718" marB="25718"/>
                </a:tc>
                <a:tc>
                  <a:txBody>
                    <a:bodyPr/>
                    <a:lstStyle/>
                    <a:p>
                      <a:r>
                        <a:rPr lang="en-US" sz="1600" dirty="0"/>
                        <a:t>1 NHI PR Officer &amp; 1 NHI Manager</a:t>
                      </a:r>
                    </a:p>
                  </a:txBody>
                  <a:tcPr marL="51435" marR="51435" marT="25718" marB="25718"/>
                </a:tc>
                <a:extLst>
                  <a:ext uri="{0D108BD9-81ED-4DB2-BD59-A6C34878D82A}">
                    <a16:rowId xmlns:a16="http://schemas.microsoft.com/office/drawing/2014/main" val="10005"/>
                  </a:ext>
                </a:extLst>
              </a:tr>
              <a:tr h="262973">
                <a:tc>
                  <a:txBody>
                    <a:bodyPr/>
                    <a:lstStyle/>
                    <a:p>
                      <a:endParaRPr lang="en-US" sz="1600"/>
                    </a:p>
                  </a:txBody>
                  <a:tcPr marL="51435" marR="51435" marT="25718" marB="25718"/>
                </a:tc>
                <a:tc>
                  <a:txBody>
                    <a:bodyPr/>
                    <a:lstStyle/>
                    <a:p>
                      <a:endParaRPr lang="en-US" sz="1600" dirty="0"/>
                    </a:p>
                  </a:txBody>
                  <a:tcPr marL="51435" marR="51435" marT="25718" marB="25718"/>
                </a:tc>
                <a:tc>
                  <a:txBody>
                    <a:bodyPr/>
                    <a:lstStyle/>
                    <a:p>
                      <a:r>
                        <a:rPr lang="en-US" sz="1600" dirty="0"/>
                        <a:t>1 Social Worker</a:t>
                      </a:r>
                    </a:p>
                  </a:txBody>
                  <a:tcPr marL="51435" marR="51435" marT="25718" marB="25718"/>
                </a:tc>
                <a:tc>
                  <a:txBody>
                    <a:bodyPr/>
                    <a:lstStyle/>
                    <a:p>
                      <a:r>
                        <a:rPr lang="en-US" sz="1600" dirty="0"/>
                        <a:t>1 Social Worker</a:t>
                      </a:r>
                    </a:p>
                  </a:txBody>
                  <a:tcPr marL="51435" marR="51435" marT="25718" marB="25718"/>
                </a:tc>
                <a:extLst>
                  <a:ext uri="{0D108BD9-81ED-4DB2-BD59-A6C34878D82A}">
                    <a16:rowId xmlns:a16="http://schemas.microsoft.com/office/drawing/2014/main" val="10006"/>
                  </a:ext>
                </a:extLst>
              </a:tr>
              <a:tr h="349256">
                <a:tc>
                  <a:txBody>
                    <a:bodyPr/>
                    <a:lstStyle/>
                    <a:p>
                      <a:endParaRPr lang="en-US" sz="1600"/>
                    </a:p>
                  </a:txBody>
                  <a:tcPr marL="51435" marR="51435" marT="25718" marB="25718"/>
                </a:tc>
                <a:tc>
                  <a:txBody>
                    <a:bodyPr/>
                    <a:lstStyle/>
                    <a:p>
                      <a:endParaRPr lang="en-US" sz="1600"/>
                    </a:p>
                  </a:txBody>
                  <a:tcPr marL="51435" marR="51435" marT="25718" marB="25718"/>
                </a:tc>
                <a:tc>
                  <a:txBody>
                    <a:bodyPr/>
                    <a:lstStyle/>
                    <a:p>
                      <a:r>
                        <a:rPr lang="en-US" sz="1600" dirty="0"/>
                        <a:t>1 SHEP Coordinator</a:t>
                      </a:r>
                    </a:p>
                  </a:txBody>
                  <a:tcPr marL="51435" marR="51435" marT="25718" marB="25718"/>
                </a:tc>
                <a:tc>
                  <a:txBody>
                    <a:bodyPr/>
                    <a:lstStyle/>
                    <a:p>
                      <a:r>
                        <a:rPr lang="en-US" sz="1600" dirty="0"/>
                        <a:t>1 SHEP Coordinator</a:t>
                      </a:r>
                    </a:p>
                  </a:txBody>
                  <a:tcPr marL="51435" marR="51435" marT="25718" marB="25718"/>
                </a:tc>
                <a:extLst>
                  <a:ext uri="{0D108BD9-81ED-4DB2-BD59-A6C34878D82A}">
                    <a16:rowId xmlns:a16="http://schemas.microsoft.com/office/drawing/2014/main" val="10007"/>
                  </a:ext>
                </a:extLst>
              </a:tr>
              <a:tr h="371475">
                <a:tc>
                  <a:txBody>
                    <a:bodyPr/>
                    <a:lstStyle/>
                    <a:p>
                      <a:endParaRPr lang="en-US" sz="1600" dirty="0"/>
                    </a:p>
                  </a:txBody>
                  <a:tcPr marL="51435" marR="51435" marT="25718" marB="25718"/>
                </a:tc>
                <a:tc>
                  <a:txBody>
                    <a:bodyPr/>
                    <a:lstStyle/>
                    <a:p>
                      <a:endParaRPr lang="en-US" sz="1600" dirty="0"/>
                    </a:p>
                  </a:txBody>
                  <a:tcPr marL="51435" marR="51435" marT="25718" marB="25718"/>
                </a:tc>
                <a:tc>
                  <a:txBody>
                    <a:bodyPr/>
                    <a:lstStyle/>
                    <a:p>
                      <a:r>
                        <a:rPr lang="en-US" sz="1600" dirty="0"/>
                        <a:t>1 School Counselor</a:t>
                      </a:r>
                    </a:p>
                  </a:txBody>
                  <a:tcPr marL="51435" marR="51435" marT="25718" marB="25718"/>
                </a:tc>
                <a:tc>
                  <a:txBody>
                    <a:bodyPr/>
                    <a:lstStyle/>
                    <a:p>
                      <a:r>
                        <a:rPr lang="en-US" sz="1600" dirty="0"/>
                        <a:t>1 Special Education</a:t>
                      </a:r>
                      <a:r>
                        <a:rPr lang="en-US" sz="1600" baseline="0" dirty="0"/>
                        <a:t> Coordinator</a:t>
                      </a:r>
                      <a:endParaRPr lang="en-US" sz="1600" dirty="0"/>
                    </a:p>
                  </a:txBody>
                  <a:tcPr marL="51435" marR="51435" marT="25718" marB="25718"/>
                </a:tc>
                <a:extLst>
                  <a:ext uri="{0D108BD9-81ED-4DB2-BD59-A6C34878D82A}">
                    <a16:rowId xmlns:a16="http://schemas.microsoft.com/office/drawing/2014/main" val="10008"/>
                  </a:ext>
                </a:extLst>
              </a:tr>
              <a:tr h="461981">
                <a:tc>
                  <a:txBody>
                    <a:bodyPr/>
                    <a:lstStyle/>
                    <a:p>
                      <a:r>
                        <a:rPr lang="en-US" sz="1600" dirty="0"/>
                        <a:t>Adolescent Users </a:t>
                      </a:r>
                    </a:p>
                  </a:txBody>
                  <a:tcPr marL="51435" marR="51435" marT="25718" marB="25718"/>
                </a:tc>
                <a:tc>
                  <a:txBody>
                    <a:bodyPr/>
                    <a:lstStyle/>
                    <a:p>
                      <a:endParaRPr lang="en-US" sz="1600" dirty="0"/>
                    </a:p>
                  </a:txBody>
                  <a:tcPr marL="51435" marR="51435" marT="25718" marB="25718"/>
                </a:tc>
                <a:tc>
                  <a:txBody>
                    <a:bodyPr/>
                    <a:lstStyle/>
                    <a:p>
                      <a:r>
                        <a:rPr lang="en-US" sz="1600" dirty="0"/>
                        <a:t>3 adolescent users </a:t>
                      </a:r>
                    </a:p>
                  </a:txBody>
                  <a:tcPr marL="51435" marR="51435" marT="25718" marB="25718"/>
                </a:tc>
                <a:tc>
                  <a:txBody>
                    <a:bodyPr/>
                    <a:lstStyle/>
                    <a:p>
                      <a:endParaRPr lang="en-US" sz="1600" dirty="0"/>
                    </a:p>
                  </a:txBody>
                  <a:tcPr marL="51435" marR="51435" marT="25718" marB="25718"/>
                </a:tc>
                <a:extLst>
                  <a:ext uri="{0D108BD9-81ED-4DB2-BD59-A6C34878D82A}">
                    <a16:rowId xmlns:a16="http://schemas.microsoft.com/office/drawing/2014/main" val="1722923806"/>
                  </a:ext>
                </a:extLst>
              </a:tr>
              <a:tr h="461981">
                <a:tc>
                  <a:txBody>
                    <a:bodyPr/>
                    <a:lstStyle/>
                    <a:p>
                      <a:r>
                        <a:rPr lang="en-US" sz="1600" dirty="0"/>
                        <a:t>Caregivers</a:t>
                      </a:r>
                    </a:p>
                  </a:txBody>
                  <a:tcPr marL="51435" marR="51435" marT="25718" marB="25718"/>
                </a:tc>
                <a:tc>
                  <a:txBody>
                    <a:bodyPr/>
                    <a:lstStyle/>
                    <a:p>
                      <a:endParaRPr lang="en-US" sz="1600" dirty="0"/>
                    </a:p>
                  </a:txBody>
                  <a:tcPr marL="51435" marR="51435" marT="25718" marB="25718"/>
                </a:tc>
                <a:tc gridSpan="2">
                  <a:txBody>
                    <a:bodyPr/>
                    <a:lstStyle/>
                    <a:p>
                      <a:r>
                        <a:rPr lang="en-US" sz="2000" dirty="0"/>
                        <a:t>10 caregivers + 1 adult user</a:t>
                      </a:r>
                    </a:p>
                  </a:txBody>
                  <a:tcPr marL="51435" marR="51435" marT="25718" marB="25718"/>
                </a:tc>
                <a:tc hMerge="1">
                  <a:txBody>
                    <a:bodyPr/>
                    <a:lstStyle/>
                    <a:p>
                      <a:endParaRPr lang="en-US" dirty="0"/>
                    </a:p>
                  </a:txBody>
                  <a:tcPr marL="68580" marR="68580" marT="34290" marB="34290"/>
                </a:tc>
                <a:extLst>
                  <a:ext uri="{0D108BD9-81ED-4DB2-BD59-A6C34878D82A}">
                    <a16:rowId xmlns:a16="http://schemas.microsoft.com/office/drawing/2014/main" val="1441831424"/>
                  </a:ext>
                </a:extLst>
              </a:tr>
            </a:tbl>
          </a:graphicData>
        </a:graphic>
      </p:graphicFrame>
      <p:sp>
        <p:nvSpPr>
          <p:cNvPr id="5" name="Title 1">
            <a:extLst>
              <a:ext uri="{FF2B5EF4-FFF2-40B4-BE49-F238E27FC236}">
                <a16:creationId xmlns:a16="http://schemas.microsoft.com/office/drawing/2014/main" id="{1143B4CF-390A-734D-8276-39AFCEA04B60}"/>
              </a:ext>
            </a:extLst>
          </p:cNvPr>
          <p:cNvSpPr txBox="1">
            <a:spLocks/>
          </p:cNvSpPr>
          <p:nvPr/>
        </p:nvSpPr>
        <p:spPr bwMode="auto">
          <a:xfrm>
            <a:off x="3810000" y="5562600"/>
            <a:ext cx="4400550" cy="342900"/>
          </a:xfrm>
          <a:prstGeom prst="rect">
            <a:avLst/>
          </a:prstGeom>
          <a:noFill/>
          <a:ln w="9525">
            <a:noFill/>
            <a:miter lim="800000"/>
            <a:headEnd/>
            <a:tailEnd/>
          </a:ln>
          <a:effectLst/>
        </p:spPr>
        <p:txBody>
          <a:bodyPr vert="horz" wrap="square" lIns="68580" tIns="34290" rIns="68580" bIns="34290" numCol="1" anchor="b" anchorCtr="0" compatLnSpc="1">
            <a:prstTxWarp prst="textNoShape">
              <a:avLst/>
            </a:prstTxWarp>
          </a:bodyPr>
          <a:lst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charset="0"/>
              </a:defRPr>
            </a:lvl2pPr>
            <a:lvl3pPr algn="l" rtl="0" eaLnBrk="1" fontAlgn="base" hangingPunct="1">
              <a:spcBef>
                <a:spcPct val="0"/>
              </a:spcBef>
              <a:spcAft>
                <a:spcPct val="0"/>
              </a:spcAft>
              <a:defRPr sz="3600">
                <a:solidFill>
                  <a:schemeClr val="tx2"/>
                </a:solidFill>
                <a:latin typeface="Arial" charset="0"/>
              </a:defRPr>
            </a:lvl3pPr>
            <a:lvl4pPr algn="l" rtl="0" eaLnBrk="1" fontAlgn="base" hangingPunct="1">
              <a:spcBef>
                <a:spcPct val="0"/>
              </a:spcBef>
              <a:spcAft>
                <a:spcPct val="0"/>
              </a:spcAft>
              <a:defRPr sz="3600">
                <a:solidFill>
                  <a:schemeClr val="tx2"/>
                </a:solidFill>
                <a:latin typeface="Arial" charset="0"/>
              </a:defRPr>
            </a:lvl4pPr>
            <a:lvl5pPr algn="l" rtl="0" eaLnBrk="1" fontAlgn="base" hangingPunct="1">
              <a:spcBef>
                <a:spcPct val="0"/>
              </a:spcBef>
              <a:spcAft>
                <a:spcPct val="0"/>
              </a:spcAft>
              <a:defRPr sz="3600">
                <a:solidFill>
                  <a:schemeClr val="tx2"/>
                </a:solidFill>
                <a:latin typeface="Arial" charset="0"/>
              </a:defRPr>
            </a:lvl5pPr>
            <a:lvl6pPr marL="457200" algn="l" rtl="0" eaLnBrk="1" fontAlgn="base" hangingPunct="1">
              <a:spcBef>
                <a:spcPct val="0"/>
              </a:spcBef>
              <a:spcAft>
                <a:spcPct val="0"/>
              </a:spcAft>
              <a:defRPr sz="3600">
                <a:solidFill>
                  <a:schemeClr val="tx2"/>
                </a:solidFill>
                <a:latin typeface="Arial" charset="0"/>
              </a:defRPr>
            </a:lvl6pPr>
            <a:lvl7pPr marL="914400" algn="l" rtl="0" eaLnBrk="1" fontAlgn="base" hangingPunct="1">
              <a:spcBef>
                <a:spcPct val="0"/>
              </a:spcBef>
              <a:spcAft>
                <a:spcPct val="0"/>
              </a:spcAft>
              <a:defRPr sz="3600">
                <a:solidFill>
                  <a:schemeClr val="tx2"/>
                </a:solidFill>
                <a:latin typeface="Arial" charset="0"/>
              </a:defRPr>
            </a:lvl7pPr>
            <a:lvl8pPr marL="1371600" algn="l" rtl="0" eaLnBrk="1" fontAlgn="base" hangingPunct="1">
              <a:spcBef>
                <a:spcPct val="0"/>
              </a:spcBef>
              <a:spcAft>
                <a:spcPct val="0"/>
              </a:spcAft>
              <a:defRPr sz="3600">
                <a:solidFill>
                  <a:schemeClr val="tx2"/>
                </a:solidFill>
                <a:latin typeface="Arial" charset="0"/>
              </a:defRPr>
            </a:lvl8pPr>
            <a:lvl9pPr marL="1828800" algn="l" rtl="0" eaLnBrk="1" fontAlgn="base" hangingPunct="1">
              <a:spcBef>
                <a:spcPct val="0"/>
              </a:spcBef>
              <a:spcAft>
                <a:spcPct val="0"/>
              </a:spcAft>
              <a:defRPr sz="3600">
                <a:solidFill>
                  <a:schemeClr val="tx2"/>
                </a:solidFill>
                <a:latin typeface="Arial" charset="0"/>
              </a:defRPr>
            </a:lvl9pPr>
          </a:lstStyle>
          <a:p>
            <a:pPr algn="ctr"/>
            <a:r>
              <a:rPr lang="en-US" sz="2000" b="1" kern="0" dirty="0"/>
              <a:t>In all, 17 IDIs &amp; 1 FGD</a:t>
            </a:r>
          </a:p>
        </p:txBody>
      </p:sp>
    </p:spTree>
    <p:extLst>
      <p:ext uri="{BB962C8B-B14F-4D97-AF65-F5344CB8AC3E}">
        <p14:creationId xmlns:p14="http://schemas.microsoft.com/office/powerpoint/2010/main" val="2008592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7100" y="228600"/>
            <a:ext cx="5143500" cy="499110"/>
          </a:xfrm>
          <a:solidFill>
            <a:srgbClr val="00B050"/>
          </a:solidFill>
          <a:ln w="9525">
            <a:noFill/>
            <a:miter lim="800000"/>
            <a:headEnd/>
            <a:tailEnd/>
          </a:ln>
          <a:effectLst/>
        </p:spPr>
        <p:txBody>
          <a:bodyPr vert="horz" wrap="square" lIns="68580" tIns="34290" rIns="68580" bIns="34290" numCol="1" rtlCol="0" anchor="ctr" anchorCtr="0" compatLnSpc="1">
            <a:prstTxWarp prst="textNoShape">
              <a:avLst/>
            </a:prstTxWarp>
            <a:noAutofit/>
          </a:bodyPr>
          <a:lstStyle/>
          <a:p>
            <a:pPr algn="ctr">
              <a:buClr>
                <a:schemeClr val="tx2"/>
              </a:buClr>
              <a:buSzPct val="70000"/>
            </a:pPr>
            <a:r>
              <a:rPr lang="en-US" sz="3000" b="1" kern="1200" dirty="0">
                <a:solidFill>
                  <a:schemeClr val="bg1"/>
                </a:solidFill>
                <a:latin typeface="Verdana" panose="020B0604030504040204" pitchFamily="34" charset="0"/>
                <a:ea typeface="Verdana" panose="020B0604030504040204" pitchFamily="34" charset="0"/>
                <a:cs typeface="Verdana" panose="020B0604030504040204" pitchFamily="34" charset="0"/>
              </a:rPr>
              <a:t>Data Analysis</a:t>
            </a:r>
          </a:p>
        </p:txBody>
      </p:sp>
      <p:sp>
        <p:nvSpPr>
          <p:cNvPr id="8" name="TextBox 7"/>
          <p:cNvSpPr txBox="1"/>
          <p:nvPr/>
        </p:nvSpPr>
        <p:spPr>
          <a:xfrm>
            <a:off x="1219200" y="2073429"/>
            <a:ext cx="10515600" cy="3785652"/>
          </a:xfrm>
          <a:prstGeom prst="rect">
            <a:avLst/>
          </a:prstGeom>
          <a:noFill/>
        </p:spPr>
        <p:txBody>
          <a:bodyPr wrap="square" rtlCol="0">
            <a:spAutoFit/>
          </a:bodyPr>
          <a:lstStyle/>
          <a:p>
            <a:endParaRPr lang="en-US" sz="2000" dirty="0">
              <a:ea typeface="Verdana" panose="020B0604030504040204" pitchFamily="34" charset="0"/>
              <a:cs typeface="Verdana" panose="020B0604030504040204" pitchFamily="34" charset="0"/>
            </a:endParaRPr>
          </a:p>
          <a:p>
            <a:r>
              <a:rPr lang="en-US" sz="2000" dirty="0">
                <a:ea typeface="Verdana" panose="020B0604030504040204" pitchFamily="34" charset="0"/>
                <a:cs typeface="Verdana" panose="020B0604030504040204" pitchFamily="34" charset="0"/>
              </a:rPr>
              <a:t>Assessment Tool: Saya, WHO &amp; UNAIDS quality standards &amp; indicators</a:t>
            </a:r>
          </a:p>
          <a:p>
            <a:endParaRPr lang="en-US" sz="2000" dirty="0">
              <a:ea typeface="Verdana" panose="020B0604030504040204" pitchFamily="34" charset="0"/>
              <a:cs typeface="Verdana" panose="020B0604030504040204" pitchFamily="34" charset="0"/>
            </a:endParaRPr>
          </a:p>
          <a:p>
            <a:r>
              <a:rPr lang="en-US" sz="2000" dirty="0">
                <a:ea typeface="Verdana" panose="020B0604030504040204" pitchFamily="34" charset="0"/>
                <a:cs typeface="Verdana" panose="020B0604030504040204" pitchFamily="34" charset="0"/>
              </a:rPr>
              <a:t>STATA 14 used to identify frequency and percentage of mental &amp; neurological disorders as diagnosed by direct service providers</a:t>
            </a:r>
          </a:p>
          <a:p>
            <a:endParaRPr lang="en-US" sz="2000" dirty="0">
              <a:ea typeface="Verdana" panose="020B0604030504040204" pitchFamily="34" charset="0"/>
              <a:cs typeface="Verdana" panose="020B0604030504040204" pitchFamily="34" charset="0"/>
            </a:endParaRPr>
          </a:p>
          <a:p>
            <a:r>
              <a:rPr lang="en-US" sz="2000" dirty="0">
                <a:ea typeface="Verdana" panose="020B0604030504040204" pitchFamily="34" charset="0"/>
                <a:cs typeface="Verdana" panose="020B0604030504040204" pitchFamily="34" charset="0"/>
              </a:rPr>
              <a:t>MAXQDA used to identify themes of quality of adolescent services</a:t>
            </a:r>
          </a:p>
          <a:p>
            <a:pPr marL="160735" indent="-160735">
              <a:buFontTx/>
              <a:buChar char="-"/>
            </a:pPr>
            <a:r>
              <a:rPr lang="en-US" sz="2000" dirty="0">
                <a:ea typeface="Verdana" panose="020B0604030504040204" pitchFamily="34" charset="0"/>
                <a:cs typeface="Verdana" panose="020B0604030504040204" pitchFamily="34" charset="0"/>
              </a:rPr>
              <a:t>Adapted tool from </a:t>
            </a:r>
            <a:r>
              <a:rPr lang="en-US" sz="2000" dirty="0" err="1">
                <a:ea typeface="Verdana" panose="020B0604030504040204" pitchFamily="34" charset="0"/>
                <a:cs typeface="Verdana" panose="020B0604030504040204" pitchFamily="34" charset="0"/>
              </a:rPr>
              <a:t>Sayal</a:t>
            </a:r>
            <a:r>
              <a:rPr lang="en-US" sz="2000" dirty="0">
                <a:ea typeface="Verdana" panose="020B0604030504040204" pitchFamily="34" charset="0"/>
                <a:cs typeface="Verdana" panose="020B0604030504040204" pitchFamily="34" charset="0"/>
              </a:rPr>
              <a:t> et al 2012</a:t>
            </a:r>
          </a:p>
          <a:p>
            <a:pPr marL="160735" indent="-160735">
              <a:buFontTx/>
              <a:buChar char="-"/>
            </a:pPr>
            <a:r>
              <a:rPr lang="en-US" sz="2000" dirty="0">
                <a:ea typeface="Verdana" panose="020B0604030504040204" pitchFamily="34" charset="0"/>
                <a:cs typeface="Verdana" panose="020B0604030504040204" pitchFamily="34" charset="0"/>
              </a:rPr>
              <a:t>WHO &amp; UNAIDS</a:t>
            </a:r>
          </a:p>
          <a:p>
            <a:pPr marL="160735" indent="-160735">
              <a:buFontTx/>
              <a:buChar char="-"/>
            </a:pPr>
            <a:endParaRPr lang="en-US" sz="2000" dirty="0">
              <a:ea typeface="Verdana" panose="020B0604030504040204" pitchFamily="34" charset="0"/>
              <a:cs typeface="Verdana" panose="020B0604030504040204" pitchFamily="34" charset="0"/>
            </a:endParaRPr>
          </a:p>
          <a:p>
            <a:pPr marL="160735" indent="-160735">
              <a:buFontTx/>
              <a:buChar char="-"/>
            </a:pPr>
            <a:endParaRPr lang="en-US" sz="2000" dirty="0">
              <a:ea typeface="Verdana" panose="020B0604030504040204" pitchFamily="34" charset="0"/>
              <a:cs typeface="Verdana" panose="020B0604030504040204" pitchFamily="34" charset="0"/>
            </a:endParaRPr>
          </a:p>
          <a:p>
            <a:pPr marL="160735" indent="-160735">
              <a:buFontTx/>
              <a:buChar char="-"/>
            </a:pPr>
            <a:endParaRPr lang="en-US" sz="2000" dirty="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926513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5400" y="228600"/>
            <a:ext cx="9448800" cy="914400"/>
          </a:xfrm>
          <a:prstGeom prst="rect">
            <a:avLst/>
          </a:prstGeom>
          <a:solidFill>
            <a:srgbClr val="00B050"/>
          </a:solidFill>
          <a:ln w="9525">
            <a:noFill/>
            <a:miter lim="800000"/>
            <a:headEnd/>
            <a:tailEnd/>
          </a:ln>
          <a:effectLst/>
        </p:spPr>
        <p:txBody>
          <a:bodyPr vert="horz" wrap="square" lIns="68580" tIns="34290" rIns="68580" bIns="34290" numCol="1" rtlCol="0" anchor="ctr" anchorCtr="0" compatLnSpc="1">
            <a:prstTxWarp prst="textNoShape">
              <a:avLst/>
            </a:prstTxWarp>
            <a:noAutofit/>
          </a:bodyPr>
          <a:lstStyle>
            <a:lvl1pPr algn="ctr" eaLnBrk="1" hangingPunct="1">
              <a:buClr>
                <a:schemeClr val="tx2"/>
              </a:buClr>
              <a:buSzPct val="70000"/>
              <a:defRPr sz="3200" b="1">
                <a:solidFill>
                  <a:schemeClr val="bg1"/>
                </a:solidFill>
                <a:latin typeface="Garamond" panose="02020404030301010803" pitchFamily="18" charset="0"/>
                <a:ea typeface="+mj-ea"/>
                <a:cs typeface="+mj-cs"/>
              </a:defRPr>
            </a:lvl1pPr>
            <a:lvl2pPr eaLnBrk="1" hangingPunct="1">
              <a:defRPr sz="3600">
                <a:solidFill>
                  <a:schemeClr val="tx2"/>
                </a:solidFill>
                <a:latin typeface="Arial" charset="0"/>
              </a:defRPr>
            </a:lvl2pPr>
            <a:lvl3pPr eaLnBrk="1" hangingPunct="1">
              <a:defRPr sz="3600">
                <a:solidFill>
                  <a:schemeClr val="tx2"/>
                </a:solidFill>
                <a:latin typeface="Arial" charset="0"/>
              </a:defRPr>
            </a:lvl3pPr>
            <a:lvl4pPr eaLnBrk="1" hangingPunct="1">
              <a:defRPr sz="3600">
                <a:solidFill>
                  <a:schemeClr val="tx2"/>
                </a:solidFill>
                <a:latin typeface="Arial" charset="0"/>
              </a:defRPr>
            </a:lvl4pPr>
            <a:lvl5pPr eaLnBrk="1" hangingPunct="1">
              <a:defRPr sz="3600">
                <a:solidFill>
                  <a:schemeClr val="tx2"/>
                </a:solidFill>
                <a:latin typeface="Arial" charset="0"/>
              </a:defRPr>
            </a:lvl5pPr>
            <a:lvl6pPr marL="457200" fontAlgn="base">
              <a:spcBef>
                <a:spcPct val="0"/>
              </a:spcBef>
              <a:spcAft>
                <a:spcPct val="0"/>
              </a:spcAft>
              <a:defRPr sz="3600">
                <a:solidFill>
                  <a:schemeClr val="tx2"/>
                </a:solidFill>
                <a:latin typeface="Arial" charset="0"/>
              </a:defRPr>
            </a:lvl6pPr>
            <a:lvl7pPr marL="914400" fontAlgn="base">
              <a:spcBef>
                <a:spcPct val="0"/>
              </a:spcBef>
              <a:spcAft>
                <a:spcPct val="0"/>
              </a:spcAft>
              <a:defRPr sz="3600">
                <a:solidFill>
                  <a:schemeClr val="tx2"/>
                </a:solidFill>
                <a:latin typeface="Arial" charset="0"/>
              </a:defRPr>
            </a:lvl7pPr>
            <a:lvl8pPr marL="1371600" fontAlgn="base">
              <a:spcBef>
                <a:spcPct val="0"/>
              </a:spcBef>
              <a:spcAft>
                <a:spcPct val="0"/>
              </a:spcAft>
              <a:defRPr sz="3600">
                <a:solidFill>
                  <a:schemeClr val="tx2"/>
                </a:solidFill>
                <a:latin typeface="Arial" charset="0"/>
              </a:defRPr>
            </a:lvl8pPr>
            <a:lvl9pPr marL="1828800" fontAlgn="base">
              <a:spcBef>
                <a:spcPct val="0"/>
              </a:spcBef>
              <a:spcAft>
                <a:spcPct val="0"/>
              </a:spcAft>
              <a:defRPr sz="3600">
                <a:solidFill>
                  <a:schemeClr val="tx2"/>
                </a:solidFill>
                <a:latin typeface="Arial" charset="0"/>
              </a:defRPr>
            </a:lvl9pPr>
          </a:lstStyle>
          <a:p>
            <a:r>
              <a:rPr lang="en-US" sz="3000" dirty="0">
                <a:latin typeface="Verdana" panose="020B0604030504040204" pitchFamily="34" charset="0"/>
                <a:ea typeface="Verdana" panose="020B0604030504040204" pitchFamily="34" charset="0"/>
                <a:cs typeface="Verdana" panose="020B0604030504040204" pitchFamily="34" charset="0"/>
              </a:rPr>
              <a:t>Data Analysis – Combined quality standards &amp; indicators</a:t>
            </a:r>
          </a:p>
        </p:txBody>
      </p:sp>
      <p:grpSp>
        <p:nvGrpSpPr>
          <p:cNvPr id="3" name="Group 2"/>
          <p:cNvGrpSpPr/>
          <p:nvPr/>
        </p:nvGrpSpPr>
        <p:grpSpPr>
          <a:xfrm>
            <a:off x="1295400" y="1714500"/>
            <a:ext cx="10210800" cy="4914900"/>
            <a:chOff x="1450" y="0"/>
            <a:chExt cx="7477207" cy="3300949"/>
          </a:xfrm>
          <a:extLst>
            <a:ext uri="{0CCBE362-F206-4b92-989A-16890622DB6E}">
              <ma14:wrappingTextBoxFlag xmlns="" xmlns:ma14="http://schemas.microsoft.com/office/mac/drawingml/2011/main"/>
            </a:ext>
          </a:extLst>
        </p:grpSpPr>
        <p:grpSp>
          <p:nvGrpSpPr>
            <p:cNvPr id="4" name="Group 3"/>
            <p:cNvGrpSpPr/>
            <p:nvPr/>
          </p:nvGrpSpPr>
          <p:grpSpPr>
            <a:xfrm>
              <a:off x="1450" y="0"/>
              <a:ext cx="7477207" cy="3300949"/>
              <a:chOff x="1450" y="0"/>
              <a:chExt cx="7477207" cy="3300949"/>
            </a:xfrm>
          </p:grpSpPr>
          <p:sp>
            <p:nvSpPr>
              <p:cNvPr id="5" name="Rectangle 4"/>
              <p:cNvSpPr/>
              <p:nvPr/>
            </p:nvSpPr>
            <p:spPr>
              <a:xfrm>
                <a:off x="52982" y="317236"/>
                <a:ext cx="7425675" cy="2983713"/>
              </a:xfrm>
              <a:prstGeom prst="rect">
                <a:avLst/>
              </a:prstGeom>
              <a:noFill/>
              <a:ln>
                <a:noFill/>
              </a:ln>
            </p:spPr>
            <p:txBody>
              <a:bodyPr lIns="51427" tIns="51427" rIns="51427" bIns="51427" anchor="ctr" anchorCtr="0"/>
              <a:lstStyle/>
              <a:p>
                <a:pPr>
                  <a:spcBef>
                    <a:spcPts val="0"/>
                  </a:spcBef>
                  <a:spcAft>
                    <a:spcPts val="0"/>
                  </a:spcAft>
                </a:pPr>
                <a:r>
                  <a:rPr lang="en-US" sz="1000">
                    <a:solidFill>
                      <a:srgbClr val="000000"/>
                    </a:solidFill>
                    <a:latin typeface="Calibri" charset="0"/>
                    <a:ea typeface="Calibri" charset="0"/>
                    <a:cs typeface="Calibri" charset="0"/>
                  </a:rPr>
                  <a:t> </a:t>
                </a:r>
              </a:p>
            </p:txBody>
          </p:sp>
          <p:sp>
            <p:nvSpPr>
              <p:cNvPr id="6" name="Rounded Rectangle 5"/>
              <p:cNvSpPr/>
              <p:nvPr/>
            </p:nvSpPr>
            <p:spPr>
              <a:xfrm>
                <a:off x="1450" y="0"/>
                <a:ext cx="773207" cy="2855595"/>
              </a:xfrm>
              <a:prstGeom prst="roundRect">
                <a:avLst>
                  <a:gd name="adj" fmla="val 10000"/>
                </a:avLst>
              </a:prstGeom>
              <a:solidFill>
                <a:srgbClr val="CFDEEF"/>
              </a:solidFill>
              <a:ln>
                <a:noFill/>
              </a:ln>
            </p:spPr>
            <p:txBody>
              <a:bodyPr lIns="51427" tIns="51427" rIns="51427" bIns="51427" anchor="ctr" anchorCtr="0"/>
              <a:lstStyle/>
              <a:p>
                <a:pPr>
                  <a:spcBef>
                    <a:spcPts val="0"/>
                  </a:spcBef>
                  <a:spcAft>
                    <a:spcPts val="0"/>
                  </a:spcAft>
                </a:pPr>
                <a:r>
                  <a:rPr lang="en-US" sz="1000">
                    <a:solidFill>
                      <a:srgbClr val="000000"/>
                    </a:solidFill>
                    <a:latin typeface="Calibri" charset="0"/>
                    <a:ea typeface="Calibri" charset="0"/>
                    <a:cs typeface="Calibri" charset="0"/>
                  </a:rPr>
                  <a:t> </a:t>
                </a:r>
              </a:p>
            </p:txBody>
          </p:sp>
          <p:sp>
            <p:nvSpPr>
              <p:cNvPr id="7" name="Text Box 6"/>
              <p:cNvSpPr txBox="1"/>
              <p:nvPr/>
            </p:nvSpPr>
            <p:spPr>
              <a:xfrm>
                <a:off x="1450" y="0"/>
                <a:ext cx="773207" cy="856677"/>
              </a:xfrm>
              <a:prstGeom prst="rect">
                <a:avLst/>
              </a:prstGeom>
              <a:noFill/>
              <a:ln>
                <a:noFill/>
              </a:ln>
            </p:spPr>
            <p:txBody>
              <a:bodyPr lIns="19280" tIns="19280" rIns="19280" bIns="19280" anchor="ctr" anchorCtr="0"/>
              <a:lstStyle/>
              <a:p>
                <a:pPr algn="ctr">
                  <a:lnSpc>
                    <a:spcPct val="89000"/>
                  </a:lnSpc>
                  <a:spcBef>
                    <a:spcPts val="0"/>
                  </a:spcBef>
                  <a:spcAft>
                    <a:spcPts val="0"/>
                  </a:spcAft>
                </a:pPr>
                <a:r>
                  <a:rPr lang="en-US" sz="1000" dirty="0">
                    <a:solidFill>
                      <a:srgbClr val="000000"/>
                    </a:solidFill>
                    <a:latin typeface="Calibri" charset="0"/>
                    <a:ea typeface="Calibri" charset="0"/>
                    <a:cs typeface="Calibri" charset="0"/>
                  </a:rPr>
                  <a:t>Practice Level</a:t>
                </a:r>
              </a:p>
            </p:txBody>
          </p:sp>
          <p:sp>
            <p:nvSpPr>
              <p:cNvPr id="8" name="Rounded Rectangle 7"/>
              <p:cNvSpPr/>
              <p:nvPr/>
            </p:nvSpPr>
            <p:spPr>
              <a:xfrm>
                <a:off x="78771" y="856678"/>
                <a:ext cx="618565" cy="1856136"/>
              </a:xfrm>
              <a:prstGeom prst="roundRect">
                <a:avLst>
                  <a:gd name="adj" fmla="val 10000"/>
                </a:avLst>
              </a:prstGeom>
              <a:gradFill>
                <a:gsLst>
                  <a:gs pos="0">
                    <a:srgbClr val="6EA5DA"/>
                  </a:gs>
                  <a:gs pos="50000">
                    <a:srgbClr val="529BDA"/>
                  </a:gs>
                  <a:gs pos="100000">
                    <a:srgbClr val="4188C8"/>
                  </a:gs>
                </a:gsLst>
                <a:lin ang="5400000" scaled="0"/>
              </a:gradFill>
              <a:ln>
                <a:noFill/>
              </a:ln>
            </p:spPr>
            <p:txBody>
              <a:bodyPr lIns="51427" tIns="51427" rIns="51427" bIns="51427" anchor="ctr" anchorCtr="0"/>
              <a:lstStyle/>
              <a:p>
                <a:pPr>
                  <a:spcBef>
                    <a:spcPts val="0"/>
                  </a:spcBef>
                  <a:spcAft>
                    <a:spcPts val="0"/>
                  </a:spcAft>
                </a:pPr>
                <a:r>
                  <a:rPr lang="en-US" sz="1000">
                    <a:solidFill>
                      <a:srgbClr val="000000"/>
                    </a:solidFill>
                    <a:latin typeface="Calibri" charset="0"/>
                    <a:ea typeface="Calibri" charset="0"/>
                    <a:cs typeface="Calibri" charset="0"/>
                  </a:rPr>
                  <a:t> </a:t>
                </a:r>
              </a:p>
            </p:txBody>
          </p:sp>
          <p:sp>
            <p:nvSpPr>
              <p:cNvPr id="9" name="Text Box 8"/>
              <p:cNvSpPr txBox="1"/>
              <p:nvPr/>
            </p:nvSpPr>
            <p:spPr>
              <a:xfrm>
                <a:off x="96888" y="874795"/>
                <a:ext cx="582331" cy="1819902"/>
              </a:xfrm>
              <a:prstGeom prst="rect">
                <a:avLst/>
              </a:prstGeom>
              <a:noFill/>
              <a:ln>
                <a:noFill/>
              </a:ln>
            </p:spPr>
            <p:txBody>
              <a:bodyPr vert="vert270" lIns="8564" tIns="6427" rIns="8564" bIns="6427" anchor="ctr" anchorCtr="0"/>
              <a:lstStyle/>
              <a:p>
                <a:pPr algn="ctr">
                  <a:lnSpc>
                    <a:spcPct val="89000"/>
                  </a:lnSpc>
                  <a:spcBef>
                    <a:spcPts val="0"/>
                  </a:spcBef>
                  <a:spcAft>
                    <a:spcPts val="0"/>
                  </a:spcAft>
                </a:pPr>
                <a:r>
                  <a:rPr lang="en-US" sz="2800" dirty="0">
                    <a:solidFill>
                      <a:srgbClr val="000000"/>
                    </a:solidFill>
                    <a:effectLst/>
                    <a:latin typeface="Calibri" charset="0"/>
                    <a:ea typeface="Calibri" charset="0"/>
                    <a:cs typeface="Calibri" charset="0"/>
                  </a:rPr>
                  <a:t>Confidentiality</a:t>
                </a:r>
              </a:p>
            </p:txBody>
          </p:sp>
          <p:sp>
            <p:nvSpPr>
              <p:cNvPr id="10" name="Rounded Rectangle 9"/>
              <p:cNvSpPr/>
              <p:nvPr/>
            </p:nvSpPr>
            <p:spPr>
              <a:xfrm>
                <a:off x="832648" y="0"/>
                <a:ext cx="773207" cy="2855595"/>
              </a:xfrm>
              <a:prstGeom prst="roundRect">
                <a:avLst>
                  <a:gd name="adj" fmla="val 10000"/>
                </a:avLst>
              </a:prstGeom>
              <a:solidFill>
                <a:srgbClr val="CFDEEF"/>
              </a:solidFill>
              <a:ln>
                <a:noFill/>
              </a:ln>
            </p:spPr>
            <p:txBody>
              <a:bodyPr lIns="51427" tIns="51427" rIns="51427" bIns="51427" anchor="ctr" anchorCtr="0"/>
              <a:lstStyle/>
              <a:p>
                <a:pPr>
                  <a:spcBef>
                    <a:spcPts val="0"/>
                  </a:spcBef>
                  <a:spcAft>
                    <a:spcPts val="0"/>
                  </a:spcAft>
                </a:pPr>
                <a:r>
                  <a:rPr lang="en-US" sz="1000">
                    <a:solidFill>
                      <a:srgbClr val="000000"/>
                    </a:solidFill>
                    <a:latin typeface="Calibri" charset="0"/>
                    <a:ea typeface="Calibri" charset="0"/>
                    <a:cs typeface="Calibri" charset="0"/>
                  </a:rPr>
                  <a:t> </a:t>
                </a:r>
              </a:p>
            </p:txBody>
          </p:sp>
          <p:sp>
            <p:nvSpPr>
              <p:cNvPr id="11" name="Text Box 10"/>
              <p:cNvSpPr txBox="1"/>
              <p:nvPr/>
            </p:nvSpPr>
            <p:spPr>
              <a:xfrm>
                <a:off x="832648" y="0"/>
                <a:ext cx="773207" cy="856677"/>
              </a:xfrm>
              <a:prstGeom prst="rect">
                <a:avLst/>
              </a:prstGeom>
              <a:noFill/>
              <a:ln>
                <a:noFill/>
              </a:ln>
            </p:spPr>
            <p:txBody>
              <a:bodyPr lIns="19280" tIns="19280" rIns="19280" bIns="19280" anchor="ctr" anchorCtr="0"/>
              <a:lstStyle/>
              <a:p>
                <a:pPr algn="ctr">
                  <a:lnSpc>
                    <a:spcPct val="89000"/>
                  </a:lnSpc>
                  <a:spcBef>
                    <a:spcPts val="0"/>
                  </a:spcBef>
                  <a:spcAft>
                    <a:spcPts val="0"/>
                  </a:spcAft>
                </a:pPr>
                <a:r>
                  <a:rPr lang="en-US" sz="1000" dirty="0">
                    <a:solidFill>
                      <a:srgbClr val="000000"/>
                    </a:solidFill>
                    <a:latin typeface="Calibri" charset="0"/>
                    <a:ea typeface="Calibri" charset="0"/>
                    <a:cs typeface="Calibri" charset="0"/>
                  </a:rPr>
                  <a:t>Consultation Factors</a:t>
                </a:r>
              </a:p>
            </p:txBody>
          </p:sp>
          <p:sp>
            <p:nvSpPr>
              <p:cNvPr id="12" name="Rounded Rectangle 11"/>
              <p:cNvSpPr/>
              <p:nvPr/>
            </p:nvSpPr>
            <p:spPr>
              <a:xfrm>
                <a:off x="909967" y="856921"/>
                <a:ext cx="618565" cy="561009"/>
              </a:xfrm>
              <a:prstGeom prst="roundRect">
                <a:avLst>
                  <a:gd name="adj" fmla="val 10000"/>
                </a:avLst>
              </a:prstGeom>
              <a:gradFill>
                <a:gsLst>
                  <a:gs pos="0">
                    <a:srgbClr val="6EA5DA"/>
                  </a:gs>
                  <a:gs pos="50000">
                    <a:srgbClr val="529BDA"/>
                  </a:gs>
                  <a:gs pos="100000">
                    <a:srgbClr val="4188C8"/>
                  </a:gs>
                </a:gsLst>
                <a:lin ang="5400000" scaled="0"/>
              </a:gradFill>
              <a:ln>
                <a:noFill/>
              </a:ln>
            </p:spPr>
            <p:txBody>
              <a:bodyPr lIns="51427" tIns="51427" rIns="51427" bIns="51427" anchor="ctr" anchorCtr="0"/>
              <a:lstStyle/>
              <a:p>
                <a:pPr>
                  <a:spcBef>
                    <a:spcPts val="0"/>
                  </a:spcBef>
                  <a:spcAft>
                    <a:spcPts val="0"/>
                  </a:spcAft>
                </a:pPr>
                <a:r>
                  <a:rPr lang="en-US" sz="1000">
                    <a:solidFill>
                      <a:srgbClr val="000000"/>
                    </a:solidFill>
                    <a:latin typeface="Calibri" charset="0"/>
                    <a:ea typeface="Calibri" charset="0"/>
                    <a:cs typeface="Calibri" charset="0"/>
                  </a:rPr>
                  <a:t> </a:t>
                </a:r>
              </a:p>
            </p:txBody>
          </p:sp>
          <p:sp>
            <p:nvSpPr>
              <p:cNvPr id="13" name="Text Box 12"/>
              <p:cNvSpPr txBox="1"/>
              <p:nvPr/>
            </p:nvSpPr>
            <p:spPr>
              <a:xfrm>
                <a:off x="926399" y="873353"/>
                <a:ext cx="585702" cy="528148"/>
              </a:xfrm>
              <a:prstGeom prst="rect">
                <a:avLst/>
              </a:prstGeom>
              <a:noFill/>
              <a:ln>
                <a:noFill/>
              </a:ln>
            </p:spPr>
            <p:txBody>
              <a:bodyPr lIns="8564" tIns="6427" rIns="8564" bIns="6427" anchor="ctr" anchorCtr="0"/>
              <a:lstStyle/>
              <a:p>
                <a:pPr algn="ctr">
                  <a:lnSpc>
                    <a:spcPct val="89000"/>
                  </a:lnSpc>
                  <a:spcBef>
                    <a:spcPts val="0"/>
                  </a:spcBef>
                  <a:spcAft>
                    <a:spcPts val="0"/>
                  </a:spcAft>
                </a:pPr>
                <a:r>
                  <a:rPr lang="en-US" sz="1000" dirty="0">
                    <a:solidFill>
                      <a:srgbClr val="000000"/>
                    </a:solidFill>
                    <a:latin typeface="Calibri" charset="0"/>
                    <a:ea typeface="Calibri" charset="0"/>
                    <a:cs typeface="Calibri" charset="0"/>
                  </a:rPr>
                  <a:t>Knowledge</a:t>
                </a:r>
              </a:p>
            </p:txBody>
          </p:sp>
          <p:sp>
            <p:nvSpPr>
              <p:cNvPr id="14" name="Rounded Rectangle 13"/>
              <p:cNvSpPr/>
              <p:nvPr/>
            </p:nvSpPr>
            <p:spPr>
              <a:xfrm>
                <a:off x="909967" y="1504241"/>
                <a:ext cx="618565" cy="561009"/>
              </a:xfrm>
              <a:prstGeom prst="roundRect">
                <a:avLst>
                  <a:gd name="adj" fmla="val 10000"/>
                </a:avLst>
              </a:prstGeom>
              <a:gradFill>
                <a:gsLst>
                  <a:gs pos="0">
                    <a:srgbClr val="6EA5DA"/>
                  </a:gs>
                  <a:gs pos="50000">
                    <a:srgbClr val="529BDA"/>
                  </a:gs>
                  <a:gs pos="100000">
                    <a:srgbClr val="4188C8"/>
                  </a:gs>
                </a:gsLst>
                <a:lin ang="5400000" scaled="0"/>
              </a:gradFill>
              <a:ln>
                <a:noFill/>
              </a:ln>
            </p:spPr>
            <p:txBody>
              <a:bodyPr lIns="51427" tIns="51427" rIns="51427" bIns="51427" anchor="ctr" anchorCtr="0"/>
              <a:lstStyle/>
              <a:p>
                <a:pPr>
                  <a:spcBef>
                    <a:spcPts val="0"/>
                  </a:spcBef>
                  <a:spcAft>
                    <a:spcPts val="0"/>
                  </a:spcAft>
                </a:pPr>
                <a:r>
                  <a:rPr lang="en-US" sz="1000">
                    <a:solidFill>
                      <a:srgbClr val="000000"/>
                    </a:solidFill>
                    <a:latin typeface="Calibri" charset="0"/>
                    <a:ea typeface="Calibri" charset="0"/>
                    <a:cs typeface="Calibri" charset="0"/>
                  </a:rPr>
                  <a:t> </a:t>
                </a:r>
              </a:p>
            </p:txBody>
          </p:sp>
          <p:sp>
            <p:nvSpPr>
              <p:cNvPr id="15" name="Text Box 14"/>
              <p:cNvSpPr txBox="1"/>
              <p:nvPr/>
            </p:nvSpPr>
            <p:spPr>
              <a:xfrm>
                <a:off x="926399" y="1520671"/>
                <a:ext cx="585702" cy="528148"/>
              </a:xfrm>
              <a:prstGeom prst="rect">
                <a:avLst/>
              </a:prstGeom>
              <a:noFill/>
              <a:ln>
                <a:noFill/>
              </a:ln>
            </p:spPr>
            <p:txBody>
              <a:bodyPr lIns="8564" tIns="6427" rIns="8564" bIns="6427" anchor="ctr" anchorCtr="0"/>
              <a:lstStyle/>
              <a:p>
                <a:pPr algn="ctr">
                  <a:lnSpc>
                    <a:spcPct val="89000"/>
                  </a:lnSpc>
                  <a:spcBef>
                    <a:spcPts val="0"/>
                  </a:spcBef>
                  <a:spcAft>
                    <a:spcPts val="0"/>
                  </a:spcAft>
                </a:pPr>
                <a:r>
                  <a:rPr lang="en-US" sz="1050" dirty="0">
                    <a:solidFill>
                      <a:srgbClr val="000000"/>
                    </a:solidFill>
                    <a:latin typeface="Calibri" charset="0"/>
                    <a:ea typeface="Calibri" charset="0"/>
                    <a:cs typeface="Calibri" charset="0"/>
                  </a:rPr>
                  <a:t>Awareness </a:t>
                </a:r>
              </a:p>
            </p:txBody>
          </p:sp>
          <p:sp>
            <p:nvSpPr>
              <p:cNvPr id="16" name="Rounded Rectangle 15"/>
              <p:cNvSpPr/>
              <p:nvPr/>
            </p:nvSpPr>
            <p:spPr>
              <a:xfrm>
                <a:off x="909967" y="2151560"/>
                <a:ext cx="618565" cy="561009"/>
              </a:xfrm>
              <a:prstGeom prst="roundRect">
                <a:avLst>
                  <a:gd name="adj" fmla="val 10000"/>
                </a:avLst>
              </a:prstGeom>
              <a:gradFill>
                <a:gsLst>
                  <a:gs pos="0">
                    <a:srgbClr val="6EA5DA"/>
                  </a:gs>
                  <a:gs pos="50000">
                    <a:srgbClr val="529BDA"/>
                  </a:gs>
                  <a:gs pos="100000">
                    <a:srgbClr val="4188C8"/>
                  </a:gs>
                </a:gsLst>
                <a:lin ang="5400000" scaled="0"/>
              </a:gradFill>
              <a:ln>
                <a:noFill/>
              </a:ln>
            </p:spPr>
            <p:txBody>
              <a:bodyPr lIns="51427" tIns="51427" rIns="51427" bIns="51427" anchor="ctr" anchorCtr="0"/>
              <a:lstStyle/>
              <a:p>
                <a:pPr>
                  <a:spcBef>
                    <a:spcPts val="0"/>
                  </a:spcBef>
                  <a:spcAft>
                    <a:spcPts val="0"/>
                  </a:spcAft>
                </a:pPr>
                <a:r>
                  <a:rPr lang="en-US" sz="1000">
                    <a:solidFill>
                      <a:srgbClr val="000000"/>
                    </a:solidFill>
                    <a:latin typeface="Calibri" charset="0"/>
                    <a:ea typeface="Calibri" charset="0"/>
                    <a:cs typeface="Calibri" charset="0"/>
                  </a:rPr>
                  <a:t> </a:t>
                </a:r>
              </a:p>
            </p:txBody>
          </p:sp>
          <p:sp>
            <p:nvSpPr>
              <p:cNvPr id="17" name="Text Box 16"/>
              <p:cNvSpPr txBox="1"/>
              <p:nvPr/>
            </p:nvSpPr>
            <p:spPr>
              <a:xfrm>
                <a:off x="926399" y="2167991"/>
                <a:ext cx="585702" cy="528148"/>
              </a:xfrm>
              <a:prstGeom prst="rect">
                <a:avLst/>
              </a:prstGeom>
              <a:noFill/>
              <a:ln>
                <a:noFill/>
              </a:ln>
            </p:spPr>
            <p:txBody>
              <a:bodyPr lIns="8564" tIns="6427" rIns="8564" bIns="6427" anchor="ctr" anchorCtr="0"/>
              <a:lstStyle/>
              <a:p>
                <a:pPr algn="ctr">
                  <a:lnSpc>
                    <a:spcPct val="89000"/>
                  </a:lnSpc>
                  <a:spcBef>
                    <a:spcPts val="0"/>
                  </a:spcBef>
                  <a:spcAft>
                    <a:spcPts val="0"/>
                  </a:spcAft>
                </a:pPr>
                <a:r>
                  <a:rPr lang="en-US" sz="900" dirty="0">
                    <a:solidFill>
                      <a:srgbClr val="000000"/>
                    </a:solidFill>
                    <a:latin typeface="Calibri" charset="0"/>
                    <a:ea typeface="Calibri" charset="0"/>
                    <a:cs typeface="Calibri" charset="0"/>
                  </a:rPr>
                  <a:t>Communication</a:t>
                </a:r>
              </a:p>
            </p:txBody>
          </p:sp>
          <p:sp>
            <p:nvSpPr>
              <p:cNvPr id="18" name="Rounded Rectangle 17"/>
              <p:cNvSpPr/>
              <p:nvPr/>
            </p:nvSpPr>
            <p:spPr>
              <a:xfrm>
                <a:off x="1663844" y="0"/>
                <a:ext cx="773207" cy="2855595"/>
              </a:xfrm>
              <a:prstGeom prst="roundRect">
                <a:avLst>
                  <a:gd name="adj" fmla="val 10000"/>
                </a:avLst>
              </a:prstGeom>
              <a:solidFill>
                <a:srgbClr val="CFDEEF"/>
              </a:solidFill>
              <a:ln>
                <a:noFill/>
              </a:ln>
            </p:spPr>
            <p:txBody>
              <a:bodyPr lIns="51427" tIns="51427" rIns="51427" bIns="51427" anchor="ctr" anchorCtr="0"/>
              <a:lstStyle/>
              <a:p>
                <a:pPr>
                  <a:spcBef>
                    <a:spcPts val="0"/>
                  </a:spcBef>
                  <a:spcAft>
                    <a:spcPts val="0"/>
                  </a:spcAft>
                </a:pPr>
                <a:r>
                  <a:rPr lang="en-US" sz="1000">
                    <a:solidFill>
                      <a:srgbClr val="000000"/>
                    </a:solidFill>
                    <a:latin typeface="Calibri" charset="0"/>
                    <a:ea typeface="Calibri" charset="0"/>
                    <a:cs typeface="Calibri" charset="0"/>
                  </a:rPr>
                  <a:t> </a:t>
                </a:r>
              </a:p>
            </p:txBody>
          </p:sp>
          <p:sp>
            <p:nvSpPr>
              <p:cNvPr id="19" name="Text Box 18"/>
              <p:cNvSpPr txBox="1"/>
              <p:nvPr/>
            </p:nvSpPr>
            <p:spPr>
              <a:xfrm>
                <a:off x="1663844" y="0"/>
                <a:ext cx="773207" cy="856677"/>
              </a:xfrm>
              <a:prstGeom prst="rect">
                <a:avLst/>
              </a:prstGeom>
              <a:noFill/>
              <a:ln>
                <a:noFill/>
              </a:ln>
            </p:spPr>
            <p:txBody>
              <a:bodyPr lIns="19280" tIns="19280" rIns="19280" bIns="19280" anchor="ctr" anchorCtr="0"/>
              <a:lstStyle/>
              <a:p>
                <a:pPr algn="ctr">
                  <a:lnSpc>
                    <a:spcPct val="89000"/>
                  </a:lnSpc>
                  <a:spcBef>
                    <a:spcPts val="0"/>
                  </a:spcBef>
                  <a:spcAft>
                    <a:spcPts val="0"/>
                  </a:spcAft>
                </a:pPr>
                <a:r>
                  <a:rPr lang="en-US" sz="1000" dirty="0">
                    <a:solidFill>
                      <a:srgbClr val="000000"/>
                    </a:solidFill>
                    <a:latin typeface="Calibri" charset="0"/>
                    <a:ea typeface="Calibri" charset="0"/>
                    <a:cs typeface="Calibri" charset="0"/>
                  </a:rPr>
                  <a:t>Health Visitors</a:t>
                </a:r>
              </a:p>
            </p:txBody>
          </p:sp>
          <p:sp>
            <p:nvSpPr>
              <p:cNvPr id="20" name="Rounded Rectangle 19"/>
              <p:cNvSpPr/>
              <p:nvPr/>
            </p:nvSpPr>
            <p:spPr>
              <a:xfrm>
                <a:off x="1741166" y="857515"/>
                <a:ext cx="618565" cy="861000"/>
              </a:xfrm>
              <a:prstGeom prst="roundRect">
                <a:avLst>
                  <a:gd name="adj" fmla="val 10000"/>
                </a:avLst>
              </a:prstGeom>
              <a:gradFill>
                <a:gsLst>
                  <a:gs pos="0">
                    <a:srgbClr val="6EA5DA"/>
                  </a:gs>
                  <a:gs pos="50000">
                    <a:srgbClr val="529BDA"/>
                  </a:gs>
                  <a:gs pos="100000">
                    <a:srgbClr val="4188C8"/>
                  </a:gs>
                </a:gsLst>
                <a:lin ang="5400000" scaled="0"/>
              </a:gradFill>
              <a:ln>
                <a:noFill/>
              </a:ln>
            </p:spPr>
            <p:txBody>
              <a:bodyPr lIns="51427" tIns="51427" rIns="51427" bIns="51427" anchor="ctr" anchorCtr="0"/>
              <a:lstStyle/>
              <a:p>
                <a:pPr>
                  <a:spcBef>
                    <a:spcPts val="0"/>
                  </a:spcBef>
                  <a:spcAft>
                    <a:spcPts val="0"/>
                  </a:spcAft>
                </a:pPr>
                <a:r>
                  <a:rPr lang="en-US" sz="1000">
                    <a:solidFill>
                      <a:srgbClr val="000000"/>
                    </a:solidFill>
                    <a:latin typeface="Calibri" charset="0"/>
                    <a:ea typeface="Calibri" charset="0"/>
                    <a:cs typeface="Calibri" charset="0"/>
                  </a:rPr>
                  <a:t> </a:t>
                </a:r>
              </a:p>
            </p:txBody>
          </p:sp>
          <p:sp>
            <p:nvSpPr>
              <p:cNvPr id="21" name="Text Box 20"/>
              <p:cNvSpPr txBox="1"/>
              <p:nvPr/>
            </p:nvSpPr>
            <p:spPr>
              <a:xfrm>
                <a:off x="1759283" y="875632"/>
                <a:ext cx="582331" cy="824766"/>
              </a:xfrm>
              <a:prstGeom prst="rect">
                <a:avLst/>
              </a:prstGeom>
              <a:noFill/>
              <a:ln>
                <a:noFill/>
              </a:ln>
            </p:spPr>
            <p:txBody>
              <a:bodyPr lIns="8564" tIns="6427" rIns="8564" bIns="6427" anchor="ctr" anchorCtr="0"/>
              <a:lstStyle/>
              <a:p>
                <a:pPr algn="ctr">
                  <a:lnSpc>
                    <a:spcPct val="89000"/>
                  </a:lnSpc>
                  <a:spcBef>
                    <a:spcPts val="0"/>
                  </a:spcBef>
                  <a:spcAft>
                    <a:spcPts val="0"/>
                  </a:spcAft>
                </a:pPr>
                <a:r>
                  <a:rPr lang="en-US" sz="1000" dirty="0">
                    <a:solidFill>
                      <a:srgbClr val="000000"/>
                    </a:solidFill>
                    <a:latin typeface="Calibri" charset="0"/>
                    <a:ea typeface="Calibri" charset="0"/>
                    <a:cs typeface="Calibri" charset="0"/>
                  </a:rPr>
                  <a:t>Attitude</a:t>
                </a:r>
              </a:p>
            </p:txBody>
          </p:sp>
          <p:sp>
            <p:nvSpPr>
              <p:cNvPr id="22" name="Rounded Rectangle 21"/>
              <p:cNvSpPr/>
              <p:nvPr/>
            </p:nvSpPr>
            <p:spPr>
              <a:xfrm>
                <a:off x="1741166" y="1850976"/>
                <a:ext cx="618565" cy="861000"/>
              </a:xfrm>
              <a:prstGeom prst="roundRect">
                <a:avLst>
                  <a:gd name="adj" fmla="val 10000"/>
                </a:avLst>
              </a:prstGeom>
              <a:gradFill>
                <a:gsLst>
                  <a:gs pos="0">
                    <a:srgbClr val="6EA5DA"/>
                  </a:gs>
                  <a:gs pos="50000">
                    <a:srgbClr val="529BDA"/>
                  </a:gs>
                  <a:gs pos="100000">
                    <a:srgbClr val="4188C8"/>
                  </a:gs>
                </a:gsLst>
                <a:lin ang="5400000" scaled="0"/>
              </a:gradFill>
              <a:ln>
                <a:noFill/>
              </a:ln>
            </p:spPr>
            <p:txBody>
              <a:bodyPr lIns="51427" tIns="51427" rIns="51427" bIns="51427" anchor="ctr" anchorCtr="0"/>
              <a:lstStyle/>
              <a:p>
                <a:pPr>
                  <a:spcBef>
                    <a:spcPts val="0"/>
                  </a:spcBef>
                  <a:spcAft>
                    <a:spcPts val="0"/>
                  </a:spcAft>
                </a:pPr>
                <a:r>
                  <a:rPr lang="en-US" sz="1000">
                    <a:solidFill>
                      <a:srgbClr val="000000"/>
                    </a:solidFill>
                    <a:latin typeface="Calibri" charset="0"/>
                    <a:ea typeface="Calibri" charset="0"/>
                    <a:cs typeface="Calibri" charset="0"/>
                  </a:rPr>
                  <a:t> </a:t>
                </a:r>
              </a:p>
            </p:txBody>
          </p:sp>
          <p:sp>
            <p:nvSpPr>
              <p:cNvPr id="23" name="Text Box 22"/>
              <p:cNvSpPr txBox="1"/>
              <p:nvPr/>
            </p:nvSpPr>
            <p:spPr>
              <a:xfrm>
                <a:off x="1759283" y="1869093"/>
                <a:ext cx="582331" cy="824766"/>
              </a:xfrm>
              <a:prstGeom prst="rect">
                <a:avLst/>
              </a:prstGeom>
              <a:noFill/>
              <a:ln>
                <a:noFill/>
              </a:ln>
            </p:spPr>
            <p:txBody>
              <a:bodyPr lIns="8564" tIns="6427" rIns="8564" bIns="6427" anchor="ctr" anchorCtr="0"/>
              <a:lstStyle/>
              <a:p>
                <a:pPr algn="ctr">
                  <a:lnSpc>
                    <a:spcPct val="89000"/>
                  </a:lnSpc>
                  <a:spcBef>
                    <a:spcPts val="0"/>
                  </a:spcBef>
                  <a:spcAft>
                    <a:spcPts val="0"/>
                  </a:spcAft>
                </a:pPr>
                <a:r>
                  <a:rPr lang="en-US" sz="1000" dirty="0">
                    <a:solidFill>
                      <a:srgbClr val="000000"/>
                    </a:solidFill>
                    <a:latin typeface="Calibri" charset="0"/>
                    <a:ea typeface="Calibri" charset="0"/>
                    <a:cs typeface="Calibri" charset="0"/>
                  </a:rPr>
                  <a:t>Continuity of Care</a:t>
                </a:r>
              </a:p>
            </p:txBody>
          </p:sp>
          <p:sp>
            <p:nvSpPr>
              <p:cNvPr id="24" name="Rounded Rectangle 23"/>
              <p:cNvSpPr/>
              <p:nvPr/>
            </p:nvSpPr>
            <p:spPr>
              <a:xfrm>
                <a:off x="2495042" y="0"/>
                <a:ext cx="773207" cy="2855595"/>
              </a:xfrm>
              <a:prstGeom prst="roundRect">
                <a:avLst>
                  <a:gd name="adj" fmla="val 10000"/>
                </a:avLst>
              </a:prstGeom>
              <a:solidFill>
                <a:srgbClr val="CFDEEF"/>
              </a:solidFill>
              <a:ln>
                <a:noFill/>
              </a:ln>
            </p:spPr>
            <p:txBody>
              <a:bodyPr lIns="51427" tIns="51427" rIns="51427" bIns="51427" anchor="ctr" anchorCtr="0"/>
              <a:lstStyle/>
              <a:p>
                <a:pPr>
                  <a:spcBef>
                    <a:spcPts val="0"/>
                  </a:spcBef>
                  <a:spcAft>
                    <a:spcPts val="0"/>
                  </a:spcAft>
                </a:pPr>
                <a:r>
                  <a:rPr lang="en-US" sz="1000">
                    <a:solidFill>
                      <a:srgbClr val="000000"/>
                    </a:solidFill>
                    <a:latin typeface="Calibri" charset="0"/>
                    <a:ea typeface="Calibri" charset="0"/>
                    <a:cs typeface="Calibri" charset="0"/>
                  </a:rPr>
                  <a:t> </a:t>
                </a:r>
              </a:p>
            </p:txBody>
          </p:sp>
          <p:sp>
            <p:nvSpPr>
              <p:cNvPr id="25" name="Text Box 24"/>
              <p:cNvSpPr txBox="1"/>
              <p:nvPr/>
            </p:nvSpPr>
            <p:spPr>
              <a:xfrm>
                <a:off x="2495042" y="0"/>
                <a:ext cx="773207" cy="856677"/>
              </a:xfrm>
              <a:prstGeom prst="rect">
                <a:avLst/>
              </a:prstGeom>
              <a:noFill/>
              <a:ln>
                <a:noFill/>
              </a:ln>
            </p:spPr>
            <p:txBody>
              <a:bodyPr lIns="19280" tIns="19280" rIns="19280" bIns="19280" anchor="ctr" anchorCtr="0"/>
              <a:lstStyle/>
              <a:p>
                <a:pPr algn="ctr">
                  <a:lnSpc>
                    <a:spcPct val="89000"/>
                  </a:lnSpc>
                  <a:spcBef>
                    <a:spcPts val="0"/>
                  </a:spcBef>
                  <a:spcAft>
                    <a:spcPts val="0"/>
                  </a:spcAft>
                </a:pPr>
                <a:r>
                  <a:rPr lang="en-US" sz="1000" dirty="0">
                    <a:solidFill>
                      <a:srgbClr val="000000"/>
                    </a:solidFill>
                    <a:latin typeface="Calibri" charset="0"/>
                    <a:ea typeface="Calibri" charset="0"/>
                    <a:cs typeface="Calibri" charset="0"/>
                  </a:rPr>
                  <a:t>Further Services</a:t>
                </a:r>
              </a:p>
            </p:txBody>
          </p:sp>
          <p:sp>
            <p:nvSpPr>
              <p:cNvPr id="26" name="Rounded Rectangle 25"/>
              <p:cNvSpPr/>
              <p:nvPr/>
            </p:nvSpPr>
            <p:spPr>
              <a:xfrm>
                <a:off x="2572364" y="857515"/>
                <a:ext cx="618565" cy="861000"/>
              </a:xfrm>
              <a:prstGeom prst="roundRect">
                <a:avLst>
                  <a:gd name="adj" fmla="val 10000"/>
                </a:avLst>
              </a:prstGeom>
              <a:gradFill>
                <a:gsLst>
                  <a:gs pos="0">
                    <a:srgbClr val="6EA5DA"/>
                  </a:gs>
                  <a:gs pos="50000">
                    <a:srgbClr val="529BDA"/>
                  </a:gs>
                  <a:gs pos="100000">
                    <a:srgbClr val="4188C8"/>
                  </a:gs>
                </a:gsLst>
                <a:lin ang="5400000" scaled="0"/>
              </a:gradFill>
              <a:ln>
                <a:noFill/>
              </a:ln>
            </p:spPr>
            <p:txBody>
              <a:bodyPr lIns="51427" tIns="51427" rIns="51427" bIns="51427" anchor="ctr" anchorCtr="0"/>
              <a:lstStyle/>
              <a:p>
                <a:pPr>
                  <a:spcBef>
                    <a:spcPts val="0"/>
                  </a:spcBef>
                  <a:spcAft>
                    <a:spcPts val="0"/>
                  </a:spcAft>
                </a:pPr>
                <a:r>
                  <a:rPr lang="en-US" sz="1000">
                    <a:solidFill>
                      <a:srgbClr val="000000"/>
                    </a:solidFill>
                    <a:latin typeface="Calibri" charset="0"/>
                    <a:ea typeface="Calibri" charset="0"/>
                    <a:cs typeface="Calibri" charset="0"/>
                  </a:rPr>
                  <a:t> </a:t>
                </a:r>
              </a:p>
            </p:txBody>
          </p:sp>
          <p:sp>
            <p:nvSpPr>
              <p:cNvPr id="27" name="Text Box 26"/>
              <p:cNvSpPr txBox="1"/>
              <p:nvPr/>
            </p:nvSpPr>
            <p:spPr>
              <a:xfrm>
                <a:off x="2605445" y="864156"/>
                <a:ext cx="582331" cy="824766"/>
              </a:xfrm>
              <a:prstGeom prst="rect">
                <a:avLst/>
              </a:prstGeom>
              <a:noFill/>
              <a:ln>
                <a:noFill/>
              </a:ln>
            </p:spPr>
            <p:txBody>
              <a:bodyPr lIns="8564" tIns="6427" rIns="8564" bIns="6427" anchor="ctr" anchorCtr="0"/>
              <a:lstStyle/>
              <a:p>
                <a:pPr algn="ctr">
                  <a:lnSpc>
                    <a:spcPct val="89000"/>
                  </a:lnSpc>
                  <a:spcBef>
                    <a:spcPts val="0"/>
                  </a:spcBef>
                  <a:spcAft>
                    <a:spcPts val="0"/>
                  </a:spcAft>
                </a:pPr>
                <a:r>
                  <a:rPr lang="en-US" sz="1100" dirty="0">
                    <a:solidFill>
                      <a:srgbClr val="000000"/>
                    </a:solidFill>
                    <a:latin typeface="Calibri" charset="0"/>
                    <a:ea typeface="Calibri" charset="0"/>
                    <a:cs typeface="Calibri" charset="0"/>
                  </a:rPr>
                  <a:t>Access</a:t>
                </a:r>
              </a:p>
            </p:txBody>
          </p:sp>
          <p:sp>
            <p:nvSpPr>
              <p:cNvPr id="28" name="Rounded Rectangle 27"/>
              <p:cNvSpPr/>
              <p:nvPr/>
            </p:nvSpPr>
            <p:spPr>
              <a:xfrm>
                <a:off x="2572364" y="1850976"/>
                <a:ext cx="618565" cy="861000"/>
              </a:xfrm>
              <a:prstGeom prst="roundRect">
                <a:avLst>
                  <a:gd name="adj" fmla="val 10000"/>
                </a:avLst>
              </a:prstGeom>
              <a:gradFill>
                <a:gsLst>
                  <a:gs pos="0">
                    <a:srgbClr val="6EA5DA"/>
                  </a:gs>
                  <a:gs pos="50000">
                    <a:srgbClr val="529BDA"/>
                  </a:gs>
                  <a:gs pos="100000">
                    <a:srgbClr val="4188C8"/>
                  </a:gs>
                </a:gsLst>
                <a:lin ang="5400000" scaled="0"/>
              </a:gradFill>
              <a:ln>
                <a:noFill/>
              </a:ln>
            </p:spPr>
            <p:txBody>
              <a:bodyPr lIns="51427" tIns="51427" rIns="51427" bIns="51427" anchor="ctr" anchorCtr="0"/>
              <a:lstStyle/>
              <a:p>
                <a:pPr>
                  <a:spcBef>
                    <a:spcPts val="0"/>
                  </a:spcBef>
                  <a:spcAft>
                    <a:spcPts val="0"/>
                  </a:spcAft>
                </a:pPr>
                <a:r>
                  <a:rPr lang="en-US" sz="1000">
                    <a:solidFill>
                      <a:srgbClr val="000000"/>
                    </a:solidFill>
                    <a:latin typeface="Calibri" charset="0"/>
                    <a:ea typeface="Calibri" charset="0"/>
                    <a:cs typeface="Calibri" charset="0"/>
                  </a:rPr>
                  <a:t> </a:t>
                </a:r>
              </a:p>
            </p:txBody>
          </p:sp>
          <p:sp>
            <p:nvSpPr>
              <p:cNvPr id="29" name="Text Box 28"/>
              <p:cNvSpPr txBox="1"/>
              <p:nvPr/>
            </p:nvSpPr>
            <p:spPr>
              <a:xfrm>
                <a:off x="2590481" y="1869093"/>
                <a:ext cx="582331" cy="824766"/>
              </a:xfrm>
              <a:prstGeom prst="rect">
                <a:avLst/>
              </a:prstGeom>
              <a:noFill/>
              <a:ln>
                <a:noFill/>
              </a:ln>
            </p:spPr>
            <p:txBody>
              <a:bodyPr lIns="8564" tIns="6427" rIns="8564" bIns="6427" anchor="ctr" anchorCtr="0"/>
              <a:lstStyle/>
              <a:p>
                <a:pPr algn="ctr">
                  <a:lnSpc>
                    <a:spcPct val="89000"/>
                  </a:lnSpc>
                  <a:spcBef>
                    <a:spcPts val="0"/>
                  </a:spcBef>
                  <a:spcAft>
                    <a:spcPts val="0"/>
                  </a:spcAft>
                </a:pPr>
                <a:r>
                  <a:rPr lang="en-US" sz="1100" dirty="0">
                    <a:solidFill>
                      <a:srgbClr val="000000"/>
                    </a:solidFill>
                    <a:latin typeface="Calibri" charset="0"/>
                    <a:ea typeface="Calibri" charset="0"/>
                    <a:cs typeface="Calibri" charset="0"/>
                  </a:rPr>
                  <a:t>Referral</a:t>
                </a:r>
              </a:p>
            </p:txBody>
          </p:sp>
          <p:sp>
            <p:nvSpPr>
              <p:cNvPr id="30" name="Rounded Rectangle 29"/>
              <p:cNvSpPr/>
              <p:nvPr/>
            </p:nvSpPr>
            <p:spPr>
              <a:xfrm>
                <a:off x="3326241" y="0"/>
                <a:ext cx="773207" cy="2855595"/>
              </a:xfrm>
              <a:prstGeom prst="roundRect">
                <a:avLst>
                  <a:gd name="adj" fmla="val 10000"/>
                </a:avLst>
              </a:prstGeom>
              <a:solidFill>
                <a:srgbClr val="CFDEEF"/>
              </a:solidFill>
              <a:ln>
                <a:noFill/>
              </a:ln>
            </p:spPr>
            <p:txBody>
              <a:bodyPr lIns="51427" tIns="51427" rIns="51427" bIns="51427" anchor="ctr" anchorCtr="0"/>
              <a:lstStyle/>
              <a:p>
                <a:pPr>
                  <a:spcBef>
                    <a:spcPts val="0"/>
                  </a:spcBef>
                  <a:spcAft>
                    <a:spcPts val="0"/>
                  </a:spcAft>
                </a:pPr>
                <a:r>
                  <a:rPr lang="en-US" sz="1000">
                    <a:solidFill>
                      <a:srgbClr val="000000"/>
                    </a:solidFill>
                    <a:latin typeface="Calibri" charset="0"/>
                    <a:ea typeface="Calibri" charset="0"/>
                    <a:cs typeface="Calibri" charset="0"/>
                  </a:rPr>
                  <a:t> </a:t>
                </a:r>
              </a:p>
            </p:txBody>
          </p:sp>
          <p:sp>
            <p:nvSpPr>
              <p:cNvPr id="31" name="Text Box 30"/>
              <p:cNvSpPr txBox="1"/>
              <p:nvPr/>
            </p:nvSpPr>
            <p:spPr>
              <a:xfrm>
                <a:off x="3326241" y="0"/>
                <a:ext cx="773207" cy="856677"/>
              </a:xfrm>
              <a:prstGeom prst="rect">
                <a:avLst/>
              </a:prstGeom>
              <a:noFill/>
              <a:ln>
                <a:noFill/>
              </a:ln>
            </p:spPr>
            <p:txBody>
              <a:bodyPr lIns="19280" tIns="19280" rIns="19280" bIns="19280" anchor="ctr" anchorCtr="0"/>
              <a:lstStyle/>
              <a:p>
                <a:pPr algn="ctr">
                  <a:lnSpc>
                    <a:spcPct val="89000"/>
                  </a:lnSpc>
                  <a:spcBef>
                    <a:spcPts val="0"/>
                  </a:spcBef>
                  <a:spcAft>
                    <a:spcPts val="0"/>
                  </a:spcAft>
                </a:pPr>
                <a:r>
                  <a:rPr lang="en-US" sz="1000" dirty="0">
                    <a:solidFill>
                      <a:srgbClr val="000000"/>
                    </a:solidFill>
                    <a:latin typeface="Calibri" charset="0"/>
                    <a:ea typeface="Calibri" charset="0"/>
                    <a:cs typeface="Calibri" charset="0"/>
                  </a:rPr>
                  <a:t>Community Support</a:t>
                </a:r>
              </a:p>
            </p:txBody>
          </p:sp>
          <p:sp>
            <p:nvSpPr>
              <p:cNvPr id="32" name="Rounded Rectangle 31"/>
              <p:cNvSpPr/>
              <p:nvPr/>
            </p:nvSpPr>
            <p:spPr>
              <a:xfrm>
                <a:off x="3403562" y="856678"/>
                <a:ext cx="618565" cy="1856136"/>
              </a:xfrm>
              <a:prstGeom prst="roundRect">
                <a:avLst>
                  <a:gd name="adj" fmla="val 10000"/>
                </a:avLst>
              </a:prstGeom>
              <a:gradFill>
                <a:gsLst>
                  <a:gs pos="0">
                    <a:srgbClr val="6EA5DA"/>
                  </a:gs>
                  <a:gs pos="50000">
                    <a:srgbClr val="529BDA"/>
                  </a:gs>
                  <a:gs pos="100000">
                    <a:srgbClr val="4188C8"/>
                  </a:gs>
                </a:gsLst>
                <a:lin ang="5400000" scaled="0"/>
              </a:gradFill>
              <a:ln>
                <a:noFill/>
              </a:ln>
            </p:spPr>
            <p:txBody>
              <a:bodyPr lIns="51427" tIns="51427" rIns="51427" bIns="51427" anchor="ctr" anchorCtr="0"/>
              <a:lstStyle/>
              <a:p>
                <a:pPr>
                  <a:spcBef>
                    <a:spcPts val="0"/>
                  </a:spcBef>
                  <a:spcAft>
                    <a:spcPts val="0"/>
                  </a:spcAft>
                </a:pPr>
                <a:r>
                  <a:rPr lang="en-US" sz="1000">
                    <a:solidFill>
                      <a:srgbClr val="000000"/>
                    </a:solidFill>
                    <a:latin typeface="Calibri" charset="0"/>
                    <a:ea typeface="Calibri" charset="0"/>
                    <a:cs typeface="Calibri" charset="0"/>
                  </a:rPr>
                  <a:t> </a:t>
                </a:r>
              </a:p>
            </p:txBody>
          </p:sp>
          <p:sp>
            <p:nvSpPr>
              <p:cNvPr id="33" name="Text Box 32"/>
              <p:cNvSpPr txBox="1"/>
              <p:nvPr/>
            </p:nvSpPr>
            <p:spPr>
              <a:xfrm>
                <a:off x="3421678" y="874795"/>
                <a:ext cx="582331" cy="1819902"/>
              </a:xfrm>
              <a:prstGeom prst="rect">
                <a:avLst/>
              </a:prstGeom>
              <a:noFill/>
              <a:ln>
                <a:noFill/>
              </a:ln>
            </p:spPr>
            <p:txBody>
              <a:bodyPr vert="vert270" lIns="8564" tIns="6427" rIns="8564" bIns="6427" anchor="ctr" anchorCtr="0"/>
              <a:lstStyle/>
              <a:p>
                <a:pPr algn="ctr">
                  <a:lnSpc>
                    <a:spcPct val="89000"/>
                  </a:lnSpc>
                  <a:spcBef>
                    <a:spcPts val="0"/>
                  </a:spcBef>
                  <a:spcAft>
                    <a:spcPts val="0"/>
                  </a:spcAft>
                </a:pPr>
                <a:r>
                  <a:rPr lang="en-US" sz="2800" dirty="0">
                    <a:solidFill>
                      <a:srgbClr val="000000"/>
                    </a:solidFill>
                    <a:effectLst/>
                    <a:latin typeface="Calibri" charset="0"/>
                    <a:ea typeface="Calibri" charset="0"/>
                    <a:cs typeface="Calibri" charset="0"/>
                  </a:rPr>
                  <a:t>Community Partnerships</a:t>
                </a:r>
              </a:p>
            </p:txBody>
          </p:sp>
          <p:sp>
            <p:nvSpPr>
              <p:cNvPr id="34" name="Rounded Rectangle 33"/>
              <p:cNvSpPr/>
              <p:nvPr/>
            </p:nvSpPr>
            <p:spPr>
              <a:xfrm>
                <a:off x="4157439" y="0"/>
                <a:ext cx="773207" cy="2855595"/>
              </a:xfrm>
              <a:prstGeom prst="roundRect">
                <a:avLst>
                  <a:gd name="adj" fmla="val 10000"/>
                </a:avLst>
              </a:prstGeom>
              <a:solidFill>
                <a:srgbClr val="CFDEEF"/>
              </a:solidFill>
              <a:ln>
                <a:noFill/>
              </a:ln>
            </p:spPr>
            <p:txBody>
              <a:bodyPr lIns="51427" tIns="51427" rIns="51427" bIns="51427" anchor="ctr" anchorCtr="0"/>
              <a:lstStyle/>
              <a:p>
                <a:pPr>
                  <a:spcBef>
                    <a:spcPts val="0"/>
                  </a:spcBef>
                  <a:spcAft>
                    <a:spcPts val="0"/>
                  </a:spcAft>
                </a:pPr>
                <a:r>
                  <a:rPr lang="en-US" sz="1000">
                    <a:solidFill>
                      <a:srgbClr val="000000"/>
                    </a:solidFill>
                    <a:latin typeface="Calibri" charset="0"/>
                    <a:ea typeface="Calibri" charset="0"/>
                    <a:cs typeface="Calibri" charset="0"/>
                  </a:rPr>
                  <a:t> </a:t>
                </a:r>
              </a:p>
            </p:txBody>
          </p:sp>
          <p:sp>
            <p:nvSpPr>
              <p:cNvPr id="35" name="Text Box 34"/>
              <p:cNvSpPr txBox="1"/>
              <p:nvPr/>
            </p:nvSpPr>
            <p:spPr>
              <a:xfrm>
                <a:off x="4157439" y="0"/>
                <a:ext cx="773207" cy="856677"/>
              </a:xfrm>
              <a:prstGeom prst="rect">
                <a:avLst/>
              </a:prstGeom>
              <a:noFill/>
              <a:ln>
                <a:noFill/>
              </a:ln>
            </p:spPr>
            <p:txBody>
              <a:bodyPr lIns="19280" tIns="19280" rIns="19280" bIns="19280" anchor="ctr" anchorCtr="0"/>
              <a:lstStyle/>
              <a:p>
                <a:pPr algn="ctr">
                  <a:lnSpc>
                    <a:spcPct val="89000"/>
                  </a:lnSpc>
                  <a:spcBef>
                    <a:spcPts val="0"/>
                  </a:spcBef>
                  <a:spcAft>
                    <a:spcPts val="0"/>
                  </a:spcAft>
                </a:pPr>
                <a:r>
                  <a:rPr lang="en-US" sz="1000" dirty="0">
                    <a:solidFill>
                      <a:srgbClr val="000000"/>
                    </a:solidFill>
                    <a:latin typeface="Calibri" charset="0"/>
                    <a:ea typeface="Calibri" charset="0"/>
                    <a:cs typeface="Calibri" charset="0"/>
                  </a:rPr>
                  <a:t>Appropriate Package of Services</a:t>
                </a:r>
              </a:p>
            </p:txBody>
          </p:sp>
          <p:sp>
            <p:nvSpPr>
              <p:cNvPr id="36" name="Rounded Rectangle 35"/>
              <p:cNvSpPr/>
              <p:nvPr/>
            </p:nvSpPr>
            <p:spPr>
              <a:xfrm>
                <a:off x="4234758" y="856921"/>
                <a:ext cx="618565" cy="561009"/>
              </a:xfrm>
              <a:prstGeom prst="roundRect">
                <a:avLst>
                  <a:gd name="adj" fmla="val 10000"/>
                </a:avLst>
              </a:prstGeom>
              <a:gradFill>
                <a:gsLst>
                  <a:gs pos="0">
                    <a:srgbClr val="6EA5DA"/>
                  </a:gs>
                  <a:gs pos="50000">
                    <a:srgbClr val="529BDA"/>
                  </a:gs>
                  <a:gs pos="100000">
                    <a:srgbClr val="4188C8"/>
                  </a:gs>
                </a:gsLst>
                <a:lin ang="5400000" scaled="0"/>
              </a:gradFill>
              <a:ln>
                <a:noFill/>
              </a:ln>
            </p:spPr>
            <p:txBody>
              <a:bodyPr lIns="51427" tIns="51427" rIns="51427" bIns="51427" anchor="ctr" anchorCtr="0"/>
              <a:lstStyle/>
              <a:p>
                <a:pPr>
                  <a:spcBef>
                    <a:spcPts val="0"/>
                  </a:spcBef>
                  <a:spcAft>
                    <a:spcPts val="0"/>
                  </a:spcAft>
                </a:pPr>
                <a:r>
                  <a:rPr lang="en-US" sz="1000">
                    <a:solidFill>
                      <a:srgbClr val="000000"/>
                    </a:solidFill>
                    <a:latin typeface="Calibri" charset="0"/>
                    <a:ea typeface="Calibri" charset="0"/>
                    <a:cs typeface="Calibri" charset="0"/>
                  </a:rPr>
                  <a:t> </a:t>
                </a:r>
              </a:p>
            </p:txBody>
          </p:sp>
          <p:sp>
            <p:nvSpPr>
              <p:cNvPr id="37" name="Text Box 36"/>
              <p:cNvSpPr txBox="1"/>
              <p:nvPr/>
            </p:nvSpPr>
            <p:spPr>
              <a:xfrm>
                <a:off x="4251189" y="873353"/>
                <a:ext cx="585702" cy="528148"/>
              </a:xfrm>
              <a:prstGeom prst="rect">
                <a:avLst/>
              </a:prstGeom>
              <a:noFill/>
              <a:ln>
                <a:noFill/>
              </a:ln>
            </p:spPr>
            <p:txBody>
              <a:bodyPr lIns="8564" tIns="6427" rIns="8564" bIns="6427" anchor="ctr" anchorCtr="0"/>
              <a:lstStyle/>
              <a:p>
                <a:pPr algn="ctr">
                  <a:lnSpc>
                    <a:spcPct val="89000"/>
                  </a:lnSpc>
                  <a:spcBef>
                    <a:spcPts val="0"/>
                  </a:spcBef>
                  <a:spcAft>
                    <a:spcPts val="0"/>
                  </a:spcAft>
                </a:pPr>
                <a:r>
                  <a:rPr lang="en-US" sz="1000" dirty="0">
                    <a:solidFill>
                      <a:srgbClr val="000000"/>
                    </a:solidFill>
                    <a:latin typeface="Calibri" charset="0"/>
                    <a:ea typeface="Calibri" charset="0"/>
                    <a:cs typeface="Calibri" charset="0"/>
                  </a:rPr>
                  <a:t>Diagnosis</a:t>
                </a:r>
              </a:p>
            </p:txBody>
          </p:sp>
          <p:sp>
            <p:nvSpPr>
              <p:cNvPr id="38" name="Rounded Rectangle 37"/>
              <p:cNvSpPr/>
              <p:nvPr/>
            </p:nvSpPr>
            <p:spPr>
              <a:xfrm>
                <a:off x="4234758" y="1504241"/>
                <a:ext cx="618565" cy="561009"/>
              </a:xfrm>
              <a:prstGeom prst="roundRect">
                <a:avLst>
                  <a:gd name="adj" fmla="val 10000"/>
                </a:avLst>
              </a:prstGeom>
              <a:gradFill>
                <a:gsLst>
                  <a:gs pos="0">
                    <a:srgbClr val="6EA5DA"/>
                  </a:gs>
                  <a:gs pos="50000">
                    <a:srgbClr val="529BDA"/>
                  </a:gs>
                  <a:gs pos="100000">
                    <a:srgbClr val="4188C8"/>
                  </a:gs>
                </a:gsLst>
                <a:lin ang="5400000" scaled="0"/>
              </a:gradFill>
              <a:ln>
                <a:noFill/>
              </a:ln>
            </p:spPr>
            <p:txBody>
              <a:bodyPr lIns="51427" tIns="51427" rIns="51427" bIns="51427" anchor="ctr" anchorCtr="0"/>
              <a:lstStyle/>
              <a:p>
                <a:pPr>
                  <a:spcBef>
                    <a:spcPts val="0"/>
                  </a:spcBef>
                  <a:spcAft>
                    <a:spcPts val="0"/>
                  </a:spcAft>
                </a:pPr>
                <a:r>
                  <a:rPr lang="en-US" sz="1000">
                    <a:solidFill>
                      <a:srgbClr val="000000"/>
                    </a:solidFill>
                    <a:latin typeface="Calibri" charset="0"/>
                    <a:ea typeface="Calibri" charset="0"/>
                    <a:cs typeface="Calibri" charset="0"/>
                  </a:rPr>
                  <a:t> </a:t>
                </a:r>
              </a:p>
            </p:txBody>
          </p:sp>
          <p:sp>
            <p:nvSpPr>
              <p:cNvPr id="39" name="Text Box 38"/>
              <p:cNvSpPr txBox="1"/>
              <p:nvPr/>
            </p:nvSpPr>
            <p:spPr>
              <a:xfrm>
                <a:off x="4251189" y="1520671"/>
                <a:ext cx="585702" cy="528148"/>
              </a:xfrm>
              <a:prstGeom prst="rect">
                <a:avLst/>
              </a:prstGeom>
              <a:noFill/>
              <a:ln>
                <a:noFill/>
              </a:ln>
            </p:spPr>
            <p:txBody>
              <a:bodyPr lIns="8564" tIns="6427" rIns="8564" bIns="6427" anchor="ctr" anchorCtr="0"/>
              <a:lstStyle/>
              <a:p>
                <a:pPr algn="ctr">
                  <a:lnSpc>
                    <a:spcPct val="89000"/>
                  </a:lnSpc>
                  <a:spcBef>
                    <a:spcPts val="0"/>
                  </a:spcBef>
                  <a:spcAft>
                    <a:spcPts val="0"/>
                  </a:spcAft>
                </a:pPr>
                <a:r>
                  <a:rPr lang="en-US" sz="1100" dirty="0">
                    <a:solidFill>
                      <a:srgbClr val="000000"/>
                    </a:solidFill>
                    <a:latin typeface="Calibri" charset="0"/>
                    <a:ea typeface="Calibri" charset="0"/>
                    <a:cs typeface="Calibri" charset="0"/>
                  </a:rPr>
                  <a:t>Treatment</a:t>
                </a:r>
              </a:p>
            </p:txBody>
          </p:sp>
          <p:sp>
            <p:nvSpPr>
              <p:cNvPr id="40" name="Rounded Rectangle 39"/>
              <p:cNvSpPr/>
              <p:nvPr/>
            </p:nvSpPr>
            <p:spPr>
              <a:xfrm>
                <a:off x="4234758" y="2151560"/>
                <a:ext cx="618565" cy="561009"/>
              </a:xfrm>
              <a:prstGeom prst="roundRect">
                <a:avLst>
                  <a:gd name="adj" fmla="val 10000"/>
                </a:avLst>
              </a:prstGeom>
              <a:gradFill>
                <a:gsLst>
                  <a:gs pos="0">
                    <a:srgbClr val="6EA5DA"/>
                  </a:gs>
                  <a:gs pos="50000">
                    <a:srgbClr val="529BDA"/>
                  </a:gs>
                  <a:gs pos="100000">
                    <a:srgbClr val="4188C8"/>
                  </a:gs>
                </a:gsLst>
                <a:lin ang="5400000" scaled="0"/>
              </a:gradFill>
              <a:ln>
                <a:noFill/>
              </a:ln>
            </p:spPr>
            <p:txBody>
              <a:bodyPr lIns="51427" tIns="51427" rIns="51427" bIns="51427" anchor="ctr" anchorCtr="0"/>
              <a:lstStyle/>
              <a:p>
                <a:pPr>
                  <a:spcBef>
                    <a:spcPts val="0"/>
                  </a:spcBef>
                  <a:spcAft>
                    <a:spcPts val="0"/>
                  </a:spcAft>
                </a:pPr>
                <a:r>
                  <a:rPr lang="en-US" sz="1000">
                    <a:solidFill>
                      <a:srgbClr val="000000"/>
                    </a:solidFill>
                    <a:latin typeface="Calibri" charset="0"/>
                    <a:ea typeface="Calibri" charset="0"/>
                    <a:cs typeface="Calibri" charset="0"/>
                  </a:rPr>
                  <a:t> </a:t>
                </a:r>
              </a:p>
            </p:txBody>
          </p:sp>
          <p:sp>
            <p:nvSpPr>
              <p:cNvPr id="41" name="Text Box 40"/>
              <p:cNvSpPr txBox="1"/>
              <p:nvPr/>
            </p:nvSpPr>
            <p:spPr>
              <a:xfrm>
                <a:off x="4251189" y="2167991"/>
                <a:ext cx="585702" cy="528148"/>
              </a:xfrm>
              <a:prstGeom prst="rect">
                <a:avLst/>
              </a:prstGeom>
              <a:noFill/>
              <a:ln>
                <a:noFill/>
              </a:ln>
            </p:spPr>
            <p:txBody>
              <a:bodyPr lIns="8564" tIns="6427" rIns="8564" bIns="6427" anchor="ctr" anchorCtr="0"/>
              <a:lstStyle/>
              <a:p>
                <a:pPr algn="ctr">
                  <a:lnSpc>
                    <a:spcPct val="89000"/>
                  </a:lnSpc>
                  <a:spcBef>
                    <a:spcPts val="0"/>
                  </a:spcBef>
                  <a:spcAft>
                    <a:spcPts val="0"/>
                  </a:spcAft>
                </a:pPr>
                <a:r>
                  <a:rPr lang="en-US" sz="1000" dirty="0">
                    <a:solidFill>
                      <a:srgbClr val="000000"/>
                    </a:solidFill>
                    <a:latin typeface="Calibri" charset="0"/>
                    <a:ea typeface="Calibri" charset="0"/>
                    <a:cs typeface="Calibri" charset="0"/>
                  </a:rPr>
                  <a:t>Counselling</a:t>
                </a:r>
              </a:p>
            </p:txBody>
          </p:sp>
          <p:sp>
            <p:nvSpPr>
              <p:cNvPr id="42" name="Rounded Rectangle 41"/>
              <p:cNvSpPr/>
              <p:nvPr/>
            </p:nvSpPr>
            <p:spPr>
              <a:xfrm>
                <a:off x="4988635" y="0"/>
                <a:ext cx="773207" cy="2855595"/>
              </a:xfrm>
              <a:prstGeom prst="roundRect">
                <a:avLst>
                  <a:gd name="adj" fmla="val 10000"/>
                </a:avLst>
              </a:prstGeom>
              <a:solidFill>
                <a:srgbClr val="CFDEEF"/>
              </a:solidFill>
              <a:ln>
                <a:noFill/>
              </a:ln>
            </p:spPr>
            <p:txBody>
              <a:bodyPr lIns="51427" tIns="51427" rIns="51427" bIns="51427" anchor="ctr" anchorCtr="0"/>
              <a:lstStyle/>
              <a:p>
                <a:pPr>
                  <a:spcBef>
                    <a:spcPts val="0"/>
                  </a:spcBef>
                  <a:spcAft>
                    <a:spcPts val="0"/>
                  </a:spcAft>
                </a:pPr>
                <a:r>
                  <a:rPr lang="en-US" sz="1000">
                    <a:solidFill>
                      <a:srgbClr val="000000"/>
                    </a:solidFill>
                    <a:latin typeface="Calibri" charset="0"/>
                    <a:ea typeface="Calibri" charset="0"/>
                    <a:cs typeface="Calibri" charset="0"/>
                  </a:rPr>
                  <a:t> </a:t>
                </a:r>
              </a:p>
            </p:txBody>
          </p:sp>
          <p:sp>
            <p:nvSpPr>
              <p:cNvPr id="43" name="Text Box 42"/>
              <p:cNvSpPr txBox="1"/>
              <p:nvPr/>
            </p:nvSpPr>
            <p:spPr>
              <a:xfrm>
                <a:off x="4988635" y="0"/>
                <a:ext cx="773207" cy="856677"/>
              </a:xfrm>
              <a:prstGeom prst="rect">
                <a:avLst/>
              </a:prstGeom>
              <a:noFill/>
              <a:ln>
                <a:noFill/>
              </a:ln>
            </p:spPr>
            <p:txBody>
              <a:bodyPr lIns="19280" tIns="19280" rIns="19280" bIns="19280" anchor="ctr" anchorCtr="0"/>
              <a:lstStyle/>
              <a:p>
                <a:pPr algn="ctr">
                  <a:lnSpc>
                    <a:spcPct val="89000"/>
                  </a:lnSpc>
                  <a:spcBef>
                    <a:spcPts val="0"/>
                  </a:spcBef>
                  <a:spcAft>
                    <a:spcPts val="0"/>
                  </a:spcAft>
                </a:pPr>
                <a:r>
                  <a:rPr lang="en-US" sz="1000" dirty="0">
                    <a:solidFill>
                      <a:srgbClr val="000000"/>
                    </a:solidFill>
                    <a:latin typeface="Calibri" charset="0"/>
                    <a:ea typeface="Calibri" charset="0"/>
                    <a:cs typeface="Calibri" charset="0"/>
                  </a:rPr>
                  <a:t>Providers Competencies</a:t>
                </a:r>
              </a:p>
            </p:txBody>
          </p:sp>
          <p:sp>
            <p:nvSpPr>
              <p:cNvPr id="44" name="Rounded Rectangle 43"/>
              <p:cNvSpPr/>
              <p:nvPr/>
            </p:nvSpPr>
            <p:spPr>
              <a:xfrm>
                <a:off x="5065957" y="856678"/>
                <a:ext cx="618565" cy="1856136"/>
              </a:xfrm>
              <a:prstGeom prst="roundRect">
                <a:avLst>
                  <a:gd name="adj" fmla="val 10000"/>
                </a:avLst>
              </a:prstGeom>
              <a:gradFill>
                <a:gsLst>
                  <a:gs pos="0">
                    <a:srgbClr val="6EA5DA"/>
                  </a:gs>
                  <a:gs pos="50000">
                    <a:srgbClr val="529BDA"/>
                  </a:gs>
                  <a:gs pos="100000">
                    <a:srgbClr val="4188C8"/>
                  </a:gs>
                </a:gsLst>
                <a:lin ang="5400000" scaled="0"/>
              </a:gradFill>
              <a:ln>
                <a:noFill/>
              </a:ln>
            </p:spPr>
            <p:txBody>
              <a:bodyPr lIns="51427" tIns="51427" rIns="51427" bIns="51427" anchor="ctr" anchorCtr="0"/>
              <a:lstStyle/>
              <a:p>
                <a:pPr>
                  <a:spcBef>
                    <a:spcPts val="0"/>
                  </a:spcBef>
                  <a:spcAft>
                    <a:spcPts val="0"/>
                  </a:spcAft>
                </a:pPr>
                <a:r>
                  <a:rPr lang="en-US" sz="1000">
                    <a:solidFill>
                      <a:srgbClr val="000000"/>
                    </a:solidFill>
                    <a:latin typeface="Calibri" charset="0"/>
                    <a:ea typeface="Calibri" charset="0"/>
                    <a:cs typeface="Calibri" charset="0"/>
                  </a:rPr>
                  <a:t> </a:t>
                </a:r>
              </a:p>
            </p:txBody>
          </p:sp>
          <p:sp>
            <p:nvSpPr>
              <p:cNvPr id="45" name="Text Box 44"/>
              <p:cNvSpPr txBox="1"/>
              <p:nvPr/>
            </p:nvSpPr>
            <p:spPr>
              <a:xfrm>
                <a:off x="5084073" y="874795"/>
                <a:ext cx="582331" cy="1819902"/>
              </a:xfrm>
              <a:prstGeom prst="rect">
                <a:avLst/>
              </a:prstGeom>
              <a:noFill/>
              <a:ln>
                <a:noFill/>
              </a:ln>
            </p:spPr>
            <p:txBody>
              <a:bodyPr vert="vert270" lIns="8564" tIns="6427" rIns="8564" bIns="6427" anchor="ctr" anchorCtr="0"/>
              <a:lstStyle/>
              <a:p>
                <a:pPr algn="ctr">
                  <a:lnSpc>
                    <a:spcPct val="89000"/>
                  </a:lnSpc>
                  <a:spcBef>
                    <a:spcPts val="0"/>
                  </a:spcBef>
                  <a:spcAft>
                    <a:spcPts val="0"/>
                  </a:spcAft>
                </a:pPr>
                <a:r>
                  <a:rPr lang="en-US" sz="1100" dirty="0">
                    <a:solidFill>
                      <a:srgbClr val="000000"/>
                    </a:solidFill>
                    <a:latin typeface="Calibri" charset="0"/>
                    <a:ea typeface="Calibri" charset="0"/>
                    <a:cs typeface="Calibri" charset="0"/>
                  </a:rPr>
                  <a:t>Training for Adolescent-specific care</a:t>
                </a:r>
              </a:p>
            </p:txBody>
          </p:sp>
          <p:sp>
            <p:nvSpPr>
              <p:cNvPr id="46" name="Rounded Rectangle 45"/>
              <p:cNvSpPr/>
              <p:nvPr/>
            </p:nvSpPr>
            <p:spPr>
              <a:xfrm>
                <a:off x="5819833" y="0"/>
                <a:ext cx="773207" cy="2855595"/>
              </a:xfrm>
              <a:prstGeom prst="roundRect">
                <a:avLst>
                  <a:gd name="adj" fmla="val 10000"/>
                </a:avLst>
              </a:prstGeom>
              <a:solidFill>
                <a:srgbClr val="CFDEEF"/>
              </a:solidFill>
              <a:ln>
                <a:noFill/>
              </a:ln>
            </p:spPr>
            <p:txBody>
              <a:bodyPr lIns="51427" tIns="51427" rIns="51427" bIns="51427" anchor="ctr" anchorCtr="0"/>
              <a:lstStyle/>
              <a:p>
                <a:pPr>
                  <a:spcBef>
                    <a:spcPts val="0"/>
                  </a:spcBef>
                  <a:spcAft>
                    <a:spcPts val="0"/>
                  </a:spcAft>
                </a:pPr>
                <a:r>
                  <a:rPr lang="en-US" sz="1000">
                    <a:solidFill>
                      <a:srgbClr val="000000"/>
                    </a:solidFill>
                    <a:latin typeface="Calibri" charset="0"/>
                    <a:ea typeface="Calibri" charset="0"/>
                    <a:cs typeface="Calibri" charset="0"/>
                  </a:rPr>
                  <a:t> </a:t>
                </a:r>
              </a:p>
            </p:txBody>
          </p:sp>
          <p:sp>
            <p:nvSpPr>
              <p:cNvPr id="47" name="Text Box 46"/>
              <p:cNvSpPr txBox="1"/>
              <p:nvPr/>
            </p:nvSpPr>
            <p:spPr>
              <a:xfrm>
                <a:off x="5819833" y="0"/>
                <a:ext cx="773207" cy="856677"/>
              </a:xfrm>
              <a:prstGeom prst="rect">
                <a:avLst/>
              </a:prstGeom>
              <a:noFill/>
              <a:ln>
                <a:noFill/>
              </a:ln>
            </p:spPr>
            <p:txBody>
              <a:bodyPr lIns="19280" tIns="19280" rIns="19280" bIns="19280" anchor="ctr" anchorCtr="0"/>
              <a:lstStyle/>
              <a:p>
                <a:pPr algn="ctr">
                  <a:lnSpc>
                    <a:spcPct val="89000"/>
                  </a:lnSpc>
                  <a:spcBef>
                    <a:spcPts val="0"/>
                  </a:spcBef>
                  <a:spcAft>
                    <a:spcPts val="0"/>
                  </a:spcAft>
                </a:pPr>
                <a:r>
                  <a:rPr lang="en-US" sz="1000" dirty="0">
                    <a:solidFill>
                      <a:srgbClr val="000000"/>
                    </a:solidFill>
                    <a:latin typeface="Calibri" charset="0"/>
                    <a:ea typeface="Calibri" charset="0"/>
                    <a:cs typeface="Calibri" charset="0"/>
                  </a:rPr>
                  <a:t>Facility Characteristics</a:t>
                </a:r>
              </a:p>
            </p:txBody>
          </p:sp>
          <p:sp>
            <p:nvSpPr>
              <p:cNvPr id="48" name="Rounded Rectangle 47"/>
              <p:cNvSpPr/>
              <p:nvPr/>
            </p:nvSpPr>
            <p:spPr>
              <a:xfrm>
                <a:off x="5897155" y="857515"/>
                <a:ext cx="618565" cy="861000"/>
              </a:xfrm>
              <a:prstGeom prst="roundRect">
                <a:avLst>
                  <a:gd name="adj" fmla="val 10000"/>
                </a:avLst>
              </a:prstGeom>
              <a:gradFill>
                <a:gsLst>
                  <a:gs pos="0">
                    <a:srgbClr val="6EA5DA"/>
                  </a:gs>
                  <a:gs pos="50000">
                    <a:srgbClr val="529BDA"/>
                  </a:gs>
                  <a:gs pos="100000">
                    <a:srgbClr val="4188C8"/>
                  </a:gs>
                </a:gsLst>
                <a:lin ang="5400000" scaled="0"/>
              </a:gradFill>
              <a:ln>
                <a:noFill/>
              </a:ln>
            </p:spPr>
            <p:txBody>
              <a:bodyPr lIns="51427" tIns="51427" rIns="51427" bIns="51427" anchor="ctr" anchorCtr="0"/>
              <a:lstStyle/>
              <a:p>
                <a:pPr>
                  <a:spcBef>
                    <a:spcPts val="0"/>
                  </a:spcBef>
                  <a:spcAft>
                    <a:spcPts val="0"/>
                  </a:spcAft>
                </a:pPr>
                <a:r>
                  <a:rPr lang="en-US" sz="1000">
                    <a:solidFill>
                      <a:srgbClr val="000000"/>
                    </a:solidFill>
                    <a:latin typeface="Calibri" charset="0"/>
                    <a:ea typeface="Calibri" charset="0"/>
                    <a:cs typeface="Calibri" charset="0"/>
                  </a:rPr>
                  <a:t> </a:t>
                </a:r>
              </a:p>
            </p:txBody>
          </p:sp>
          <p:sp>
            <p:nvSpPr>
              <p:cNvPr id="49" name="Text Box 48"/>
              <p:cNvSpPr txBox="1"/>
              <p:nvPr/>
            </p:nvSpPr>
            <p:spPr>
              <a:xfrm>
                <a:off x="5915271" y="875632"/>
                <a:ext cx="582331" cy="824766"/>
              </a:xfrm>
              <a:prstGeom prst="rect">
                <a:avLst/>
              </a:prstGeom>
              <a:noFill/>
              <a:ln>
                <a:noFill/>
              </a:ln>
            </p:spPr>
            <p:txBody>
              <a:bodyPr lIns="8564" tIns="6427" rIns="8564" bIns="6427" anchor="ctr" anchorCtr="0"/>
              <a:lstStyle/>
              <a:p>
                <a:pPr algn="ctr">
                  <a:lnSpc>
                    <a:spcPct val="89000"/>
                  </a:lnSpc>
                  <a:spcBef>
                    <a:spcPts val="0"/>
                  </a:spcBef>
                  <a:spcAft>
                    <a:spcPts val="0"/>
                  </a:spcAft>
                </a:pPr>
                <a:r>
                  <a:rPr lang="en-US" sz="1000" dirty="0">
                    <a:solidFill>
                      <a:srgbClr val="000000"/>
                    </a:solidFill>
                    <a:latin typeface="Calibri" charset="0"/>
                    <a:ea typeface="Calibri" charset="0"/>
                    <a:cs typeface="Calibri" charset="0"/>
                  </a:rPr>
                  <a:t>Operational Hours</a:t>
                </a:r>
              </a:p>
            </p:txBody>
          </p:sp>
          <p:sp>
            <p:nvSpPr>
              <p:cNvPr id="50" name="Rounded Rectangle 49"/>
              <p:cNvSpPr/>
              <p:nvPr/>
            </p:nvSpPr>
            <p:spPr>
              <a:xfrm>
                <a:off x="5897155" y="1850976"/>
                <a:ext cx="618565" cy="861000"/>
              </a:xfrm>
              <a:prstGeom prst="roundRect">
                <a:avLst>
                  <a:gd name="adj" fmla="val 10000"/>
                </a:avLst>
              </a:prstGeom>
              <a:gradFill>
                <a:gsLst>
                  <a:gs pos="0">
                    <a:srgbClr val="6EA5DA"/>
                  </a:gs>
                  <a:gs pos="50000">
                    <a:srgbClr val="529BDA"/>
                  </a:gs>
                  <a:gs pos="100000">
                    <a:srgbClr val="4188C8"/>
                  </a:gs>
                </a:gsLst>
                <a:lin ang="5400000" scaled="0"/>
              </a:gradFill>
              <a:ln>
                <a:noFill/>
              </a:ln>
            </p:spPr>
            <p:txBody>
              <a:bodyPr lIns="51427" tIns="51427" rIns="51427" bIns="51427" anchor="ctr" anchorCtr="0"/>
              <a:lstStyle/>
              <a:p>
                <a:pPr>
                  <a:spcBef>
                    <a:spcPts val="0"/>
                  </a:spcBef>
                  <a:spcAft>
                    <a:spcPts val="0"/>
                  </a:spcAft>
                </a:pPr>
                <a:r>
                  <a:rPr lang="en-US" sz="1000">
                    <a:solidFill>
                      <a:srgbClr val="000000"/>
                    </a:solidFill>
                    <a:latin typeface="Calibri" charset="0"/>
                    <a:ea typeface="Calibri" charset="0"/>
                    <a:cs typeface="Calibri" charset="0"/>
                  </a:rPr>
                  <a:t> </a:t>
                </a:r>
              </a:p>
            </p:txBody>
          </p:sp>
          <p:sp>
            <p:nvSpPr>
              <p:cNvPr id="51" name="Text Box 50"/>
              <p:cNvSpPr txBox="1"/>
              <p:nvPr/>
            </p:nvSpPr>
            <p:spPr>
              <a:xfrm>
                <a:off x="5915271" y="1869093"/>
                <a:ext cx="582331" cy="824766"/>
              </a:xfrm>
              <a:prstGeom prst="rect">
                <a:avLst/>
              </a:prstGeom>
              <a:noFill/>
              <a:ln>
                <a:noFill/>
              </a:ln>
            </p:spPr>
            <p:txBody>
              <a:bodyPr lIns="8564" tIns="6427" rIns="8564" bIns="6427" anchor="ctr" anchorCtr="0"/>
              <a:lstStyle/>
              <a:p>
                <a:pPr algn="ctr">
                  <a:lnSpc>
                    <a:spcPct val="89000"/>
                  </a:lnSpc>
                  <a:spcBef>
                    <a:spcPts val="0"/>
                  </a:spcBef>
                  <a:spcAft>
                    <a:spcPts val="0"/>
                  </a:spcAft>
                </a:pPr>
                <a:r>
                  <a:rPr lang="en-US" sz="1050" dirty="0">
                    <a:solidFill>
                      <a:srgbClr val="000000"/>
                    </a:solidFill>
                    <a:latin typeface="Calibri" charset="0"/>
                    <a:ea typeface="Calibri" charset="0"/>
                    <a:cs typeface="Calibri" charset="0"/>
                  </a:rPr>
                  <a:t>Adolescent-specific space</a:t>
                </a:r>
              </a:p>
            </p:txBody>
          </p:sp>
          <p:sp>
            <p:nvSpPr>
              <p:cNvPr id="52" name="Rounded Rectangle 51"/>
              <p:cNvSpPr/>
              <p:nvPr/>
            </p:nvSpPr>
            <p:spPr>
              <a:xfrm>
                <a:off x="6631431" y="0"/>
                <a:ext cx="773207" cy="2855595"/>
              </a:xfrm>
              <a:prstGeom prst="roundRect">
                <a:avLst>
                  <a:gd name="adj" fmla="val 10000"/>
                </a:avLst>
              </a:prstGeom>
              <a:solidFill>
                <a:srgbClr val="CFDEEF"/>
              </a:solidFill>
              <a:ln>
                <a:noFill/>
              </a:ln>
            </p:spPr>
            <p:txBody>
              <a:bodyPr lIns="51427" tIns="51427" rIns="51427" bIns="51427" anchor="ctr" anchorCtr="0"/>
              <a:lstStyle/>
              <a:p>
                <a:pPr>
                  <a:spcBef>
                    <a:spcPts val="0"/>
                  </a:spcBef>
                  <a:spcAft>
                    <a:spcPts val="0"/>
                  </a:spcAft>
                </a:pPr>
                <a:r>
                  <a:rPr lang="en-US" sz="1000">
                    <a:solidFill>
                      <a:srgbClr val="000000"/>
                    </a:solidFill>
                    <a:latin typeface="Calibri" charset="0"/>
                    <a:ea typeface="Calibri" charset="0"/>
                    <a:cs typeface="Calibri" charset="0"/>
                  </a:rPr>
                  <a:t> </a:t>
                </a:r>
              </a:p>
            </p:txBody>
          </p:sp>
          <p:sp>
            <p:nvSpPr>
              <p:cNvPr id="53" name="Text Box 52"/>
              <p:cNvSpPr txBox="1"/>
              <p:nvPr/>
            </p:nvSpPr>
            <p:spPr>
              <a:xfrm>
                <a:off x="6631431" y="0"/>
                <a:ext cx="773207" cy="856677"/>
              </a:xfrm>
              <a:prstGeom prst="rect">
                <a:avLst/>
              </a:prstGeom>
              <a:noFill/>
              <a:ln>
                <a:noFill/>
              </a:ln>
            </p:spPr>
            <p:txBody>
              <a:bodyPr lIns="19280" tIns="19280" rIns="19280" bIns="19280" anchor="ctr" anchorCtr="0"/>
              <a:lstStyle/>
              <a:p>
                <a:pPr algn="ctr">
                  <a:lnSpc>
                    <a:spcPct val="89000"/>
                  </a:lnSpc>
                  <a:spcBef>
                    <a:spcPts val="0"/>
                  </a:spcBef>
                  <a:spcAft>
                    <a:spcPts val="0"/>
                  </a:spcAft>
                </a:pPr>
                <a:r>
                  <a:rPr lang="en-US" sz="1000" dirty="0">
                    <a:solidFill>
                      <a:srgbClr val="000000"/>
                    </a:solidFill>
                    <a:latin typeface="Calibri" charset="0"/>
                    <a:ea typeface="Calibri" charset="0"/>
                    <a:cs typeface="Calibri" charset="0"/>
                  </a:rPr>
                  <a:t>Data and Quality Improvement</a:t>
                </a:r>
              </a:p>
            </p:txBody>
          </p:sp>
          <p:sp>
            <p:nvSpPr>
              <p:cNvPr id="54" name="Rounded Rectangle 53"/>
              <p:cNvSpPr/>
              <p:nvPr/>
            </p:nvSpPr>
            <p:spPr>
              <a:xfrm>
                <a:off x="6728353" y="856921"/>
                <a:ext cx="618565" cy="561009"/>
              </a:xfrm>
              <a:prstGeom prst="roundRect">
                <a:avLst>
                  <a:gd name="adj" fmla="val 10000"/>
                </a:avLst>
              </a:prstGeom>
              <a:gradFill>
                <a:gsLst>
                  <a:gs pos="0">
                    <a:srgbClr val="6EA5DA"/>
                  </a:gs>
                  <a:gs pos="50000">
                    <a:srgbClr val="529BDA"/>
                  </a:gs>
                  <a:gs pos="100000">
                    <a:srgbClr val="4188C8"/>
                  </a:gs>
                </a:gsLst>
                <a:lin ang="5400000" scaled="0"/>
              </a:gradFill>
              <a:ln>
                <a:noFill/>
              </a:ln>
            </p:spPr>
            <p:txBody>
              <a:bodyPr lIns="51427" tIns="51427" rIns="51427" bIns="51427" anchor="ctr" anchorCtr="0"/>
              <a:lstStyle/>
              <a:p>
                <a:pPr>
                  <a:spcBef>
                    <a:spcPts val="0"/>
                  </a:spcBef>
                  <a:spcAft>
                    <a:spcPts val="0"/>
                  </a:spcAft>
                </a:pPr>
                <a:r>
                  <a:rPr lang="en-US" sz="1000">
                    <a:solidFill>
                      <a:srgbClr val="000000"/>
                    </a:solidFill>
                    <a:latin typeface="Calibri" charset="0"/>
                    <a:ea typeface="Calibri" charset="0"/>
                    <a:cs typeface="Calibri" charset="0"/>
                  </a:rPr>
                  <a:t> </a:t>
                </a:r>
              </a:p>
            </p:txBody>
          </p:sp>
          <p:sp>
            <p:nvSpPr>
              <p:cNvPr id="55" name="Text Box 54"/>
              <p:cNvSpPr txBox="1"/>
              <p:nvPr/>
            </p:nvSpPr>
            <p:spPr>
              <a:xfrm>
                <a:off x="6744784" y="873353"/>
                <a:ext cx="585702" cy="528148"/>
              </a:xfrm>
              <a:prstGeom prst="rect">
                <a:avLst/>
              </a:prstGeom>
              <a:noFill/>
              <a:ln>
                <a:noFill/>
              </a:ln>
            </p:spPr>
            <p:txBody>
              <a:bodyPr lIns="8564" tIns="6427" rIns="8564" bIns="6427" anchor="ctr" anchorCtr="0"/>
              <a:lstStyle/>
              <a:p>
                <a:pPr algn="ctr">
                  <a:lnSpc>
                    <a:spcPct val="89000"/>
                  </a:lnSpc>
                  <a:spcBef>
                    <a:spcPts val="0"/>
                  </a:spcBef>
                  <a:spcAft>
                    <a:spcPts val="0"/>
                  </a:spcAft>
                </a:pPr>
                <a:r>
                  <a:rPr lang="en-US" sz="1000" dirty="0">
                    <a:solidFill>
                      <a:srgbClr val="000000"/>
                    </a:solidFill>
                    <a:latin typeface="Calibri" charset="0"/>
                    <a:ea typeface="Calibri" charset="0"/>
                    <a:cs typeface="Calibri" charset="0"/>
                  </a:rPr>
                  <a:t>Data Collection</a:t>
                </a:r>
              </a:p>
            </p:txBody>
          </p:sp>
          <p:sp>
            <p:nvSpPr>
              <p:cNvPr id="56" name="Rounded Rectangle 55"/>
              <p:cNvSpPr/>
              <p:nvPr/>
            </p:nvSpPr>
            <p:spPr>
              <a:xfrm>
                <a:off x="6728353" y="1504241"/>
                <a:ext cx="618565" cy="561009"/>
              </a:xfrm>
              <a:prstGeom prst="roundRect">
                <a:avLst>
                  <a:gd name="adj" fmla="val 10000"/>
                </a:avLst>
              </a:prstGeom>
              <a:gradFill>
                <a:gsLst>
                  <a:gs pos="0">
                    <a:srgbClr val="6EA5DA"/>
                  </a:gs>
                  <a:gs pos="50000">
                    <a:srgbClr val="529BDA"/>
                  </a:gs>
                  <a:gs pos="100000">
                    <a:srgbClr val="4188C8"/>
                  </a:gs>
                </a:gsLst>
                <a:lin ang="5400000" scaled="0"/>
              </a:gradFill>
              <a:ln>
                <a:noFill/>
              </a:ln>
            </p:spPr>
            <p:txBody>
              <a:bodyPr lIns="51427" tIns="51427" rIns="51427" bIns="51427" anchor="ctr" anchorCtr="0"/>
              <a:lstStyle/>
              <a:p>
                <a:pPr>
                  <a:spcBef>
                    <a:spcPts val="0"/>
                  </a:spcBef>
                  <a:spcAft>
                    <a:spcPts val="0"/>
                  </a:spcAft>
                </a:pPr>
                <a:r>
                  <a:rPr lang="en-US" sz="1000">
                    <a:solidFill>
                      <a:srgbClr val="000000"/>
                    </a:solidFill>
                    <a:latin typeface="Calibri" charset="0"/>
                    <a:ea typeface="Calibri" charset="0"/>
                    <a:cs typeface="Calibri" charset="0"/>
                  </a:rPr>
                  <a:t> </a:t>
                </a:r>
              </a:p>
            </p:txBody>
          </p:sp>
          <p:sp>
            <p:nvSpPr>
              <p:cNvPr id="57" name="Text Box 56"/>
              <p:cNvSpPr txBox="1"/>
              <p:nvPr/>
            </p:nvSpPr>
            <p:spPr>
              <a:xfrm>
                <a:off x="6744784" y="1520671"/>
                <a:ext cx="585702" cy="528148"/>
              </a:xfrm>
              <a:prstGeom prst="rect">
                <a:avLst/>
              </a:prstGeom>
              <a:noFill/>
              <a:ln>
                <a:noFill/>
              </a:ln>
            </p:spPr>
            <p:txBody>
              <a:bodyPr lIns="8564" tIns="6427" rIns="8564" bIns="6427" anchor="ctr" anchorCtr="0"/>
              <a:lstStyle/>
              <a:p>
                <a:pPr algn="ctr">
                  <a:lnSpc>
                    <a:spcPct val="89000"/>
                  </a:lnSpc>
                  <a:spcBef>
                    <a:spcPts val="0"/>
                  </a:spcBef>
                  <a:spcAft>
                    <a:spcPts val="0"/>
                  </a:spcAft>
                </a:pPr>
                <a:r>
                  <a:rPr lang="en-US" sz="1000" dirty="0">
                    <a:solidFill>
                      <a:srgbClr val="000000"/>
                    </a:solidFill>
                    <a:latin typeface="Calibri" charset="0"/>
                    <a:ea typeface="Calibri" charset="0"/>
                    <a:cs typeface="Calibri" charset="0"/>
                  </a:rPr>
                  <a:t>Data Analysis</a:t>
                </a:r>
              </a:p>
            </p:txBody>
          </p:sp>
          <p:sp>
            <p:nvSpPr>
              <p:cNvPr id="58" name="Rounded Rectangle 57"/>
              <p:cNvSpPr/>
              <p:nvPr/>
            </p:nvSpPr>
            <p:spPr>
              <a:xfrm>
                <a:off x="6728353" y="2151560"/>
                <a:ext cx="618565" cy="561009"/>
              </a:xfrm>
              <a:prstGeom prst="roundRect">
                <a:avLst>
                  <a:gd name="adj" fmla="val 10000"/>
                </a:avLst>
              </a:prstGeom>
              <a:gradFill>
                <a:gsLst>
                  <a:gs pos="0">
                    <a:srgbClr val="6EA5DA"/>
                  </a:gs>
                  <a:gs pos="50000">
                    <a:srgbClr val="529BDA"/>
                  </a:gs>
                  <a:gs pos="100000">
                    <a:srgbClr val="4188C8"/>
                  </a:gs>
                </a:gsLst>
                <a:lin ang="5400000" scaled="0"/>
              </a:gradFill>
              <a:ln>
                <a:noFill/>
              </a:ln>
            </p:spPr>
            <p:txBody>
              <a:bodyPr lIns="51427" tIns="51427" rIns="51427" bIns="51427" anchor="ctr" anchorCtr="0"/>
              <a:lstStyle/>
              <a:p>
                <a:pPr>
                  <a:spcBef>
                    <a:spcPts val="0"/>
                  </a:spcBef>
                  <a:spcAft>
                    <a:spcPts val="0"/>
                  </a:spcAft>
                </a:pPr>
                <a:r>
                  <a:rPr lang="en-US" sz="1000">
                    <a:solidFill>
                      <a:srgbClr val="000000"/>
                    </a:solidFill>
                    <a:latin typeface="Calibri" charset="0"/>
                    <a:ea typeface="Calibri" charset="0"/>
                    <a:cs typeface="Calibri" charset="0"/>
                  </a:rPr>
                  <a:t> </a:t>
                </a:r>
              </a:p>
            </p:txBody>
          </p:sp>
          <p:sp>
            <p:nvSpPr>
              <p:cNvPr id="59" name="Text Box 58"/>
              <p:cNvSpPr txBox="1"/>
              <p:nvPr/>
            </p:nvSpPr>
            <p:spPr>
              <a:xfrm>
                <a:off x="6744784" y="2167991"/>
                <a:ext cx="585702" cy="528148"/>
              </a:xfrm>
              <a:prstGeom prst="rect">
                <a:avLst/>
              </a:prstGeom>
              <a:noFill/>
              <a:ln>
                <a:noFill/>
              </a:ln>
            </p:spPr>
            <p:txBody>
              <a:bodyPr lIns="8564" tIns="6427" rIns="8564" bIns="6427" anchor="ctr" anchorCtr="0"/>
              <a:lstStyle/>
              <a:p>
                <a:pPr algn="ctr">
                  <a:lnSpc>
                    <a:spcPct val="89000"/>
                  </a:lnSpc>
                  <a:spcBef>
                    <a:spcPts val="0"/>
                  </a:spcBef>
                  <a:spcAft>
                    <a:spcPts val="0"/>
                  </a:spcAft>
                </a:pPr>
                <a:r>
                  <a:rPr lang="en-US" sz="1000" dirty="0">
                    <a:solidFill>
                      <a:srgbClr val="000000"/>
                    </a:solidFill>
                    <a:latin typeface="Calibri" charset="0"/>
                    <a:ea typeface="Calibri" charset="0"/>
                    <a:cs typeface="Calibri" charset="0"/>
                  </a:rPr>
                  <a:t>Service utilization</a:t>
                </a:r>
              </a:p>
            </p:txBody>
          </p:sp>
        </p:grpSp>
      </p:grpSp>
      <p:sp>
        <p:nvSpPr>
          <p:cNvPr id="60" name="Frame 59"/>
          <p:cNvSpPr/>
          <p:nvPr/>
        </p:nvSpPr>
        <p:spPr>
          <a:xfrm>
            <a:off x="7070641" y="2971800"/>
            <a:ext cx="930359" cy="2743200"/>
          </a:xfrm>
          <a:prstGeom prst="frame">
            <a:avLst/>
          </a:prstGeom>
          <a:solidFill>
            <a:srgbClr val="FFC000"/>
          </a:solidFill>
          <a:ln w="63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1" name="Frame 60"/>
          <p:cNvSpPr/>
          <p:nvPr/>
        </p:nvSpPr>
        <p:spPr>
          <a:xfrm>
            <a:off x="10370931" y="2983420"/>
            <a:ext cx="1059069" cy="2807780"/>
          </a:xfrm>
          <a:prstGeom prst="frame">
            <a:avLst/>
          </a:prstGeom>
          <a:solidFill>
            <a:srgbClr val="FFC000"/>
          </a:solidFill>
          <a:ln w="3175">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solidFill>
                <a:schemeClr val="tx1"/>
              </a:solidFill>
            </a:endParaRPr>
          </a:p>
        </p:txBody>
      </p:sp>
      <p:sp>
        <p:nvSpPr>
          <p:cNvPr id="62" name="Frame 61"/>
          <p:cNvSpPr/>
          <p:nvPr/>
        </p:nvSpPr>
        <p:spPr>
          <a:xfrm>
            <a:off x="2438400" y="2895600"/>
            <a:ext cx="1066800" cy="2819400"/>
          </a:xfrm>
          <a:prstGeom prst="frame">
            <a:avLst/>
          </a:prstGeom>
          <a:solidFill>
            <a:srgbClr val="FFC000"/>
          </a:solidFill>
          <a:ln>
            <a:solidFill>
              <a:srgbClr val="FDB90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654286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C72C4-B0C7-7348-8F95-CB6D01AFEC4A}"/>
              </a:ext>
            </a:extLst>
          </p:cNvPr>
          <p:cNvSpPr>
            <a:spLocks noGrp="1"/>
          </p:cNvSpPr>
          <p:nvPr>
            <p:ph type="title"/>
          </p:nvPr>
        </p:nvSpPr>
        <p:spPr>
          <a:xfrm>
            <a:off x="1219200" y="0"/>
            <a:ext cx="9677400" cy="1371600"/>
          </a:xfrm>
          <a:solidFill>
            <a:srgbClr val="00B050"/>
          </a:solidFill>
          <a:ln w="9525">
            <a:noFill/>
            <a:miter lim="800000"/>
            <a:headEnd/>
            <a:tailEnd/>
          </a:ln>
          <a:effectLst/>
        </p:spPr>
        <p:txBody>
          <a:bodyPr vert="horz" wrap="square" lIns="68580" tIns="34290" rIns="68580" bIns="34290" numCol="1" rtlCol="0" anchor="ctr" anchorCtr="0" compatLnSpc="1">
            <a:prstTxWarp prst="textNoShape">
              <a:avLst/>
            </a:prstTxWarp>
            <a:noAutofit/>
          </a:bodyPr>
          <a:lstStyle/>
          <a:p>
            <a:pPr algn="ctr">
              <a:buClr>
                <a:schemeClr val="tx2"/>
              </a:buClr>
              <a:buSzPct val="70000"/>
            </a:pPr>
            <a:r>
              <a:rPr lang="en-AU" sz="3000" b="1" kern="1200" dirty="0">
                <a:solidFill>
                  <a:schemeClr val="bg1"/>
                </a:solidFill>
                <a:latin typeface="Verdana" panose="020B0604030504040204" pitchFamily="34" charset="0"/>
                <a:ea typeface="Verdana" panose="020B0604030504040204" pitchFamily="34" charset="0"/>
                <a:cs typeface="Verdana" panose="020B0604030504040204" pitchFamily="34" charset="0"/>
              </a:rPr>
              <a:t>Distribution of commonly treated mental disorders among adolescents in 2015 in </a:t>
            </a:r>
            <a:r>
              <a:rPr lang="en-AU" sz="3000" b="1" kern="1200" dirty="0" err="1">
                <a:solidFill>
                  <a:schemeClr val="bg1"/>
                </a:solidFill>
                <a:latin typeface="Verdana" panose="020B0604030504040204" pitchFamily="34" charset="0"/>
                <a:ea typeface="Verdana" panose="020B0604030504040204" pitchFamily="34" charset="0"/>
                <a:cs typeface="Verdana" panose="020B0604030504040204" pitchFamily="34" charset="0"/>
              </a:rPr>
              <a:t>Kintampo</a:t>
            </a:r>
            <a:r>
              <a:rPr lang="en-AU" sz="3000" b="1" kern="1200" dirty="0">
                <a:solidFill>
                  <a:schemeClr val="bg1"/>
                </a:solidFill>
                <a:latin typeface="Verdana" panose="020B0604030504040204" pitchFamily="34" charset="0"/>
                <a:ea typeface="Verdana" panose="020B0604030504040204" pitchFamily="34" charset="0"/>
                <a:cs typeface="Verdana" panose="020B0604030504040204" pitchFamily="34" charset="0"/>
              </a:rPr>
              <a:t> North area - Ghana</a:t>
            </a:r>
            <a:endParaRPr lang="en-US" sz="3000" b="1" kern="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6" name="Content Placeholder 5">
            <a:extLst>
              <a:ext uri="{FF2B5EF4-FFF2-40B4-BE49-F238E27FC236}">
                <a16:creationId xmlns:a16="http://schemas.microsoft.com/office/drawing/2014/main" id="{52B0D03F-11A7-454E-863E-F699D0C0A209}"/>
              </a:ext>
            </a:extLst>
          </p:cNvPr>
          <p:cNvGraphicFramePr>
            <a:graphicFrameLocks noGrp="1"/>
          </p:cNvGraphicFramePr>
          <p:nvPr>
            <p:ph idx="1"/>
            <p:extLst>
              <p:ext uri="{D42A27DB-BD31-4B8C-83A1-F6EECF244321}">
                <p14:modId xmlns:p14="http://schemas.microsoft.com/office/powerpoint/2010/main" val="2557358970"/>
              </p:ext>
            </p:extLst>
          </p:nvPr>
        </p:nvGraphicFramePr>
        <p:xfrm>
          <a:off x="1143000" y="1839088"/>
          <a:ext cx="9906001" cy="4790312"/>
        </p:xfrm>
        <a:graphic>
          <a:graphicData uri="http://schemas.openxmlformats.org/drawingml/2006/table">
            <a:tbl>
              <a:tblPr firstRow="1" firstCol="1" bandRow="1">
                <a:tableStyleId>{E8B1032C-EA38-4F05-BA0D-38AFFFC7BED3}</a:tableStyleId>
              </a:tblPr>
              <a:tblGrid>
                <a:gridCol w="3646923">
                  <a:extLst>
                    <a:ext uri="{9D8B030D-6E8A-4147-A177-3AD203B41FA5}">
                      <a16:colId xmlns:a16="http://schemas.microsoft.com/office/drawing/2014/main" val="4057274933"/>
                    </a:ext>
                  </a:extLst>
                </a:gridCol>
                <a:gridCol w="1312388">
                  <a:extLst>
                    <a:ext uri="{9D8B030D-6E8A-4147-A177-3AD203B41FA5}">
                      <a16:colId xmlns:a16="http://schemas.microsoft.com/office/drawing/2014/main" val="176766616"/>
                    </a:ext>
                  </a:extLst>
                </a:gridCol>
                <a:gridCol w="2523823">
                  <a:extLst>
                    <a:ext uri="{9D8B030D-6E8A-4147-A177-3AD203B41FA5}">
                      <a16:colId xmlns:a16="http://schemas.microsoft.com/office/drawing/2014/main" val="3242558714"/>
                    </a:ext>
                  </a:extLst>
                </a:gridCol>
                <a:gridCol w="2422867">
                  <a:extLst>
                    <a:ext uri="{9D8B030D-6E8A-4147-A177-3AD203B41FA5}">
                      <a16:colId xmlns:a16="http://schemas.microsoft.com/office/drawing/2014/main" val="630472693"/>
                    </a:ext>
                  </a:extLst>
                </a:gridCol>
              </a:tblGrid>
              <a:tr h="439299">
                <a:tc>
                  <a:txBody>
                    <a:bodyPr/>
                    <a:lstStyle/>
                    <a:p>
                      <a:pPr>
                        <a:spcAft>
                          <a:spcPts val="0"/>
                        </a:spcAft>
                      </a:pPr>
                      <a:r>
                        <a:rPr lang="en-AU" sz="2000" dirty="0">
                          <a:effectLst/>
                          <a:latin typeface="Verdana" panose="020B0604030504040204" pitchFamily="34" charset="0"/>
                          <a:ea typeface="Verdana" panose="020B0604030504040204" pitchFamily="34" charset="0"/>
                          <a:cs typeface="Verdana" panose="020B0604030504040204" pitchFamily="34" charset="0"/>
                        </a:rPr>
                        <a:t>Combined Diagnoses</a:t>
                      </a:r>
                    </a:p>
                  </a:txBody>
                  <a:tcPr marL="38576" marR="38576" marT="0" marB="0" anchor="b"/>
                </a:tc>
                <a:tc>
                  <a:txBody>
                    <a:bodyPr/>
                    <a:lstStyle/>
                    <a:p>
                      <a:pPr algn="ctr">
                        <a:spcAft>
                          <a:spcPts val="0"/>
                        </a:spcAft>
                      </a:pPr>
                      <a:r>
                        <a:rPr lang="en-AU" sz="2000" dirty="0">
                          <a:effectLst/>
                          <a:latin typeface="Verdana" panose="020B0604030504040204" pitchFamily="34" charset="0"/>
                          <a:ea typeface="Verdana" panose="020B0604030504040204" pitchFamily="34" charset="0"/>
                          <a:cs typeface="Verdana" panose="020B0604030504040204" pitchFamily="34" charset="0"/>
                        </a:rPr>
                        <a:t>Total </a:t>
                      </a:r>
                    </a:p>
                  </a:txBody>
                  <a:tcPr marL="38576" marR="38576" marT="0" marB="0" anchor="b"/>
                </a:tc>
                <a:tc>
                  <a:txBody>
                    <a:bodyPr/>
                    <a:lstStyle/>
                    <a:p>
                      <a:pPr algn="ctr">
                        <a:spcAft>
                          <a:spcPts val="0"/>
                        </a:spcAft>
                      </a:pPr>
                      <a:r>
                        <a:rPr lang="en-AU" sz="2000" dirty="0">
                          <a:effectLst/>
                          <a:latin typeface="Verdana" panose="020B0604030504040204" pitchFamily="34" charset="0"/>
                          <a:ea typeface="Verdana" panose="020B0604030504040204" pitchFamily="34" charset="0"/>
                          <a:cs typeface="Verdana" panose="020B0604030504040204" pitchFamily="34" charset="0"/>
                        </a:rPr>
                        <a:t>Female (N%)</a:t>
                      </a:r>
                    </a:p>
                  </a:txBody>
                  <a:tcPr marL="38576" marR="38576" marT="0" marB="0" anchor="b"/>
                </a:tc>
                <a:tc>
                  <a:txBody>
                    <a:bodyPr/>
                    <a:lstStyle/>
                    <a:p>
                      <a:pPr algn="ctr">
                        <a:spcAft>
                          <a:spcPts val="0"/>
                        </a:spcAft>
                      </a:pPr>
                      <a:r>
                        <a:rPr lang="en-AU" sz="2000">
                          <a:effectLst/>
                          <a:latin typeface="Verdana" panose="020B0604030504040204" pitchFamily="34" charset="0"/>
                          <a:ea typeface="Verdana" panose="020B0604030504040204" pitchFamily="34" charset="0"/>
                          <a:cs typeface="Verdana" panose="020B0604030504040204" pitchFamily="34" charset="0"/>
                        </a:rPr>
                        <a:t>Male(N%)</a:t>
                      </a:r>
                    </a:p>
                  </a:txBody>
                  <a:tcPr marL="38576" marR="38576" marT="0" marB="0" anchor="b"/>
                </a:tc>
                <a:extLst>
                  <a:ext uri="{0D108BD9-81ED-4DB2-BD59-A6C34878D82A}">
                    <a16:rowId xmlns:a16="http://schemas.microsoft.com/office/drawing/2014/main" val="2823964174"/>
                  </a:ext>
                </a:extLst>
              </a:tr>
              <a:tr h="284499">
                <a:tc>
                  <a:txBody>
                    <a:bodyPr/>
                    <a:lstStyle/>
                    <a:p>
                      <a:pPr>
                        <a:spcAft>
                          <a:spcPts val="0"/>
                        </a:spcAft>
                      </a:pPr>
                      <a:r>
                        <a:rPr lang="en-AU" sz="2000">
                          <a:effectLst/>
                          <a:latin typeface="Verdana" panose="020B0604030504040204" pitchFamily="34" charset="0"/>
                          <a:ea typeface="Verdana" panose="020B0604030504040204" pitchFamily="34" charset="0"/>
                          <a:cs typeface="Verdana" panose="020B0604030504040204" pitchFamily="34" charset="0"/>
                        </a:rPr>
                        <a:t>Epilepsy</a:t>
                      </a:r>
                    </a:p>
                  </a:txBody>
                  <a:tcPr marL="38576" marR="38576" marT="0" marB="0" anchor="b"/>
                </a:tc>
                <a:tc>
                  <a:txBody>
                    <a:bodyPr/>
                    <a:lstStyle/>
                    <a:p>
                      <a:pPr algn="ctr">
                        <a:spcAft>
                          <a:spcPts val="0"/>
                        </a:spcAft>
                      </a:pPr>
                      <a:r>
                        <a:rPr lang="en-AU" sz="2000" dirty="0">
                          <a:effectLst/>
                          <a:latin typeface="Verdana" panose="020B0604030504040204" pitchFamily="34" charset="0"/>
                          <a:ea typeface="Verdana" panose="020B0604030504040204" pitchFamily="34" charset="0"/>
                          <a:cs typeface="Verdana" panose="020B0604030504040204" pitchFamily="34" charset="0"/>
                        </a:rPr>
                        <a:t>193</a:t>
                      </a:r>
                    </a:p>
                  </a:txBody>
                  <a:tcPr marL="38576" marR="38576" marT="0" marB="0" anchor="b"/>
                </a:tc>
                <a:tc>
                  <a:txBody>
                    <a:bodyPr/>
                    <a:lstStyle/>
                    <a:p>
                      <a:pPr algn="ctr">
                        <a:spcAft>
                          <a:spcPts val="0"/>
                        </a:spcAft>
                      </a:pPr>
                      <a:r>
                        <a:rPr lang="en-AU" sz="2000" dirty="0">
                          <a:effectLst/>
                          <a:latin typeface="Verdana" panose="020B0604030504040204" pitchFamily="34" charset="0"/>
                          <a:ea typeface="Verdana" panose="020B0604030504040204" pitchFamily="34" charset="0"/>
                          <a:cs typeface="Verdana" panose="020B0604030504040204" pitchFamily="34" charset="0"/>
                        </a:rPr>
                        <a:t>87 (68.0)</a:t>
                      </a:r>
                    </a:p>
                  </a:txBody>
                  <a:tcPr marL="38576" marR="38576" marT="0" marB="0" anchor="ctr"/>
                </a:tc>
                <a:tc>
                  <a:txBody>
                    <a:bodyPr/>
                    <a:lstStyle/>
                    <a:p>
                      <a:pPr algn="ctr">
                        <a:spcAft>
                          <a:spcPts val="0"/>
                        </a:spcAft>
                      </a:pPr>
                      <a:r>
                        <a:rPr lang="en-AU" sz="2000" dirty="0">
                          <a:effectLst/>
                          <a:latin typeface="Verdana" panose="020B0604030504040204" pitchFamily="34" charset="0"/>
                          <a:ea typeface="Verdana" panose="020B0604030504040204" pitchFamily="34" charset="0"/>
                          <a:cs typeface="Verdana" panose="020B0604030504040204" pitchFamily="34" charset="0"/>
                        </a:rPr>
                        <a:t>106 (57.5)</a:t>
                      </a:r>
                    </a:p>
                  </a:txBody>
                  <a:tcPr marL="38576" marR="38576" marT="0" marB="0" anchor="ctr"/>
                </a:tc>
                <a:extLst>
                  <a:ext uri="{0D108BD9-81ED-4DB2-BD59-A6C34878D82A}">
                    <a16:rowId xmlns:a16="http://schemas.microsoft.com/office/drawing/2014/main" val="1681864216"/>
                  </a:ext>
                </a:extLst>
              </a:tr>
              <a:tr h="284499">
                <a:tc>
                  <a:txBody>
                    <a:bodyPr/>
                    <a:lstStyle/>
                    <a:p>
                      <a:pPr>
                        <a:spcAft>
                          <a:spcPts val="0"/>
                        </a:spcAft>
                      </a:pPr>
                      <a:r>
                        <a:rPr lang="en-AU" sz="2000" dirty="0">
                          <a:effectLst/>
                          <a:latin typeface="Verdana" panose="020B0604030504040204" pitchFamily="34" charset="0"/>
                          <a:ea typeface="Verdana" panose="020B0604030504040204" pitchFamily="34" charset="0"/>
                          <a:cs typeface="Verdana" panose="020B0604030504040204" pitchFamily="34" charset="0"/>
                        </a:rPr>
                        <a:t>Enuresis</a:t>
                      </a:r>
                    </a:p>
                  </a:txBody>
                  <a:tcPr marL="38576" marR="38576" marT="0" marB="0" anchor="b"/>
                </a:tc>
                <a:tc>
                  <a:txBody>
                    <a:bodyPr/>
                    <a:lstStyle/>
                    <a:p>
                      <a:pPr algn="ctr">
                        <a:spcAft>
                          <a:spcPts val="0"/>
                        </a:spcAft>
                      </a:pPr>
                      <a:r>
                        <a:rPr lang="en-AU" sz="2000" dirty="0">
                          <a:effectLst/>
                          <a:latin typeface="Verdana" panose="020B0604030504040204" pitchFamily="34" charset="0"/>
                          <a:ea typeface="Verdana" panose="020B0604030504040204" pitchFamily="34" charset="0"/>
                          <a:cs typeface="Verdana" panose="020B0604030504040204" pitchFamily="34" charset="0"/>
                        </a:rPr>
                        <a:t>39</a:t>
                      </a:r>
                    </a:p>
                  </a:txBody>
                  <a:tcPr marL="38576" marR="38576" marT="0" marB="0" anchor="b"/>
                </a:tc>
                <a:tc>
                  <a:txBody>
                    <a:bodyPr/>
                    <a:lstStyle/>
                    <a:p>
                      <a:pPr algn="ctr">
                        <a:spcAft>
                          <a:spcPts val="0"/>
                        </a:spcAft>
                      </a:pPr>
                      <a:r>
                        <a:rPr lang="en-AU" sz="2000">
                          <a:effectLst/>
                          <a:latin typeface="Verdana" panose="020B0604030504040204" pitchFamily="34" charset="0"/>
                          <a:ea typeface="Verdana" panose="020B0604030504040204" pitchFamily="34" charset="0"/>
                          <a:cs typeface="Verdana" panose="020B0604030504040204" pitchFamily="34" charset="0"/>
                        </a:rPr>
                        <a:t>17 (13.3)</a:t>
                      </a:r>
                    </a:p>
                  </a:txBody>
                  <a:tcPr marL="38576" marR="38576" marT="0" marB="0" anchor="ctr"/>
                </a:tc>
                <a:tc>
                  <a:txBody>
                    <a:bodyPr/>
                    <a:lstStyle/>
                    <a:p>
                      <a:pPr algn="ctr">
                        <a:spcAft>
                          <a:spcPts val="0"/>
                        </a:spcAft>
                      </a:pPr>
                      <a:r>
                        <a:rPr lang="en-AU" sz="2000">
                          <a:effectLst/>
                          <a:latin typeface="Verdana" panose="020B0604030504040204" pitchFamily="34" charset="0"/>
                          <a:ea typeface="Verdana" panose="020B0604030504040204" pitchFamily="34" charset="0"/>
                          <a:cs typeface="Verdana" panose="020B0604030504040204" pitchFamily="34" charset="0"/>
                        </a:rPr>
                        <a:t>22 (14.0)</a:t>
                      </a:r>
                    </a:p>
                  </a:txBody>
                  <a:tcPr marL="38576" marR="38576" marT="0" marB="0" anchor="ctr"/>
                </a:tc>
                <a:extLst>
                  <a:ext uri="{0D108BD9-81ED-4DB2-BD59-A6C34878D82A}">
                    <a16:rowId xmlns:a16="http://schemas.microsoft.com/office/drawing/2014/main" val="2994335167"/>
                  </a:ext>
                </a:extLst>
              </a:tr>
              <a:tr h="284499">
                <a:tc>
                  <a:txBody>
                    <a:bodyPr/>
                    <a:lstStyle/>
                    <a:p>
                      <a:pPr>
                        <a:spcAft>
                          <a:spcPts val="0"/>
                        </a:spcAft>
                      </a:pPr>
                      <a:r>
                        <a:rPr lang="en-AU" sz="2000">
                          <a:effectLst/>
                          <a:latin typeface="Verdana" panose="020B0604030504040204" pitchFamily="34" charset="0"/>
                          <a:ea typeface="Verdana" panose="020B0604030504040204" pitchFamily="34" charset="0"/>
                          <a:cs typeface="Verdana" panose="020B0604030504040204" pitchFamily="34" charset="0"/>
                        </a:rPr>
                        <a:t>Anxiety</a:t>
                      </a:r>
                    </a:p>
                  </a:txBody>
                  <a:tcPr marL="38576" marR="38576" marT="0" marB="0" anchor="b"/>
                </a:tc>
                <a:tc>
                  <a:txBody>
                    <a:bodyPr/>
                    <a:lstStyle/>
                    <a:p>
                      <a:pPr algn="ctr">
                        <a:spcAft>
                          <a:spcPts val="0"/>
                        </a:spcAft>
                      </a:pPr>
                      <a:r>
                        <a:rPr lang="en-AU" sz="2000">
                          <a:effectLst/>
                          <a:latin typeface="Verdana" panose="020B0604030504040204" pitchFamily="34" charset="0"/>
                          <a:ea typeface="Verdana" panose="020B0604030504040204" pitchFamily="34" charset="0"/>
                          <a:cs typeface="Verdana" panose="020B0604030504040204" pitchFamily="34" charset="0"/>
                        </a:rPr>
                        <a:t>19</a:t>
                      </a:r>
                    </a:p>
                  </a:txBody>
                  <a:tcPr marL="38576" marR="38576" marT="0" marB="0" anchor="b"/>
                </a:tc>
                <a:tc>
                  <a:txBody>
                    <a:bodyPr/>
                    <a:lstStyle/>
                    <a:p>
                      <a:pPr algn="ctr">
                        <a:spcAft>
                          <a:spcPts val="0"/>
                        </a:spcAft>
                      </a:pPr>
                      <a:r>
                        <a:rPr lang="en-AU" sz="2000" dirty="0">
                          <a:effectLst/>
                          <a:latin typeface="Verdana" panose="020B0604030504040204" pitchFamily="34" charset="0"/>
                          <a:ea typeface="Verdana" panose="020B0604030504040204" pitchFamily="34" charset="0"/>
                          <a:cs typeface="Verdana" panose="020B0604030504040204" pitchFamily="34" charset="0"/>
                        </a:rPr>
                        <a:t>11 (8.6)</a:t>
                      </a:r>
                    </a:p>
                  </a:txBody>
                  <a:tcPr marL="38576" marR="38576" marT="0" marB="0" anchor="ctr"/>
                </a:tc>
                <a:tc>
                  <a:txBody>
                    <a:bodyPr/>
                    <a:lstStyle/>
                    <a:p>
                      <a:pPr algn="ctr">
                        <a:spcAft>
                          <a:spcPts val="0"/>
                        </a:spcAft>
                      </a:pPr>
                      <a:r>
                        <a:rPr lang="en-AU" sz="2000">
                          <a:effectLst/>
                          <a:latin typeface="Verdana" panose="020B0604030504040204" pitchFamily="34" charset="0"/>
                          <a:ea typeface="Verdana" panose="020B0604030504040204" pitchFamily="34" charset="0"/>
                          <a:cs typeface="Verdana" panose="020B0604030504040204" pitchFamily="34" charset="0"/>
                        </a:rPr>
                        <a:t>8 (5.1)</a:t>
                      </a:r>
                    </a:p>
                  </a:txBody>
                  <a:tcPr marL="38576" marR="38576" marT="0" marB="0" anchor="ctr"/>
                </a:tc>
                <a:extLst>
                  <a:ext uri="{0D108BD9-81ED-4DB2-BD59-A6C34878D82A}">
                    <a16:rowId xmlns:a16="http://schemas.microsoft.com/office/drawing/2014/main" val="364893712"/>
                  </a:ext>
                </a:extLst>
              </a:tr>
              <a:tr h="28449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2000" dirty="0">
                          <a:effectLst/>
                          <a:latin typeface="Verdana" panose="020B0604030504040204" pitchFamily="34" charset="0"/>
                          <a:ea typeface="Verdana" panose="020B0604030504040204" pitchFamily="34" charset="0"/>
                          <a:cs typeface="Verdana" panose="020B0604030504040204" pitchFamily="34" charset="0"/>
                        </a:rPr>
                        <a:t>Psychosis</a:t>
                      </a:r>
                    </a:p>
                  </a:txBody>
                  <a:tcPr marL="38576" marR="38576" marT="0" marB="0" anchor="b"/>
                </a:tc>
                <a:tc>
                  <a:txBody>
                    <a:bodyPr/>
                    <a:lstStyle/>
                    <a:p>
                      <a:pPr algn="ctr">
                        <a:spcAft>
                          <a:spcPts val="0"/>
                        </a:spcAft>
                      </a:pPr>
                      <a:r>
                        <a:rPr lang="en-AU" sz="2000" dirty="0">
                          <a:effectLst/>
                          <a:latin typeface="Verdana" panose="020B0604030504040204" pitchFamily="34" charset="0"/>
                          <a:ea typeface="Verdana" panose="020B0604030504040204" pitchFamily="34" charset="0"/>
                          <a:cs typeface="Verdana" panose="020B0604030504040204" pitchFamily="34" charset="0"/>
                        </a:rPr>
                        <a:t>11</a:t>
                      </a:r>
                    </a:p>
                  </a:txBody>
                  <a:tcPr marL="38576" marR="38576" marT="0" marB="0" anchor="b"/>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AU" sz="2000" dirty="0">
                          <a:effectLst/>
                          <a:latin typeface="Verdana" panose="020B0604030504040204" pitchFamily="34" charset="0"/>
                          <a:ea typeface="Verdana" panose="020B0604030504040204" pitchFamily="34" charset="0"/>
                          <a:cs typeface="Verdana" panose="020B0604030504040204" pitchFamily="34" charset="0"/>
                        </a:rPr>
                        <a:t>2 (1.6)</a:t>
                      </a:r>
                    </a:p>
                  </a:txBody>
                  <a:tcPr marL="38576" marR="38576" marT="0" marB="0"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AU" sz="2000" dirty="0">
                          <a:effectLst/>
                          <a:latin typeface="Verdana" panose="020B0604030504040204" pitchFamily="34" charset="0"/>
                          <a:ea typeface="Verdana" panose="020B0604030504040204" pitchFamily="34" charset="0"/>
                          <a:cs typeface="Verdana" panose="020B0604030504040204" pitchFamily="34" charset="0"/>
                        </a:rPr>
                        <a:t>9 (5.7)</a:t>
                      </a:r>
                    </a:p>
                  </a:txBody>
                  <a:tcPr marL="38576" marR="38576" marT="0" marB="0" anchor="ctr"/>
                </a:tc>
                <a:extLst>
                  <a:ext uri="{0D108BD9-81ED-4DB2-BD59-A6C34878D82A}">
                    <a16:rowId xmlns:a16="http://schemas.microsoft.com/office/drawing/2014/main" val="895659338"/>
                  </a:ext>
                </a:extLst>
              </a:tr>
              <a:tr h="284499">
                <a:tc>
                  <a:txBody>
                    <a:bodyPr/>
                    <a:lstStyle/>
                    <a:p>
                      <a:pPr>
                        <a:spcAft>
                          <a:spcPts val="0"/>
                        </a:spcAft>
                      </a:pPr>
                      <a:r>
                        <a:rPr lang="en-AU" sz="2000" dirty="0">
                          <a:effectLst/>
                          <a:latin typeface="Verdana" panose="020B0604030504040204" pitchFamily="34" charset="0"/>
                          <a:ea typeface="Verdana" panose="020B0604030504040204" pitchFamily="34" charset="0"/>
                          <a:cs typeface="Verdana" panose="020B0604030504040204" pitchFamily="34" charset="0"/>
                        </a:rPr>
                        <a:t>Migraine</a:t>
                      </a:r>
                    </a:p>
                  </a:txBody>
                  <a:tcPr marL="38576" marR="38576" marT="0" marB="0" anchor="b"/>
                </a:tc>
                <a:tc>
                  <a:txBody>
                    <a:bodyPr/>
                    <a:lstStyle/>
                    <a:p>
                      <a:pPr algn="ctr">
                        <a:spcAft>
                          <a:spcPts val="0"/>
                        </a:spcAft>
                      </a:pPr>
                      <a:r>
                        <a:rPr lang="en-AU" sz="2000" dirty="0">
                          <a:effectLst/>
                          <a:latin typeface="Verdana" panose="020B0604030504040204" pitchFamily="34" charset="0"/>
                          <a:ea typeface="Verdana" panose="020B0604030504040204" pitchFamily="34" charset="0"/>
                          <a:cs typeface="Verdana" panose="020B0604030504040204" pitchFamily="34" charset="0"/>
                        </a:rPr>
                        <a:t>7</a:t>
                      </a:r>
                    </a:p>
                  </a:txBody>
                  <a:tcPr marL="38576" marR="38576" marT="0" marB="0" anchor="b"/>
                </a:tc>
                <a:tc>
                  <a:txBody>
                    <a:bodyPr/>
                    <a:lstStyle/>
                    <a:p>
                      <a:pPr algn="ctr">
                        <a:spcAft>
                          <a:spcPts val="0"/>
                        </a:spcAft>
                      </a:pPr>
                      <a:r>
                        <a:rPr lang="en-AU" sz="2000" dirty="0">
                          <a:effectLst/>
                          <a:latin typeface="Verdana" panose="020B0604030504040204" pitchFamily="34" charset="0"/>
                          <a:ea typeface="Verdana" panose="020B0604030504040204" pitchFamily="34" charset="0"/>
                          <a:cs typeface="Verdana" panose="020B0604030504040204" pitchFamily="34" charset="0"/>
                        </a:rPr>
                        <a:t>3 (2.3) </a:t>
                      </a:r>
                    </a:p>
                  </a:txBody>
                  <a:tcPr marL="38576" marR="38576" marT="0" marB="0" anchor="b"/>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AU" sz="2000" dirty="0">
                          <a:effectLst/>
                          <a:latin typeface="Verdana" panose="020B0604030504040204" pitchFamily="34" charset="0"/>
                          <a:ea typeface="Verdana" panose="020B0604030504040204" pitchFamily="34" charset="0"/>
                          <a:cs typeface="Verdana" panose="020B0604030504040204" pitchFamily="34" charset="0"/>
                        </a:rPr>
                        <a:t>4 (2.5)</a:t>
                      </a:r>
                    </a:p>
                  </a:txBody>
                  <a:tcPr marL="38576" marR="38576" marT="0" marB="0" anchor="b"/>
                </a:tc>
                <a:extLst>
                  <a:ext uri="{0D108BD9-81ED-4DB2-BD59-A6C34878D82A}">
                    <a16:rowId xmlns:a16="http://schemas.microsoft.com/office/drawing/2014/main" val="3993959383"/>
                  </a:ext>
                </a:extLst>
              </a:tr>
              <a:tr h="439299">
                <a:tc>
                  <a:txBody>
                    <a:bodyPr/>
                    <a:lstStyle/>
                    <a:p>
                      <a:pPr>
                        <a:spcAft>
                          <a:spcPts val="0"/>
                        </a:spcAft>
                      </a:pPr>
                      <a:r>
                        <a:rPr lang="en-AU" sz="2000">
                          <a:effectLst/>
                          <a:latin typeface="Verdana" panose="020B0604030504040204" pitchFamily="34" charset="0"/>
                          <a:ea typeface="Verdana" panose="020B0604030504040204" pitchFamily="34" charset="0"/>
                          <a:cs typeface="Verdana" panose="020B0604030504040204" pitchFamily="34" charset="0"/>
                        </a:rPr>
                        <a:t>Seizure unspecified</a:t>
                      </a:r>
                    </a:p>
                  </a:txBody>
                  <a:tcPr marL="38576" marR="38576" marT="0" marB="0" anchor="b"/>
                </a:tc>
                <a:tc>
                  <a:txBody>
                    <a:bodyPr/>
                    <a:lstStyle/>
                    <a:p>
                      <a:pPr algn="ctr">
                        <a:spcAft>
                          <a:spcPts val="0"/>
                        </a:spcAft>
                      </a:pPr>
                      <a:r>
                        <a:rPr lang="en-AU" sz="2000">
                          <a:effectLst/>
                          <a:latin typeface="Verdana" panose="020B0604030504040204" pitchFamily="34" charset="0"/>
                          <a:ea typeface="Verdana" panose="020B0604030504040204" pitchFamily="34" charset="0"/>
                          <a:cs typeface="Verdana" panose="020B0604030504040204" pitchFamily="34" charset="0"/>
                        </a:rPr>
                        <a:t>7</a:t>
                      </a:r>
                    </a:p>
                  </a:txBody>
                  <a:tcPr marL="38576" marR="38576" marT="0" marB="0" anchor="ctr"/>
                </a:tc>
                <a:tc>
                  <a:txBody>
                    <a:bodyPr/>
                    <a:lstStyle/>
                    <a:p>
                      <a:pPr algn="ctr">
                        <a:spcAft>
                          <a:spcPts val="0"/>
                        </a:spcAft>
                      </a:pPr>
                      <a:r>
                        <a:rPr lang="en-AU" sz="2000" dirty="0">
                          <a:effectLst/>
                          <a:latin typeface="Verdana" panose="020B0604030504040204" pitchFamily="34" charset="0"/>
                          <a:ea typeface="Verdana" panose="020B0604030504040204" pitchFamily="34" charset="0"/>
                          <a:cs typeface="Verdana" panose="020B0604030504040204" pitchFamily="34" charset="0"/>
                        </a:rPr>
                        <a:t>5 (3.9)</a:t>
                      </a:r>
                    </a:p>
                  </a:txBody>
                  <a:tcPr marL="38576" marR="38576" marT="0" marB="0" anchor="ctr"/>
                </a:tc>
                <a:tc>
                  <a:txBody>
                    <a:bodyPr/>
                    <a:lstStyle/>
                    <a:p>
                      <a:pPr algn="ctr">
                        <a:spcAft>
                          <a:spcPts val="0"/>
                        </a:spcAft>
                      </a:pPr>
                      <a:r>
                        <a:rPr lang="en-AU" sz="2000">
                          <a:effectLst/>
                          <a:latin typeface="Verdana" panose="020B0604030504040204" pitchFamily="34" charset="0"/>
                          <a:ea typeface="Verdana" panose="020B0604030504040204" pitchFamily="34" charset="0"/>
                          <a:cs typeface="Verdana" panose="020B0604030504040204" pitchFamily="34" charset="0"/>
                        </a:rPr>
                        <a:t>2 (1.3)</a:t>
                      </a:r>
                    </a:p>
                  </a:txBody>
                  <a:tcPr marL="38576" marR="38576" marT="0" marB="0" anchor="ctr"/>
                </a:tc>
                <a:extLst>
                  <a:ext uri="{0D108BD9-81ED-4DB2-BD59-A6C34878D82A}">
                    <a16:rowId xmlns:a16="http://schemas.microsoft.com/office/drawing/2014/main" val="3076198227"/>
                  </a:ext>
                </a:extLst>
              </a:tr>
              <a:tr h="439299">
                <a:tc>
                  <a:txBody>
                    <a:bodyPr/>
                    <a:lstStyle/>
                    <a:p>
                      <a:pPr>
                        <a:spcAft>
                          <a:spcPts val="0"/>
                        </a:spcAft>
                      </a:pPr>
                      <a:r>
                        <a:rPr lang="en-AU" sz="2000" dirty="0">
                          <a:effectLst/>
                          <a:latin typeface="Verdana" panose="020B0604030504040204" pitchFamily="34" charset="0"/>
                          <a:ea typeface="Verdana" panose="020B0604030504040204" pitchFamily="34" charset="0"/>
                          <a:cs typeface="Verdana" panose="020B0604030504040204" pitchFamily="34" charset="0"/>
                        </a:rPr>
                        <a:t>Enuresis Nocturnal</a:t>
                      </a:r>
                    </a:p>
                  </a:txBody>
                  <a:tcPr marL="38576" marR="38576" marT="0" marB="0" anchor="b"/>
                </a:tc>
                <a:tc>
                  <a:txBody>
                    <a:bodyPr/>
                    <a:lstStyle/>
                    <a:p>
                      <a:pPr algn="ctr">
                        <a:spcAft>
                          <a:spcPts val="0"/>
                        </a:spcAft>
                      </a:pPr>
                      <a:r>
                        <a:rPr lang="en-AU" sz="2000">
                          <a:effectLst/>
                          <a:latin typeface="Verdana" panose="020B0604030504040204" pitchFamily="34" charset="0"/>
                          <a:ea typeface="Verdana" panose="020B0604030504040204" pitchFamily="34" charset="0"/>
                          <a:cs typeface="Verdana" panose="020B0604030504040204" pitchFamily="34" charset="0"/>
                        </a:rPr>
                        <a:t>2</a:t>
                      </a:r>
                    </a:p>
                  </a:txBody>
                  <a:tcPr marL="38576" marR="38576" marT="0" marB="0" anchor="b"/>
                </a:tc>
                <a:tc>
                  <a:txBody>
                    <a:bodyPr/>
                    <a:lstStyle/>
                    <a:p>
                      <a:pPr algn="ctr">
                        <a:spcAft>
                          <a:spcPts val="0"/>
                        </a:spcAft>
                      </a:pPr>
                      <a:r>
                        <a:rPr lang="en-AU" sz="2000" dirty="0">
                          <a:effectLst/>
                          <a:latin typeface="Verdana" panose="020B0604030504040204" pitchFamily="34" charset="0"/>
                          <a:ea typeface="Verdana" panose="020B0604030504040204" pitchFamily="34" charset="0"/>
                          <a:cs typeface="Verdana" panose="020B0604030504040204" pitchFamily="34" charset="0"/>
                        </a:rPr>
                        <a:t>0 (0.0)</a:t>
                      </a:r>
                    </a:p>
                  </a:txBody>
                  <a:tcPr marL="38576" marR="38576" marT="0" marB="0" anchor="ctr"/>
                </a:tc>
                <a:tc>
                  <a:txBody>
                    <a:bodyPr/>
                    <a:lstStyle/>
                    <a:p>
                      <a:pPr algn="ctr">
                        <a:spcAft>
                          <a:spcPts val="0"/>
                        </a:spcAft>
                      </a:pPr>
                      <a:r>
                        <a:rPr lang="en-AU" sz="2000">
                          <a:effectLst/>
                          <a:latin typeface="Verdana" panose="020B0604030504040204" pitchFamily="34" charset="0"/>
                          <a:ea typeface="Verdana" panose="020B0604030504040204" pitchFamily="34" charset="0"/>
                          <a:cs typeface="Verdana" panose="020B0604030504040204" pitchFamily="34" charset="0"/>
                        </a:rPr>
                        <a:t>2 (1.3)</a:t>
                      </a:r>
                    </a:p>
                  </a:txBody>
                  <a:tcPr marL="38576" marR="38576" marT="0" marB="0" anchor="ctr"/>
                </a:tc>
                <a:extLst>
                  <a:ext uri="{0D108BD9-81ED-4DB2-BD59-A6C34878D82A}">
                    <a16:rowId xmlns:a16="http://schemas.microsoft.com/office/drawing/2014/main" val="550681615"/>
                  </a:ext>
                </a:extLst>
              </a:tr>
              <a:tr h="460217">
                <a:tc>
                  <a:txBody>
                    <a:bodyPr/>
                    <a:lstStyle/>
                    <a:p>
                      <a:pPr>
                        <a:spcAft>
                          <a:spcPts val="0"/>
                        </a:spcAft>
                      </a:pPr>
                      <a:r>
                        <a:rPr lang="en-AU" sz="2000">
                          <a:effectLst/>
                          <a:latin typeface="Verdana" panose="020B0604030504040204" pitchFamily="34" charset="0"/>
                          <a:ea typeface="Verdana" panose="020B0604030504040204" pitchFamily="34" charset="0"/>
                          <a:cs typeface="Verdana" panose="020B0604030504040204" pitchFamily="34" charset="0"/>
                        </a:rPr>
                        <a:t>Schizoaffective Disorder</a:t>
                      </a:r>
                    </a:p>
                  </a:txBody>
                  <a:tcPr marL="38576" marR="38576" marT="0" marB="0" anchor="b"/>
                </a:tc>
                <a:tc>
                  <a:txBody>
                    <a:bodyPr/>
                    <a:lstStyle/>
                    <a:p>
                      <a:pPr algn="ctr">
                        <a:spcAft>
                          <a:spcPts val="0"/>
                        </a:spcAft>
                      </a:pPr>
                      <a:r>
                        <a:rPr lang="en-AU" sz="2000">
                          <a:effectLst/>
                          <a:latin typeface="Verdana" panose="020B0604030504040204" pitchFamily="34" charset="0"/>
                          <a:ea typeface="Verdana" panose="020B0604030504040204" pitchFamily="34" charset="0"/>
                          <a:cs typeface="Verdana" panose="020B0604030504040204" pitchFamily="34" charset="0"/>
                        </a:rPr>
                        <a:t>3</a:t>
                      </a:r>
                    </a:p>
                  </a:txBody>
                  <a:tcPr marL="38576" marR="38576" marT="0" marB="0" anchor="b"/>
                </a:tc>
                <a:tc>
                  <a:txBody>
                    <a:bodyPr/>
                    <a:lstStyle/>
                    <a:p>
                      <a:pPr algn="ctr">
                        <a:spcAft>
                          <a:spcPts val="0"/>
                        </a:spcAft>
                      </a:pPr>
                      <a:r>
                        <a:rPr lang="en-AU" sz="2000" dirty="0">
                          <a:effectLst/>
                          <a:latin typeface="Verdana" panose="020B0604030504040204" pitchFamily="34" charset="0"/>
                          <a:ea typeface="Verdana" panose="020B0604030504040204" pitchFamily="34" charset="0"/>
                          <a:cs typeface="Verdana" panose="020B0604030504040204" pitchFamily="34" charset="0"/>
                        </a:rPr>
                        <a:t>1 (0.8)</a:t>
                      </a:r>
                    </a:p>
                  </a:txBody>
                  <a:tcPr marL="38576" marR="38576" marT="0" marB="0" anchor="ctr"/>
                </a:tc>
                <a:tc>
                  <a:txBody>
                    <a:bodyPr/>
                    <a:lstStyle/>
                    <a:p>
                      <a:pPr algn="ctr">
                        <a:spcAft>
                          <a:spcPts val="0"/>
                        </a:spcAft>
                      </a:pPr>
                      <a:r>
                        <a:rPr lang="en-AU" sz="2000" dirty="0">
                          <a:effectLst/>
                          <a:latin typeface="Verdana" panose="020B0604030504040204" pitchFamily="34" charset="0"/>
                          <a:ea typeface="Verdana" panose="020B0604030504040204" pitchFamily="34" charset="0"/>
                          <a:cs typeface="Verdana" panose="020B0604030504040204" pitchFamily="34" charset="0"/>
                        </a:rPr>
                        <a:t>2 (1.3)</a:t>
                      </a:r>
                    </a:p>
                  </a:txBody>
                  <a:tcPr marL="38576" marR="38576" marT="0" marB="0" anchor="ctr"/>
                </a:tc>
                <a:extLst>
                  <a:ext uri="{0D108BD9-81ED-4DB2-BD59-A6C34878D82A}">
                    <a16:rowId xmlns:a16="http://schemas.microsoft.com/office/drawing/2014/main" val="3744629135"/>
                  </a:ext>
                </a:extLst>
              </a:tr>
              <a:tr h="439299">
                <a:tc>
                  <a:txBody>
                    <a:bodyPr/>
                    <a:lstStyle/>
                    <a:p>
                      <a:pPr>
                        <a:spcAft>
                          <a:spcPts val="0"/>
                        </a:spcAft>
                      </a:pPr>
                      <a:r>
                        <a:rPr lang="en-AU" sz="2000">
                          <a:effectLst/>
                          <a:latin typeface="Verdana" panose="020B0604030504040204" pitchFamily="34" charset="0"/>
                          <a:ea typeface="Verdana" panose="020B0604030504040204" pitchFamily="34" charset="0"/>
                          <a:cs typeface="Verdana" panose="020B0604030504040204" pitchFamily="34" charset="0"/>
                        </a:rPr>
                        <a:t>Substance Abuse</a:t>
                      </a:r>
                    </a:p>
                  </a:txBody>
                  <a:tcPr marL="38576" marR="38576" marT="0" marB="0" anchor="b"/>
                </a:tc>
                <a:tc>
                  <a:txBody>
                    <a:bodyPr/>
                    <a:lstStyle/>
                    <a:p>
                      <a:pPr algn="ctr">
                        <a:spcAft>
                          <a:spcPts val="0"/>
                        </a:spcAft>
                      </a:pPr>
                      <a:r>
                        <a:rPr lang="en-AU" sz="2000">
                          <a:effectLst/>
                          <a:latin typeface="Verdana" panose="020B0604030504040204" pitchFamily="34" charset="0"/>
                          <a:ea typeface="Verdana" panose="020B0604030504040204" pitchFamily="34" charset="0"/>
                          <a:cs typeface="Verdana" panose="020B0604030504040204" pitchFamily="34" charset="0"/>
                        </a:rPr>
                        <a:t>2</a:t>
                      </a:r>
                    </a:p>
                  </a:txBody>
                  <a:tcPr marL="38576" marR="38576" marT="0" marB="0" anchor="b"/>
                </a:tc>
                <a:tc>
                  <a:txBody>
                    <a:bodyPr/>
                    <a:lstStyle/>
                    <a:p>
                      <a:pPr algn="ctr">
                        <a:spcAft>
                          <a:spcPts val="0"/>
                        </a:spcAft>
                      </a:pPr>
                      <a:r>
                        <a:rPr lang="en-AU" sz="2000">
                          <a:effectLst/>
                          <a:latin typeface="Verdana" panose="020B0604030504040204" pitchFamily="34" charset="0"/>
                          <a:ea typeface="Verdana" panose="020B0604030504040204" pitchFamily="34" charset="0"/>
                          <a:cs typeface="Verdana" panose="020B0604030504040204" pitchFamily="34" charset="0"/>
                        </a:rPr>
                        <a:t>1 (0.8)</a:t>
                      </a:r>
                    </a:p>
                  </a:txBody>
                  <a:tcPr marL="38576" marR="38576" marT="0" marB="0" anchor="ctr"/>
                </a:tc>
                <a:tc>
                  <a:txBody>
                    <a:bodyPr/>
                    <a:lstStyle/>
                    <a:p>
                      <a:pPr algn="ctr">
                        <a:spcAft>
                          <a:spcPts val="0"/>
                        </a:spcAft>
                      </a:pPr>
                      <a:r>
                        <a:rPr lang="en-AU" sz="2000" dirty="0">
                          <a:effectLst/>
                          <a:latin typeface="Verdana" panose="020B0604030504040204" pitchFamily="34" charset="0"/>
                          <a:ea typeface="Verdana" panose="020B0604030504040204" pitchFamily="34" charset="0"/>
                          <a:cs typeface="Verdana" panose="020B0604030504040204" pitchFamily="34" charset="0"/>
                        </a:rPr>
                        <a:t>1 (0.6)</a:t>
                      </a:r>
                    </a:p>
                  </a:txBody>
                  <a:tcPr marL="38576" marR="38576" marT="0" marB="0" anchor="ctr"/>
                </a:tc>
                <a:extLst>
                  <a:ext uri="{0D108BD9-81ED-4DB2-BD59-A6C34878D82A}">
                    <a16:rowId xmlns:a16="http://schemas.microsoft.com/office/drawing/2014/main" val="3416720250"/>
                  </a:ext>
                </a:extLst>
              </a:tr>
              <a:tr h="439299">
                <a:tc>
                  <a:txBody>
                    <a:bodyPr/>
                    <a:lstStyle/>
                    <a:p>
                      <a:pPr>
                        <a:spcAft>
                          <a:spcPts val="0"/>
                        </a:spcAft>
                      </a:pPr>
                      <a:r>
                        <a:rPr lang="en-AU" sz="2000" dirty="0">
                          <a:effectLst/>
                          <a:latin typeface="Verdana" panose="020B0604030504040204" pitchFamily="34" charset="0"/>
                          <a:ea typeface="Verdana" panose="020B0604030504040204" pitchFamily="34" charset="0"/>
                          <a:cs typeface="Verdana" panose="020B0604030504040204" pitchFamily="34" charset="0"/>
                        </a:rPr>
                        <a:t>Bipolar disorder</a:t>
                      </a:r>
                    </a:p>
                  </a:txBody>
                  <a:tcPr marL="38576" marR="38576" marT="0" marB="0" anchor="b"/>
                </a:tc>
                <a:tc>
                  <a:txBody>
                    <a:bodyPr/>
                    <a:lstStyle/>
                    <a:p>
                      <a:pPr algn="ctr">
                        <a:spcAft>
                          <a:spcPts val="0"/>
                        </a:spcAft>
                      </a:pPr>
                      <a:r>
                        <a:rPr lang="en-AU" sz="2000" dirty="0">
                          <a:effectLst/>
                          <a:latin typeface="Verdana" panose="020B0604030504040204" pitchFamily="34" charset="0"/>
                          <a:ea typeface="Verdana" panose="020B0604030504040204" pitchFamily="34" charset="0"/>
                          <a:cs typeface="Verdana" panose="020B0604030504040204" pitchFamily="34" charset="0"/>
                        </a:rPr>
                        <a:t>1</a:t>
                      </a:r>
                    </a:p>
                  </a:txBody>
                  <a:tcPr marL="38576" marR="38576" marT="0" marB="0" anchor="b"/>
                </a:tc>
                <a:tc>
                  <a:txBody>
                    <a:bodyPr/>
                    <a:lstStyle/>
                    <a:p>
                      <a:pPr algn="ctr">
                        <a:spcAft>
                          <a:spcPts val="0"/>
                        </a:spcAft>
                      </a:pPr>
                      <a:r>
                        <a:rPr lang="en-AU" sz="2000" dirty="0">
                          <a:effectLst/>
                          <a:latin typeface="Verdana" panose="020B0604030504040204" pitchFamily="34" charset="0"/>
                          <a:ea typeface="Verdana" panose="020B0604030504040204" pitchFamily="34" charset="0"/>
                          <a:cs typeface="Verdana" panose="020B0604030504040204" pitchFamily="34" charset="0"/>
                        </a:rPr>
                        <a:t>1 (0.8)</a:t>
                      </a:r>
                    </a:p>
                  </a:txBody>
                  <a:tcPr marL="38576" marR="38576" marT="0" marB="0" anchor="ctr"/>
                </a:tc>
                <a:tc>
                  <a:txBody>
                    <a:bodyPr/>
                    <a:lstStyle/>
                    <a:p>
                      <a:pPr algn="ctr">
                        <a:spcAft>
                          <a:spcPts val="0"/>
                        </a:spcAft>
                      </a:pPr>
                      <a:r>
                        <a:rPr lang="en-AU" sz="2000" dirty="0">
                          <a:effectLst/>
                          <a:latin typeface="Verdana" panose="020B0604030504040204" pitchFamily="34" charset="0"/>
                          <a:ea typeface="Verdana" panose="020B0604030504040204" pitchFamily="34" charset="0"/>
                          <a:cs typeface="Verdana" panose="020B0604030504040204" pitchFamily="34" charset="0"/>
                        </a:rPr>
                        <a:t>0 (0.0)</a:t>
                      </a:r>
                    </a:p>
                  </a:txBody>
                  <a:tcPr marL="38576" marR="38576" marT="0" marB="0" anchor="ctr"/>
                </a:tc>
                <a:extLst>
                  <a:ext uri="{0D108BD9-81ED-4DB2-BD59-A6C34878D82A}">
                    <a16:rowId xmlns:a16="http://schemas.microsoft.com/office/drawing/2014/main" val="3530028254"/>
                  </a:ext>
                </a:extLst>
              </a:tr>
              <a:tr h="284499">
                <a:tc>
                  <a:txBody>
                    <a:bodyPr/>
                    <a:lstStyle/>
                    <a:p>
                      <a:pPr>
                        <a:spcAft>
                          <a:spcPts val="0"/>
                        </a:spcAft>
                      </a:pPr>
                      <a:r>
                        <a:rPr lang="en-AU" sz="2000">
                          <a:effectLst/>
                          <a:latin typeface="Verdana" panose="020B0604030504040204" pitchFamily="34" charset="0"/>
                          <a:ea typeface="Verdana" panose="020B0604030504040204" pitchFamily="34" charset="0"/>
                          <a:cs typeface="Verdana" panose="020B0604030504040204" pitchFamily="34" charset="0"/>
                        </a:rPr>
                        <a:t>ADHD</a:t>
                      </a:r>
                    </a:p>
                  </a:txBody>
                  <a:tcPr marL="38576" marR="38576" marT="0" marB="0" anchor="b"/>
                </a:tc>
                <a:tc>
                  <a:txBody>
                    <a:bodyPr/>
                    <a:lstStyle/>
                    <a:p>
                      <a:pPr algn="ctr">
                        <a:spcAft>
                          <a:spcPts val="0"/>
                        </a:spcAft>
                      </a:pPr>
                      <a:r>
                        <a:rPr lang="en-AU" sz="2000">
                          <a:effectLst/>
                          <a:latin typeface="Verdana" panose="020B0604030504040204" pitchFamily="34" charset="0"/>
                          <a:ea typeface="Verdana" panose="020B0604030504040204" pitchFamily="34" charset="0"/>
                          <a:cs typeface="Verdana" panose="020B0604030504040204" pitchFamily="34" charset="0"/>
                        </a:rPr>
                        <a:t>1</a:t>
                      </a:r>
                    </a:p>
                  </a:txBody>
                  <a:tcPr marL="38576" marR="38576" marT="0" marB="0" anchor="b"/>
                </a:tc>
                <a:tc>
                  <a:txBody>
                    <a:bodyPr/>
                    <a:lstStyle/>
                    <a:p>
                      <a:pPr algn="ctr">
                        <a:spcAft>
                          <a:spcPts val="0"/>
                        </a:spcAft>
                      </a:pPr>
                      <a:r>
                        <a:rPr lang="en-AU" sz="2000" dirty="0">
                          <a:effectLst/>
                          <a:latin typeface="Verdana" panose="020B0604030504040204" pitchFamily="34" charset="0"/>
                          <a:ea typeface="Verdana" panose="020B0604030504040204" pitchFamily="34" charset="0"/>
                          <a:cs typeface="Verdana" panose="020B0604030504040204" pitchFamily="34" charset="0"/>
                        </a:rPr>
                        <a:t>0 (0.0)</a:t>
                      </a:r>
                    </a:p>
                  </a:txBody>
                  <a:tcPr marL="38576" marR="38576" marT="0" marB="0" anchor="ctr"/>
                </a:tc>
                <a:tc>
                  <a:txBody>
                    <a:bodyPr/>
                    <a:lstStyle/>
                    <a:p>
                      <a:pPr algn="ctr">
                        <a:spcAft>
                          <a:spcPts val="0"/>
                        </a:spcAft>
                      </a:pPr>
                      <a:r>
                        <a:rPr lang="en-AU" sz="2000" dirty="0">
                          <a:effectLst/>
                          <a:latin typeface="Verdana" panose="020B0604030504040204" pitchFamily="34" charset="0"/>
                          <a:ea typeface="Verdana" panose="020B0604030504040204" pitchFamily="34" charset="0"/>
                          <a:cs typeface="Verdana" panose="020B0604030504040204" pitchFamily="34" charset="0"/>
                        </a:rPr>
                        <a:t>1 (0.6)</a:t>
                      </a:r>
                    </a:p>
                  </a:txBody>
                  <a:tcPr marL="38576" marR="38576" marT="0" marB="0" anchor="ctr"/>
                </a:tc>
                <a:extLst>
                  <a:ext uri="{0D108BD9-81ED-4DB2-BD59-A6C34878D82A}">
                    <a16:rowId xmlns:a16="http://schemas.microsoft.com/office/drawing/2014/main" val="3968663332"/>
                  </a:ext>
                </a:extLst>
              </a:tr>
              <a:tr h="284499">
                <a:tc>
                  <a:txBody>
                    <a:bodyPr/>
                    <a:lstStyle/>
                    <a:p>
                      <a:pPr>
                        <a:spcAft>
                          <a:spcPts val="0"/>
                        </a:spcAft>
                      </a:pPr>
                      <a:r>
                        <a:rPr lang="en-AU" sz="2000">
                          <a:effectLst/>
                          <a:latin typeface="Verdana" panose="020B0604030504040204" pitchFamily="34" charset="0"/>
                          <a:ea typeface="Verdana" panose="020B0604030504040204" pitchFamily="34" charset="0"/>
                          <a:cs typeface="Verdana" panose="020B0604030504040204" pitchFamily="34" charset="0"/>
                        </a:rPr>
                        <a:t>Other</a:t>
                      </a:r>
                    </a:p>
                  </a:txBody>
                  <a:tcPr marL="38576" marR="38576" marT="0" marB="0" anchor="b"/>
                </a:tc>
                <a:tc>
                  <a:txBody>
                    <a:bodyPr/>
                    <a:lstStyle/>
                    <a:p>
                      <a:pPr algn="ctr">
                        <a:spcAft>
                          <a:spcPts val="0"/>
                        </a:spcAft>
                      </a:pPr>
                      <a:r>
                        <a:rPr lang="en-AU" sz="2000">
                          <a:effectLst/>
                          <a:latin typeface="Verdana" panose="020B0604030504040204" pitchFamily="34" charset="0"/>
                          <a:ea typeface="Verdana" panose="020B0604030504040204" pitchFamily="34" charset="0"/>
                          <a:cs typeface="Verdana" panose="020B0604030504040204" pitchFamily="34" charset="0"/>
                        </a:rPr>
                        <a:t>285</a:t>
                      </a:r>
                    </a:p>
                  </a:txBody>
                  <a:tcPr marL="38576" marR="38576" marT="0" marB="0" anchor="b"/>
                </a:tc>
                <a:tc>
                  <a:txBody>
                    <a:bodyPr/>
                    <a:lstStyle/>
                    <a:p>
                      <a:pPr algn="ctr">
                        <a:spcAft>
                          <a:spcPts val="0"/>
                        </a:spcAft>
                      </a:pPr>
                      <a:r>
                        <a:rPr lang="en-AU" sz="2000" dirty="0">
                          <a:effectLst/>
                          <a:latin typeface="Verdana" panose="020B0604030504040204" pitchFamily="34" charset="0"/>
                          <a:ea typeface="Verdana" panose="020B0604030504040204" pitchFamily="34" charset="0"/>
                          <a:cs typeface="Verdana" panose="020B0604030504040204" pitchFamily="34" charset="0"/>
                        </a:rPr>
                        <a:t>128 (100)</a:t>
                      </a:r>
                    </a:p>
                  </a:txBody>
                  <a:tcPr marL="38576" marR="38576" marT="0" marB="0" anchor="ctr"/>
                </a:tc>
                <a:tc>
                  <a:txBody>
                    <a:bodyPr/>
                    <a:lstStyle/>
                    <a:p>
                      <a:pPr algn="ctr">
                        <a:spcAft>
                          <a:spcPts val="0"/>
                        </a:spcAft>
                      </a:pPr>
                      <a:r>
                        <a:rPr lang="en-AU" sz="2000" dirty="0">
                          <a:effectLst/>
                          <a:latin typeface="Verdana" panose="020B0604030504040204" pitchFamily="34" charset="0"/>
                          <a:ea typeface="Verdana" panose="020B0604030504040204" pitchFamily="34" charset="0"/>
                          <a:cs typeface="Verdana" panose="020B0604030504040204" pitchFamily="34" charset="0"/>
                        </a:rPr>
                        <a:t>157 (100)</a:t>
                      </a:r>
                    </a:p>
                  </a:txBody>
                  <a:tcPr marL="38576" marR="38576" marT="0" marB="0" anchor="ctr"/>
                </a:tc>
                <a:extLst>
                  <a:ext uri="{0D108BD9-81ED-4DB2-BD59-A6C34878D82A}">
                    <a16:rowId xmlns:a16="http://schemas.microsoft.com/office/drawing/2014/main" val="1473941538"/>
                  </a:ext>
                </a:extLst>
              </a:tr>
            </a:tbl>
          </a:graphicData>
        </a:graphic>
      </p:graphicFrame>
    </p:spTree>
    <p:extLst>
      <p:ext uri="{BB962C8B-B14F-4D97-AF65-F5344CB8AC3E}">
        <p14:creationId xmlns:p14="http://schemas.microsoft.com/office/powerpoint/2010/main" val="2070693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14400" y="3371852"/>
            <a:ext cx="11277600" cy="1047748"/>
          </a:xfrm>
          <a:prstGeom prst="rect">
            <a:avLst/>
          </a:prstGeom>
          <a:solidFill>
            <a:srgbClr val="00B050"/>
          </a:solidFill>
          <a:ln w="9525">
            <a:noFill/>
            <a:miter lim="800000"/>
            <a:headEnd/>
            <a:tailEnd/>
          </a:ln>
          <a:effectLst/>
        </p:spPr>
        <p:txBody>
          <a:bodyPr vert="horz" wrap="square" lIns="68580" tIns="34290" rIns="68580" bIns="34290" numCol="1" rtlCol="0" anchor="ctr" anchorCtr="0" compatLnSpc="1">
            <a:prstTxWarp prst="textNoShape">
              <a:avLst/>
            </a:prstTxWarp>
            <a:noAutofit/>
          </a:bodyPr>
          <a:lstStyle>
            <a:defPPr>
              <a:defRPr lang="en-US"/>
            </a:defPPr>
            <a:lvl1pPr marL="0" indent="0" algn="ctr" eaLnBrk="1" hangingPunct="1">
              <a:buClr>
                <a:schemeClr val="tx2"/>
              </a:buClr>
              <a:buSzPct val="70000"/>
              <a:buFont typeface="Wingdings" pitchFamily="2" charset="2"/>
              <a:buNone/>
              <a:defRPr sz="3200" b="1">
                <a:solidFill>
                  <a:schemeClr val="bg1"/>
                </a:solidFill>
                <a:latin typeface="Garamond" panose="02020404030301010803" pitchFamily="18" charset="0"/>
                <a:ea typeface="+mj-ea"/>
                <a:cs typeface="+mj-cs"/>
              </a:defRPr>
            </a:lvl1pPr>
            <a:lvl2pPr marL="742950" indent="-285750" eaLnBrk="1" hangingPunct="1">
              <a:spcBef>
                <a:spcPct val="20000"/>
              </a:spcBef>
              <a:buClr>
                <a:schemeClr val="accent2"/>
              </a:buClr>
              <a:buSzPct val="70000"/>
              <a:buFont typeface="Wingdings" pitchFamily="2" charset="2"/>
              <a:buChar char="l"/>
              <a:defRPr sz="2500">
                <a:latin typeface="+mn-lt"/>
              </a:defRPr>
            </a:lvl2pPr>
            <a:lvl3pPr marL="1143000" indent="-228600" eaLnBrk="1" hangingPunct="1">
              <a:spcBef>
                <a:spcPct val="20000"/>
              </a:spcBef>
              <a:buClr>
                <a:schemeClr val="tx2"/>
              </a:buClr>
              <a:buSzPct val="65000"/>
              <a:buFont typeface="Wingdings" pitchFamily="2" charset="2"/>
              <a:buChar char="¡"/>
              <a:defRPr sz="2200">
                <a:latin typeface="+mn-lt"/>
              </a:defRPr>
            </a:lvl3pPr>
            <a:lvl4pPr marL="1600200" indent="-228600" eaLnBrk="1" hangingPunct="1">
              <a:spcBef>
                <a:spcPct val="20000"/>
              </a:spcBef>
              <a:buClr>
                <a:schemeClr val="accent2"/>
              </a:buClr>
              <a:buSzPct val="70000"/>
              <a:buFont typeface="Wingdings" pitchFamily="2" charset="2"/>
              <a:buChar char="l"/>
              <a:defRPr sz="1900">
                <a:latin typeface="+mn-lt"/>
              </a:defRPr>
            </a:lvl4pPr>
            <a:lvl5pPr marL="2057400" indent="-228600" eaLnBrk="1" hangingPunct="1">
              <a:spcBef>
                <a:spcPct val="20000"/>
              </a:spcBef>
              <a:buClr>
                <a:schemeClr val="tx2"/>
              </a:buClr>
              <a:buSzPct val="60000"/>
              <a:buFont typeface="Wingdings" pitchFamily="2" charset="2"/>
              <a:buChar char="¡"/>
              <a:defRPr sz="1900">
                <a:latin typeface="+mn-lt"/>
              </a:defRPr>
            </a:lvl5pPr>
            <a:lvl6pPr marL="2514600" indent="-228600" fontAlgn="base">
              <a:spcBef>
                <a:spcPct val="20000"/>
              </a:spcBef>
              <a:spcAft>
                <a:spcPct val="0"/>
              </a:spcAft>
              <a:buClr>
                <a:schemeClr val="tx2"/>
              </a:buClr>
              <a:buSzPct val="60000"/>
              <a:buFont typeface="Wingdings" pitchFamily="2" charset="2"/>
              <a:buChar char="¡"/>
              <a:defRPr sz="1900">
                <a:latin typeface="+mn-lt"/>
              </a:defRPr>
            </a:lvl6pPr>
            <a:lvl7pPr marL="2971800" indent="-228600" fontAlgn="base">
              <a:spcBef>
                <a:spcPct val="20000"/>
              </a:spcBef>
              <a:spcAft>
                <a:spcPct val="0"/>
              </a:spcAft>
              <a:buClr>
                <a:schemeClr val="tx2"/>
              </a:buClr>
              <a:buSzPct val="60000"/>
              <a:buFont typeface="Wingdings" pitchFamily="2" charset="2"/>
              <a:buChar char="¡"/>
              <a:defRPr sz="1900">
                <a:latin typeface="+mn-lt"/>
              </a:defRPr>
            </a:lvl7pPr>
            <a:lvl8pPr marL="3429000" indent="-228600" fontAlgn="base">
              <a:spcBef>
                <a:spcPct val="20000"/>
              </a:spcBef>
              <a:spcAft>
                <a:spcPct val="0"/>
              </a:spcAft>
              <a:buClr>
                <a:schemeClr val="tx2"/>
              </a:buClr>
              <a:buSzPct val="60000"/>
              <a:buFont typeface="Wingdings" pitchFamily="2" charset="2"/>
              <a:buChar char="¡"/>
              <a:defRPr sz="1900">
                <a:latin typeface="+mn-lt"/>
              </a:defRPr>
            </a:lvl8pPr>
            <a:lvl9pPr marL="3886200" indent="-228600" fontAlgn="base">
              <a:spcBef>
                <a:spcPct val="20000"/>
              </a:spcBef>
              <a:spcAft>
                <a:spcPct val="0"/>
              </a:spcAft>
              <a:buClr>
                <a:schemeClr val="tx2"/>
              </a:buClr>
              <a:buSzPct val="60000"/>
              <a:buFont typeface="Wingdings" pitchFamily="2" charset="2"/>
              <a:buChar char="¡"/>
              <a:defRPr sz="1900">
                <a:latin typeface="+mn-lt"/>
              </a:defRPr>
            </a:lvl9pPr>
          </a:lstStyle>
          <a:p>
            <a:r>
              <a:rPr lang="en-US" sz="6000" dirty="0">
                <a:latin typeface="Verdana" panose="020B0604030504040204" pitchFamily="34" charset="0"/>
                <a:ea typeface="Verdana" panose="020B0604030504040204" pitchFamily="34" charset="0"/>
                <a:cs typeface="Verdana" panose="020B0604030504040204" pitchFamily="34" charset="0"/>
              </a:rPr>
              <a:t>Qualitative Results</a:t>
            </a:r>
          </a:p>
        </p:txBody>
      </p:sp>
    </p:spTree>
    <p:extLst>
      <p:ext uri="{BB962C8B-B14F-4D97-AF65-F5344CB8AC3E}">
        <p14:creationId xmlns:p14="http://schemas.microsoft.com/office/powerpoint/2010/main" val="10466568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0" y="381000"/>
            <a:ext cx="8153400" cy="685800"/>
          </a:xfrm>
          <a:prstGeom prst="rect">
            <a:avLst/>
          </a:prstGeom>
          <a:solidFill>
            <a:srgbClr val="00B050"/>
          </a:solidFill>
          <a:ln w="9525">
            <a:noFill/>
            <a:miter lim="800000"/>
            <a:headEnd/>
            <a:tailEnd/>
          </a:ln>
          <a:effectLst/>
        </p:spPr>
        <p:txBody>
          <a:bodyPr vert="horz" wrap="square" lIns="68580" tIns="34290" rIns="68580" bIns="34290" numCol="1" rtlCol="0" anchor="ctr" anchorCtr="0" compatLnSpc="1">
            <a:prstTxWarp prst="textNoShape">
              <a:avLst/>
            </a:prstTxWarp>
            <a:noAutofit/>
          </a:bodyPr>
          <a:lstStyle>
            <a:lvl1pPr algn="ctr" eaLnBrk="1" hangingPunct="1">
              <a:buClr>
                <a:schemeClr val="tx2"/>
              </a:buClr>
              <a:buSzPct val="70000"/>
              <a:defRPr sz="3200" b="1">
                <a:solidFill>
                  <a:schemeClr val="bg1"/>
                </a:solidFill>
                <a:latin typeface="Garamond" panose="02020404030301010803" pitchFamily="18" charset="0"/>
                <a:ea typeface="+mj-ea"/>
                <a:cs typeface="+mj-cs"/>
              </a:defRPr>
            </a:lvl1pPr>
            <a:lvl2pPr eaLnBrk="1" hangingPunct="1">
              <a:defRPr sz="3600">
                <a:solidFill>
                  <a:schemeClr val="tx2"/>
                </a:solidFill>
                <a:latin typeface="Arial" charset="0"/>
              </a:defRPr>
            </a:lvl2pPr>
            <a:lvl3pPr eaLnBrk="1" hangingPunct="1">
              <a:defRPr sz="3600">
                <a:solidFill>
                  <a:schemeClr val="tx2"/>
                </a:solidFill>
                <a:latin typeface="Arial" charset="0"/>
              </a:defRPr>
            </a:lvl3pPr>
            <a:lvl4pPr eaLnBrk="1" hangingPunct="1">
              <a:defRPr sz="3600">
                <a:solidFill>
                  <a:schemeClr val="tx2"/>
                </a:solidFill>
                <a:latin typeface="Arial" charset="0"/>
              </a:defRPr>
            </a:lvl4pPr>
            <a:lvl5pPr eaLnBrk="1" hangingPunct="1">
              <a:defRPr sz="3600">
                <a:solidFill>
                  <a:schemeClr val="tx2"/>
                </a:solidFill>
                <a:latin typeface="Arial" charset="0"/>
              </a:defRPr>
            </a:lvl5pPr>
            <a:lvl6pPr marL="457200" fontAlgn="base">
              <a:spcBef>
                <a:spcPct val="0"/>
              </a:spcBef>
              <a:spcAft>
                <a:spcPct val="0"/>
              </a:spcAft>
              <a:defRPr sz="3600">
                <a:solidFill>
                  <a:schemeClr val="tx2"/>
                </a:solidFill>
                <a:latin typeface="Arial" charset="0"/>
              </a:defRPr>
            </a:lvl6pPr>
            <a:lvl7pPr marL="914400" fontAlgn="base">
              <a:spcBef>
                <a:spcPct val="0"/>
              </a:spcBef>
              <a:spcAft>
                <a:spcPct val="0"/>
              </a:spcAft>
              <a:defRPr sz="3600">
                <a:solidFill>
                  <a:schemeClr val="tx2"/>
                </a:solidFill>
                <a:latin typeface="Arial" charset="0"/>
              </a:defRPr>
            </a:lvl7pPr>
            <a:lvl8pPr marL="1371600" fontAlgn="base">
              <a:spcBef>
                <a:spcPct val="0"/>
              </a:spcBef>
              <a:spcAft>
                <a:spcPct val="0"/>
              </a:spcAft>
              <a:defRPr sz="3600">
                <a:solidFill>
                  <a:schemeClr val="tx2"/>
                </a:solidFill>
                <a:latin typeface="Arial" charset="0"/>
              </a:defRPr>
            </a:lvl8pPr>
            <a:lvl9pPr marL="1828800" fontAlgn="base">
              <a:spcBef>
                <a:spcPct val="0"/>
              </a:spcBef>
              <a:spcAft>
                <a:spcPct val="0"/>
              </a:spcAft>
              <a:defRPr sz="3600">
                <a:solidFill>
                  <a:schemeClr val="tx2"/>
                </a:solidFill>
                <a:latin typeface="Arial" charset="0"/>
              </a:defRPr>
            </a:lvl9pPr>
          </a:lstStyle>
          <a:p>
            <a:r>
              <a:rPr lang="en-US" sz="3000" dirty="0">
                <a:latin typeface="Verdana" panose="020B0604030504040204" pitchFamily="34" charset="0"/>
                <a:ea typeface="Verdana" panose="020B0604030504040204" pitchFamily="34" charset="0"/>
                <a:cs typeface="Verdana" panose="020B0604030504040204" pitchFamily="34" charset="0"/>
              </a:rPr>
              <a:t>Results </a:t>
            </a:r>
          </a:p>
        </p:txBody>
      </p:sp>
      <p:sp>
        <p:nvSpPr>
          <p:cNvPr id="3" name="TextBox 2"/>
          <p:cNvSpPr txBox="1"/>
          <p:nvPr/>
        </p:nvSpPr>
        <p:spPr>
          <a:xfrm rot="16200000">
            <a:off x="-476220" y="3695671"/>
            <a:ext cx="3790951" cy="400110"/>
          </a:xfrm>
          <a:prstGeom prst="rect">
            <a:avLst/>
          </a:prstGeom>
          <a:solidFill>
            <a:srgbClr val="FFC000"/>
          </a:solidFill>
        </p:spPr>
        <p:txBody>
          <a:bodyPr wrap="square" rtlCol="0">
            <a:spAutoFit/>
          </a:bodyPr>
          <a:lstStyle/>
          <a:p>
            <a:pPr algn="ctr"/>
            <a:r>
              <a:rPr lang="en-US" sz="2000" b="1" dirty="0"/>
              <a:t>Community Sensitization</a:t>
            </a:r>
          </a:p>
        </p:txBody>
      </p:sp>
      <p:sp>
        <p:nvSpPr>
          <p:cNvPr id="4" name="Rectangle 3"/>
          <p:cNvSpPr/>
          <p:nvPr/>
        </p:nvSpPr>
        <p:spPr>
          <a:xfrm>
            <a:off x="2590800" y="1447800"/>
            <a:ext cx="8915400" cy="707886"/>
          </a:xfrm>
          <a:prstGeom prst="rect">
            <a:avLst/>
          </a:prstGeom>
        </p:spPr>
        <p:txBody>
          <a:bodyPr wrap="square">
            <a:spAutoFit/>
          </a:bodyPr>
          <a:lstStyle/>
          <a:p>
            <a:r>
              <a:rPr lang="en-US" sz="2000" dirty="0">
                <a:ea typeface="Verdana" panose="020B0604030504040204" pitchFamily="34" charset="0"/>
                <a:cs typeface="Verdana" panose="020B0604030504040204" pitchFamily="34" charset="0"/>
              </a:rPr>
              <a:t>Community sensitization was a way to create awareness of programs and services available by providers &amp; by stakeholders. </a:t>
            </a:r>
          </a:p>
        </p:txBody>
      </p:sp>
      <p:sp>
        <p:nvSpPr>
          <p:cNvPr id="5" name="Rectangle 4"/>
          <p:cNvSpPr/>
          <p:nvPr/>
        </p:nvSpPr>
        <p:spPr>
          <a:xfrm>
            <a:off x="2209800" y="2794337"/>
            <a:ext cx="9448800" cy="1015663"/>
          </a:xfrm>
          <a:prstGeom prst="rect">
            <a:avLst/>
          </a:prstGeom>
          <a:solidFill>
            <a:schemeClr val="accent2">
              <a:lumMod val="20000"/>
              <a:lumOff val="80000"/>
            </a:schemeClr>
          </a:solidFill>
          <a:ln w="28575">
            <a:solidFill>
              <a:schemeClr val="accent2"/>
            </a:solidFill>
          </a:ln>
        </p:spPr>
        <p:txBody>
          <a:bodyPr wrap="square">
            <a:spAutoFit/>
          </a:bodyPr>
          <a:lstStyle/>
          <a:p>
            <a:pPr indent="257175" algn="just"/>
            <a:r>
              <a:rPr lang="en-US" sz="2000" i="1" dirty="0">
                <a:solidFill>
                  <a:srgbClr val="000000"/>
                </a:solidFill>
                <a:ea typeface="Verdana" panose="020B0604030504040204" pitchFamily="34" charset="0"/>
                <a:cs typeface="Verdana" panose="020B0604030504040204" pitchFamily="34" charset="0"/>
              </a:rPr>
              <a:t>“If there’s like the chiefs, if they identify somebody in the community as having a mental challenge, the assembly man will just link up with us.” – NHIS Representative, KN</a:t>
            </a:r>
            <a:endParaRPr lang="en-US" sz="2000" dirty="0">
              <a:solidFill>
                <a:srgbClr val="000000"/>
              </a:solidFill>
              <a:ea typeface="Verdana" panose="020B0604030504040204" pitchFamily="34" charset="0"/>
              <a:cs typeface="Verdana" panose="020B0604030504040204" pitchFamily="34" charset="0"/>
            </a:endParaRPr>
          </a:p>
        </p:txBody>
      </p:sp>
      <p:sp>
        <p:nvSpPr>
          <p:cNvPr id="6" name="Rectangle 5"/>
          <p:cNvSpPr/>
          <p:nvPr/>
        </p:nvSpPr>
        <p:spPr>
          <a:xfrm>
            <a:off x="2209800" y="4848761"/>
            <a:ext cx="9601200" cy="1323439"/>
          </a:xfrm>
          <a:prstGeom prst="rect">
            <a:avLst/>
          </a:prstGeom>
          <a:solidFill>
            <a:schemeClr val="accent2">
              <a:lumMod val="20000"/>
              <a:lumOff val="80000"/>
            </a:schemeClr>
          </a:solidFill>
          <a:ln w="28575">
            <a:solidFill>
              <a:schemeClr val="accent2"/>
            </a:solidFill>
          </a:ln>
        </p:spPr>
        <p:txBody>
          <a:bodyPr wrap="square">
            <a:spAutoFit/>
          </a:bodyPr>
          <a:lstStyle/>
          <a:p>
            <a:pPr indent="257175" algn="just"/>
            <a:r>
              <a:rPr lang="en-US" sz="2000" i="1" dirty="0">
                <a:solidFill>
                  <a:srgbClr val="000000"/>
                </a:solidFill>
                <a:ea typeface="Verdana" panose="020B0604030504040204" pitchFamily="34" charset="0"/>
                <a:cs typeface="Verdana" panose="020B0604030504040204" pitchFamily="34" charset="0"/>
              </a:rPr>
              <a:t>“The teachings that they are providing for us is adequate because they have given the training such that even within our neighborhood if something similar should occur we [are] able to advise them on what to do.” –Caregiver, Male</a:t>
            </a:r>
          </a:p>
        </p:txBody>
      </p:sp>
    </p:spTree>
    <p:extLst>
      <p:ext uri="{BB962C8B-B14F-4D97-AF65-F5344CB8AC3E}">
        <p14:creationId xmlns:p14="http://schemas.microsoft.com/office/powerpoint/2010/main" val="1639569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9240" y="304800"/>
            <a:ext cx="6456759" cy="685800"/>
          </a:xfrm>
          <a:solidFill>
            <a:srgbClr val="00B050"/>
          </a:solidFill>
          <a:ln w="9525">
            <a:noFill/>
            <a:miter lim="800000"/>
            <a:headEnd/>
            <a:tailEnd/>
          </a:ln>
          <a:effectLst/>
        </p:spPr>
        <p:txBody>
          <a:bodyPr vert="horz" wrap="square" lIns="68580" tIns="34290" rIns="68580" bIns="34290" numCol="1" rtlCol="0" anchor="ctr" anchorCtr="0" compatLnSpc="1">
            <a:prstTxWarp prst="textNoShape">
              <a:avLst/>
            </a:prstTxWarp>
            <a:noAutofit/>
          </a:bodyPr>
          <a:lstStyle/>
          <a:p>
            <a:pPr algn="ctr">
              <a:buClr>
                <a:schemeClr val="tx2"/>
              </a:buClr>
              <a:buSzPct val="70000"/>
            </a:pPr>
            <a:r>
              <a:rPr lang="en-US" sz="3000" b="1" kern="1200" dirty="0">
                <a:solidFill>
                  <a:schemeClr val="bg1"/>
                </a:solidFill>
                <a:latin typeface="Verdana" panose="020B0604030504040204" pitchFamily="34" charset="0"/>
                <a:ea typeface="Verdana" panose="020B0604030504040204" pitchFamily="34" charset="0"/>
                <a:cs typeface="Verdana" panose="020B0604030504040204" pitchFamily="34" charset="0"/>
              </a:rPr>
              <a:t>Results </a:t>
            </a:r>
          </a:p>
        </p:txBody>
      </p:sp>
      <p:sp>
        <p:nvSpPr>
          <p:cNvPr id="3" name="Content Placeholder 2"/>
          <p:cNvSpPr>
            <a:spLocks noGrp="1"/>
          </p:cNvSpPr>
          <p:nvPr>
            <p:ph idx="1"/>
          </p:nvPr>
        </p:nvSpPr>
        <p:spPr>
          <a:xfrm>
            <a:off x="1981200" y="2985706"/>
            <a:ext cx="9677400" cy="976694"/>
          </a:xfrm>
          <a:solidFill>
            <a:schemeClr val="accent2">
              <a:lumMod val="20000"/>
              <a:lumOff val="80000"/>
            </a:schemeClr>
          </a:solidFill>
          <a:ln w="28575">
            <a:solidFill>
              <a:schemeClr val="accent2"/>
            </a:solidFill>
          </a:ln>
        </p:spPr>
        <p:txBody>
          <a:bodyPr>
            <a:noAutofit/>
          </a:bodyPr>
          <a:lstStyle/>
          <a:p>
            <a:pPr marL="0" indent="0">
              <a:buNone/>
            </a:pPr>
            <a:r>
              <a:rPr lang="en-US" sz="2000" i="1" dirty="0">
                <a:latin typeface="Verdana" panose="020B0604030504040204" pitchFamily="34" charset="0"/>
                <a:ea typeface="Verdana" panose="020B0604030504040204" pitchFamily="34" charset="0"/>
                <a:cs typeface="Verdana" panose="020B0604030504040204" pitchFamily="34" charset="0"/>
              </a:rPr>
              <a:t>“We lack so many diagnostic tools so sometimes we look at the signs &amp; symptoms &amp; give a provisional diagnosis and then we treat.” – CPN, KN</a:t>
            </a:r>
          </a:p>
          <a:p>
            <a:pPr marL="0" indent="0" algn="ctr">
              <a:buNone/>
            </a:pPr>
            <a:endParaRPr lang="en-US" sz="2000" dirty="0">
              <a:latin typeface="Verdana" panose="020B0604030504040204" pitchFamily="34" charset="0"/>
              <a:ea typeface="Verdana" panose="020B0604030504040204" pitchFamily="34" charset="0"/>
              <a:cs typeface="Verdana" panose="020B0604030504040204" pitchFamily="34" charset="0"/>
            </a:endParaRPr>
          </a:p>
          <a:p>
            <a:pPr algn="ctr"/>
            <a:endParaRPr lang="en-US" sz="2000" dirty="0">
              <a:latin typeface="Verdana" panose="020B0604030504040204" pitchFamily="34" charset="0"/>
              <a:ea typeface="Verdana" panose="020B0604030504040204" pitchFamily="34" charset="0"/>
              <a:cs typeface="Verdana" panose="020B0604030504040204" pitchFamily="34" charset="0"/>
            </a:endParaRPr>
          </a:p>
        </p:txBody>
      </p:sp>
      <p:sp>
        <p:nvSpPr>
          <p:cNvPr id="5" name="TextBox 4"/>
          <p:cNvSpPr txBox="1"/>
          <p:nvPr/>
        </p:nvSpPr>
        <p:spPr>
          <a:xfrm rot="16200000">
            <a:off x="-1027248" y="3477362"/>
            <a:ext cx="4862228" cy="400110"/>
          </a:xfrm>
          <a:prstGeom prst="rect">
            <a:avLst/>
          </a:prstGeom>
          <a:solidFill>
            <a:srgbClr val="FFC000"/>
          </a:solidFill>
        </p:spPr>
        <p:txBody>
          <a:bodyPr wrap="none" rtlCol="0">
            <a:spAutoFit/>
          </a:bodyPr>
          <a:lstStyle/>
          <a:p>
            <a:r>
              <a:rPr lang="en-US" sz="2000" b="1" dirty="0"/>
              <a:t>Appropriate Package of Services</a:t>
            </a:r>
          </a:p>
        </p:txBody>
      </p:sp>
      <p:sp>
        <p:nvSpPr>
          <p:cNvPr id="6" name="Rectangle 5"/>
          <p:cNvSpPr/>
          <p:nvPr/>
        </p:nvSpPr>
        <p:spPr>
          <a:xfrm>
            <a:off x="1905000" y="1607680"/>
            <a:ext cx="10134600" cy="646331"/>
          </a:xfrm>
          <a:prstGeom prst="rect">
            <a:avLst/>
          </a:prstGeom>
        </p:spPr>
        <p:txBody>
          <a:bodyPr wrap="square">
            <a:spAutoFit/>
          </a:bodyPr>
          <a:lstStyle/>
          <a:p>
            <a:r>
              <a:rPr lang="en-US" dirty="0">
                <a:ea typeface="Verdana" panose="020B0604030504040204" pitchFamily="34" charset="0"/>
                <a:cs typeface="Verdana" panose="020B0604030504040204" pitchFamily="34" charset="0"/>
              </a:rPr>
              <a:t>Providers were asked about </a:t>
            </a:r>
            <a:r>
              <a:rPr lang="en-US" b="1" dirty="0">
                <a:ea typeface="Verdana" panose="020B0604030504040204" pitchFamily="34" charset="0"/>
                <a:cs typeface="Verdana" panose="020B0604030504040204" pitchFamily="34" charset="0"/>
              </a:rPr>
              <a:t>diagnostic</a:t>
            </a:r>
            <a:r>
              <a:rPr lang="en-US" dirty="0">
                <a:ea typeface="Verdana" panose="020B0604030504040204" pitchFamily="34" charset="0"/>
                <a:cs typeface="Verdana" panose="020B0604030504040204" pitchFamily="34" charset="0"/>
              </a:rPr>
              <a:t> services, medication or other prescribed </a:t>
            </a:r>
            <a:r>
              <a:rPr lang="en-US" b="1" dirty="0">
                <a:ea typeface="Verdana" panose="020B0604030504040204" pitchFamily="34" charset="0"/>
                <a:cs typeface="Verdana" panose="020B0604030504040204" pitchFamily="34" charset="0"/>
              </a:rPr>
              <a:t>treatments</a:t>
            </a:r>
            <a:r>
              <a:rPr lang="en-US" dirty="0">
                <a:ea typeface="Verdana" panose="020B0604030504040204" pitchFamily="34" charset="0"/>
                <a:cs typeface="Verdana" panose="020B0604030504040204" pitchFamily="34" charset="0"/>
              </a:rPr>
              <a:t>, &amp; </a:t>
            </a:r>
            <a:r>
              <a:rPr lang="en-US" b="1" dirty="0">
                <a:ea typeface="Verdana" panose="020B0604030504040204" pitchFamily="34" charset="0"/>
                <a:cs typeface="Verdana" panose="020B0604030504040204" pitchFamily="34" charset="0"/>
              </a:rPr>
              <a:t>counseling</a:t>
            </a:r>
            <a:r>
              <a:rPr lang="en-US" dirty="0">
                <a:ea typeface="Verdana" panose="020B0604030504040204" pitchFamily="34" charset="0"/>
                <a:cs typeface="Verdana" panose="020B0604030504040204" pitchFamily="34" charset="0"/>
              </a:rPr>
              <a:t>, and if they felt the services available were adequate.</a:t>
            </a:r>
          </a:p>
        </p:txBody>
      </p:sp>
      <p:sp>
        <p:nvSpPr>
          <p:cNvPr id="7" name="Rectangle 6"/>
          <p:cNvSpPr/>
          <p:nvPr/>
        </p:nvSpPr>
        <p:spPr>
          <a:xfrm>
            <a:off x="2133600" y="4617184"/>
            <a:ext cx="9525000" cy="1631216"/>
          </a:xfrm>
          <a:prstGeom prst="rect">
            <a:avLst/>
          </a:prstGeom>
          <a:solidFill>
            <a:schemeClr val="accent6">
              <a:lumMod val="20000"/>
              <a:lumOff val="80000"/>
            </a:schemeClr>
          </a:solidFill>
          <a:ln w="28575">
            <a:solidFill>
              <a:schemeClr val="accent3"/>
            </a:solidFill>
          </a:ln>
        </p:spPr>
        <p:txBody>
          <a:bodyPr wrap="square">
            <a:spAutoFit/>
          </a:bodyPr>
          <a:lstStyle/>
          <a:p>
            <a:pPr indent="342900" defTabSz="342900" eaLnBrk="1" hangingPunct="1"/>
            <a:r>
              <a:rPr lang="en-US" sz="2000" i="1" dirty="0">
                <a:solidFill>
                  <a:srgbClr val="000000"/>
                </a:solidFill>
                <a:ea typeface="Verdana" panose="020B0604030504040204" pitchFamily="34" charset="0"/>
                <a:cs typeface="Verdana" panose="020B0604030504040204" pitchFamily="34" charset="0"/>
              </a:rPr>
              <a:t>“Well, taking a proper history of a client… is one of the best way[s] of getting your diagnosis. You know for sure something like epilepsy, which is very common among my clients. It take[s], seeing the person, &amp; the way the person even presents himself. You get that actually it’s epilepsy.” – CMHO, KS</a:t>
            </a:r>
          </a:p>
        </p:txBody>
      </p:sp>
    </p:spTree>
    <p:extLst>
      <p:ext uri="{BB962C8B-B14F-4D97-AF65-F5344CB8AC3E}">
        <p14:creationId xmlns:p14="http://schemas.microsoft.com/office/powerpoint/2010/main" val="38967287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449240" y="228600"/>
            <a:ext cx="6228159" cy="421481"/>
          </a:xfrm>
          <a:solidFill>
            <a:srgbClr val="00B050"/>
          </a:solidFill>
          <a:ln w="9525">
            <a:noFill/>
            <a:miter lim="800000"/>
            <a:headEnd/>
            <a:tailEnd/>
          </a:ln>
          <a:effectLst/>
        </p:spPr>
        <p:txBody>
          <a:bodyPr vert="horz" wrap="square" lIns="68580" tIns="34290" rIns="68580" bIns="34290" numCol="1" rtlCol="0" anchor="ctr" anchorCtr="0" compatLnSpc="1">
            <a:prstTxWarp prst="textNoShape">
              <a:avLst/>
            </a:prstTxWarp>
            <a:noAutofit/>
          </a:bodyPr>
          <a:lstStyle/>
          <a:p>
            <a:pPr algn="ctr">
              <a:buClr>
                <a:schemeClr val="tx2"/>
              </a:buClr>
              <a:buSzPct val="70000"/>
            </a:pPr>
            <a:r>
              <a:rPr lang="en-US" sz="3000" b="1" kern="1200" dirty="0">
                <a:solidFill>
                  <a:schemeClr val="bg1"/>
                </a:solidFill>
                <a:latin typeface="Verdana" panose="020B0604030504040204" pitchFamily="34" charset="0"/>
                <a:ea typeface="Verdana" panose="020B0604030504040204" pitchFamily="34" charset="0"/>
                <a:cs typeface="Verdana" panose="020B0604030504040204" pitchFamily="34" charset="0"/>
              </a:rPr>
              <a:t>Results </a:t>
            </a:r>
          </a:p>
        </p:txBody>
      </p:sp>
      <p:sp>
        <p:nvSpPr>
          <p:cNvPr id="5" name="TextBox 4"/>
          <p:cNvSpPr txBox="1"/>
          <p:nvPr/>
        </p:nvSpPr>
        <p:spPr>
          <a:xfrm rot="16200000">
            <a:off x="-1255847" y="3477362"/>
            <a:ext cx="4862228" cy="400110"/>
          </a:xfrm>
          <a:prstGeom prst="rect">
            <a:avLst/>
          </a:prstGeom>
          <a:solidFill>
            <a:srgbClr val="FFC000"/>
          </a:solidFill>
        </p:spPr>
        <p:txBody>
          <a:bodyPr wrap="none" rtlCol="0">
            <a:spAutoFit/>
          </a:bodyPr>
          <a:lstStyle/>
          <a:p>
            <a:r>
              <a:rPr lang="en-US" sz="2000" b="1" dirty="0">
                <a:ea typeface="Verdana" panose="020B0604030504040204" pitchFamily="34" charset="0"/>
                <a:cs typeface="Verdana" panose="020B0604030504040204" pitchFamily="34" charset="0"/>
              </a:rPr>
              <a:t>Appropriate Package of Services</a:t>
            </a:r>
          </a:p>
        </p:txBody>
      </p:sp>
      <p:sp>
        <p:nvSpPr>
          <p:cNvPr id="6" name="Rectangle 5"/>
          <p:cNvSpPr/>
          <p:nvPr/>
        </p:nvSpPr>
        <p:spPr>
          <a:xfrm>
            <a:off x="2133600" y="1219200"/>
            <a:ext cx="9372600" cy="707886"/>
          </a:xfrm>
          <a:prstGeom prst="rect">
            <a:avLst/>
          </a:prstGeom>
        </p:spPr>
        <p:txBody>
          <a:bodyPr wrap="square">
            <a:spAutoFit/>
          </a:bodyPr>
          <a:lstStyle/>
          <a:p>
            <a:r>
              <a:rPr lang="en-US" sz="2000" dirty="0">
                <a:ea typeface="Verdana" panose="020B0604030504040204" pitchFamily="34" charset="0"/>
                <a:cs typeface="Verdana" panose="020B0604030504040204" pitchFamily="34" charset="0"/>
              </a:rPr>
              <a:t>Providers reported that lack of medications was a difficulty in providing adequate treatment </a:t>
            </a:r>
          </a:p>
        </p:txBody>
      </p:sp>
      <p:sp>
        <p:nvSpPr>
          <p:cNvPr id="7" name="Rectangle 6"/>
          <p:cNvSpPr/>
          <p:nvPr/>
        </p:nvSpPr>
        <p:spPr>
          <a:xfrm>
            <a:off x="1905000" y="2260937"/>
            <a:ext cx="9677400" cy="1015663"/>
          </a:xfrm>
          <a:prstGeom prst="rect">
            <a:avLst/>
          </a:prstGeom>
          <a:solidFill>
            <a:schemeClr val="accent2">
              <a:lumMod val="20000"/>
              <a:lumOff val="80000"/>
            </a:schemeClr>
          </a:solidFill>
          <a:ln w="28575">
            <a:solidFill>
              <a:schemeClr val="accent2"/>
            </a:solidFill>
          </a:ln>
        </p:spPr>
        <p:txBody>
          <a:bodyPr wrap="square">
            <a:spAutoFit/>
          </a:bodyPr>
          <a:lstStyle/>
          <a:p>
            <a:pPr indent="257175"/>
            <a:r>
              <a:rPr lang="en-US" sz="2000" i="1" dirty="0">
                <a:solidFill>
                  <a:srgbClr val="000000"/>
                </a:solidFill>
                <a:ea typeface="Verdana" panose="020B0604030504040204" pitchFamily="34" charset="0"/>
                <a:cs typeface="Verdana" panose="020B0604030504040204" pitchFamily="34" charset="0"/>
              </a:rPr>
              <a:t>“Sometimes we had inadequate supply of psychotropic [drugs]…&amp; for some time our patients are suffering, so we are going to get supplies.” – Clinical Psychologist, KN</a:t>
            </a:r>
            <a:endParaRPr lang="en-US" sz="2000" dirty="0">
              <a:solidFill>
                <a:srgbClr val="000000"/>
              </a:solidFill>
              <a:ea typeface="Verdana" panose="020B0604030504040204" pitchFamily="34" charset="0"/>
              <a:cs typeface="Verdana" panose="020B0604030504040204" pitchFamily="34" charset="0"/>
            </a:endParaRPr>
          </a:p>
        </p:txBody>
      </p:sp>
      <p:sp>
        <p:nvSpPr>
          <p:cNvPr id="8" name="TextBox 7"/>
          <p:cNvSpPr txBox="1"/>
          <p:nvPr/>
        </p:nvSpPr>
        <p:spPr>
          <a:xfrm>
            <a:off x="1676400" y="3733800"/>
            <a:ext cx="10058400" cy="646331"/>
          </a:xfrm>
          <a:prstGeom prst="rect">
            <a:avLst/>
          </a:prstGeom>
          <a:noFill/>
        </p:spPr>
        <p:txBody>
          <a:bodyPr wrap="square" rtlCol="0">
            <a:spAutoFit/>
          </a:bodyPr>
          <a:lstStyle/>
          <a:p>
            <a:r>
              <a:rPr lang="en-US" dirty="0">
                <a:ea typeface="Verdana" panose="020B0604030504040204" pitchFamily="34" charset="0"/>
                <a:cs typeface="Verdana" panose="020B0604030504040204" pitchFamily="34" charset="0"/>
              </a:rPr>
              <a:t>Caregivers and patients considered access to medication to be adequate as long as there was a supply</a:t>
            </a:r>
          </a:p>
        </p:txBody>
      </p:sp>
      <p:sp>
        <p:nvSpPr>
          <p:cNvPr id="9" name="Rectangle 8"/>
          <p:cNvSpPr/>
          <p:nvPr/>
        </p:nvSpPr>
        <p:spPr>
          <a:xfrm>
            <a:off x="1600200" y="5001161"/>
            <a:ext cx="10439400" cy="1323439"/>
          </a:xfrm>
          <a:prstGeom prst="rect">
            <a:avLst/>
          </a:prstGeom>
          <a:solidFill>
            <a:schemeClr val="accent2">
              <a:lumMod val="20000"/>
              <a:lumOff val="80000"/>
            </a:schemeClr>
          </a:solidFill>
          <a:ln w="28575">
            <a:solidFill>
              <a:schemeClr val="accent2"/>
            </a:solidFill>
          </a:ln>
        </p:spPr>
        <p:txBody>
          <a:bodyPr wrap="square">
            <a:spAutoFit/>
          </a:bodyPr>
          <a:lstStyle/>
          <a:p>
            <a:pPr indent="257175"/>
            <a:r>
              <a:rPr lang="en-US" sz="2000" i="1" dirty="0">
                <a:solidFill>
                  <a:srgbClr val="000000"/>
                </a:solidFill>
                <a:ea typeface="Verdana" panose="020B0604030504040204" pitchFamily="34" charset="0"/>
                <a:cs typeface="Verdana" panose="020B0604030504040204" pitchFamily="34" charset="0"/>
              </a:rPr>
              <a:t>“I am happy with the kind of service that they provide here. They have made us understand that their medication reacts slowly. They also told us to exercise patience when the start reacting towards the medication. I think that he has received all the help that he is supposed to get here.” – Male, Caregiver </a:t>
            </a:r>
          </a:p>
        </p:txBody>
      </p:sp>
    </p:spTree>
    <p:extLst>
      <p:ext uri="{BB962C8B-B14F-4D97-AF65-F5344CB8AC3E}">
        <p14:creationId xmlns:p14="http://schemas.microsoft.com/office/powerpoint/2010/main" val="1133841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506391" y="609600"/>
            <a:ext cx="5104210" cy="421481"/>
          </a:xfrm>
          <a:prstGeom prst="rect">
            <a:avLst/>
          </a:prstGeom>
          <a:solidFill>
            <a:srgbClr val="00B050"/>
          </a:solidFill>
          <a:ln w="9525">
            <a:noFill/>
            <a:miter lim="800000"/>
            <a:headEnd/>
            <a:tailEnd/>
          </a:ln>
          <a:effectLst/>
        </p:spPr>
        <p:txBody>
          <a:bodyPr vert="horz" wrap="square" lIns="68580" tIns="34290" rIns="68580" bIns="34290" numCol="1" rtlCol="0" anchor="ctr" anchorCtr="0" compatLnSpc="1">
            <a:prstTxWarp prst="textNoShape">
              <a:avLst/>
            </a:prstTxWarp>
            <a:noAutofit/>
          </a:bodyPr>
          <a:lstStyle>
            <a:defPPr>
              <a:defRPr lang="en-US"/>
            </a:defPPr>
            <a:lvl1pPr algn="ctr" eaLnBrk="1" hangingPunct="1">
              <a:buClr>
                <a:schemeClr val="tx2"/>
              </a:buClr>
              <a:buSzPct val="70000"/>
              <a:defRPr sz="3200" b="1">
                <a:solidFill>
                  <a:schemeClr val="bg1"/>
                </a:solidFill>
                <a:latin typeface="Garamond" panose="02020404030301010803" pitchFamily="18" charset="0"/>
                <a:ea typeface="+mj-ea"/>
                <a:cs typeface="+mj-cs"/>
              </a:defRPr>
            </a:lvl1pPr>
            <a:lvl2pPr eaLnBrk="1" hangingPunct="1">
              <a:defRPr sz="3600">
                <a:solidFill>
                  <a:schemeClr val="tx2"/>
                </a:solidFill>
                <a:latin typeface="Arial" charset="0"/>
              </a:defRPr>
            </a:lvl2pPr>
            <a:lvl3pPr eaLnBrk="1" hangingPunct="1">
              <a:defRPr sz="3600">
                <a:solidFill>
                  <a:schemeClr val="tx2"/>
                </a:solidFill>
                <a:latin typeface="Arial" charset="0"/>
              </a:defRPr>
            </a:lvl3pPr>
            <a:lvl4pPr eaLnBrk="1" hangingPunct="1">
              <a:defRPr sz="3600">
                <a:solidFill>
                  <a:schemeClr val="tx2"/>
                </a:solidFill>
                <a:latin typeface="Arial" charset="0"/>
              </a:defRPr>
            </a:lvl4pPr>
            <a:lvl5pPr eaLnBrk="1" hangingPunct="1">
              <a:defRPr sz="3600">
                <a:solidFill>
                  <a:schemeClr val="tx2"/>
                </a:solidFill>
                <a:latin typeface="Arial" charset="0"/>
              </a:defRPr>
            </a:lvl5pPr>
            <a:lvl6pPr marL="457200" fontAlgn="base">
              <a:spcBef>
                <a:spcPct val="0"/>
              </a:spcBef>
              <a:spcAft>
                <a:spcPct val="0"/>
              </a:spcAft>
              <a:defRPr sz="3600">
                <a:solidFill>
                  <a:schemeClr val="tx2"/>
                </a:solidFill>
                <a:latin typeface="Arial" charset="0"/>
              </a:defRPr>
            </a:lvl6pPr>
            <a:lvl7pPr marL="914400" fontAlgn="base">
              <a:spcBef>
                <a:spcPct val="0"/>
              </a:spcBef>
              <a:spcAft>
                <a:spcPct val="0"/>
              </a:spcAft>
              <a:defRPr sz="3600">
                <a:solidFill>
                  <a:schemeClr val="tx2"/>
                </a:solidFill>
                <a:latin typeface="Arial" charset="0"/>
              </a:defRPr>
            </a:lvl7pPr>
            <a:lvl8pPr marL="1371600" fontAlgn="base">
              <a:spcBef>
                <a:spcPct val="0"/>
              </a:spcBef>
              <a:spcAft>
                <a:spcPct val="0"/>
              </a:spcAft>
              <a:defRPr sz="3600">
                <a:solidFill>
                  <a:schemeClr val="tx2"/>
                </a:solidFill>
                <a:latin typeface="Arial" charset="0"/>
              </a:defRPr>
            </a:lvl8pPr>
            <a:lvl9pPr marL="1828800" fontAlgn="base">
              <a:spcBef>
                <a:spcPct val="0"/>
              </a:spcBef>
              <a:spcAft>
                <a:spcPct val="0"/>
              </a:spcAft>
              <a:defRPr sz="3600">
                <a:solidFill>
                  <a:schemeClr val="tx2"/>
                </a:solidFill>
                <a:latin typeface="Arial" charset="0"/>
              </a:defRPr>
            </a:lvl9pPr>
          </a:lstStyle>
          <a:p>
            <a:r>
              <a:rPr lang="en-US" sz="3000" dirty="0">
                <a:latin typeface="Verdana" panose="020B0604030504040204" pitchFamily="34" charset="0"/>
                <a:ea typeface="Verdana" panose="020B0604030504040204" pitchFamily="34" charset="0"/>
                <a:cs typeface="Verdana" panose="020B0604030504040204" pitchFamily="34" charset="0"/>
              </a:rPr>
              <a:t>Results </a:t>
            </a:r>
          </a:p>
        </p:txBody>
      </p:sp>
      <p:sp>
        <p:nvSpPr>
          <p:cNvPr id="3" name="TextBox 2"/>
          <p:cNvSpPr txBox="1"/>
          <p:nvPr/>
        </p:nvSpPr>
        <p:spPr>
          <a:xfrm rot="16200000">
            <a:off x="-1103448" y="3820767"/>
            <a:ext cx="4862228" cy="400110"/>
          </a:xfrm>
          <a:prstGeom prst="rect">
            <a:avLst/>
          </a:prstGeom>
          <a:solidFill>
            <a:srgbClr val="FFC000"/>
          </a:solidFill>
        </p:spPr>
        <p:txBody>
          <a:bodyPr wrap="none" rtlCol="0">
            <a:spAutoFit/>
          </a:bodyPr>
          <a:lstStyle/>
          <a:p>
            <a:r>
              <a:rPr lang="en-US" sz="2000" b="1" dirty="0"/>
              <a:t>Appropriate Package of Services</a:t>
            </a:r>
          </a:p>
        </p:txBody>
      </p:sp>
      <p:sp>
        <p:nvSpPr>
          <p:cNvPr id="4" name="Rectangle 3"/>
          <p:cNvSpPr/>
          <p:nvPr/>
        </p:nvSpPr>
        <p:spPr>
          <a:xfrm>
            <a:off x="1752600" y="1458353"/>
            <a:ext cx="9829799" cy="369332"/>
          </a:xfrm>
          <a:prstGeom prst="rect">
            <a:avLst/>
          </a:prstGeom>
        </p:spPr>
        <p:txBody>
          <a:bodyPr wrap="square">
            <a:spAutoFit/>
          </a:bodyPr>
          <a:lstStyle/>
          <a:p>
            <a:pPr indent="257175"/>
            <a:r>
              <a:rPr lang="en-US" dirty="0">
                <a:solidFill>
                  <a:srgbClr val="000000"/>
                </a:solidFill>
                <a:ea typeface="Verdana" panose="020B0604030504040204" pitchFamily="34" charset="0"/>
                <a:cs typeface="Verdana" panose="020B0604030504040204" pitchFamily="34" charset="0"/>
              </a:rPr>
              <a:t>Providers viewed counseling as inclusive of caregivers in the patient’s recovery</a:t>
            </a:r>
            <a:endParaRPr lang="en-US" dirty="0">
              <a:solidFill>
                <a:srgbClr val="000000"/>
              </a:solidFill>
              <a:effectLst/>
              <a:ea typeface="Verdana" panose="020B0604030504040204" pitchFamily="34" charset="0"/>
              <a:cs typeface="Verdana" panose="020B0604030504040204" pitchFamily="34" charset="0"/>
            </a:endParaRPr>
          </a:p>
        </p:txBody>
      </p:sp>
      <p:sp>
        <p:nvSpPr>
          <p:cNvPr id="5" name="Rectangle 4"/>
          <p:cNvSpPr/>
          <p:nvPr/>
        </p:nvSpPr>
        <p:spPr>
          <a:xfrm>
            <a:off x="1676400" y="2209800"/>
            <a:ext cx="10286999" cy="923330"/>
          </a:xfrm>
          <a:prstGeom prst="rect">
            <a:avLst/>
          </a:prstGeom>
          <a:ln/>
        </p:spPr>
        <p:style>
          <a:lnRef idx="1">
            <a:schemeClr val="accent6"/>
          </a:lnRef>
          <a:fillRef idx="2">
            <a:schemeClr val="accent6"/>
          </a:fillRef>
          <a:effectRef idx="1">
            <a:schemeClr val="accent6"/>
          </a:effectRef>
          <a:fontRef idx="minor">
            <a:schemeClr val="dk1"/>
          </a:fontRef>
        </p:style>
        <p:txBody>
          <a:bodyPr wrap="square">
            <a:spAutoFit/>
          </a:bodyPr>
          <a:lstStyle/>
          <a:p>
            <a:pPr indent="257175"/>
            <a:r>
              <a:rPr lang="en-US" i="1" dirty="0">
                <a:solidFill>
                  <a:srgbClr val="000000"/>
                </a:solidFill>
                <a:latin typeface="Verdana" panose="020B0604030504040204" pitchFamily="34" charset="0"/>
                <a:ea typeface="Verdana" panose="020B0604030504040204" pitchFamily="34" charset="0"/>
                <a:cs typeface="Verdana" panose="020B0604030504040204" pitchFamily="34" charset="0"/>
              </a:rPr>
              <a:t>“We do counseling. Apart from giving the medication you counsel the person on the condition, and then the caregiver, you try to talk to them too.” - CMHO, Kintampo South	</a:t>
            </a:r>
            <a:endParaRPr lang="en-US"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5"/>
          <p:cNvSpPr/>
          <p:nvPr/>
        </p:nvSpPr>
        <p:spPr>
          <a:xfrm>
            <a:off x="1676400" y="3925669"/>
            <a:ext cx="9906000" cy="646331"/>
          </a:xfrm>
          <a:prstGeom prst="rect">
            <a:avLst/>
          </a:prstGeom>
        </p:spPr>
        <p:txBody>
          <a:bodyPr wrap="square">
            <a:spAutoFit/>
          </a:bodyPr>
          <a:lstStyle/>
          <a:p>
            <a:r>
              <a:rPr lang="en-US" dirty="0">
                <a:ea typeface="Verdana" panose="020B0604030504040204" pitchFamily="34" charset="0"/>
                <a:cs typeface="Verdana" panose="020B0604030504040204" pitchFamily="34" charset="0"/>
              </a:rPr>
              <a:t>Caregivers reported counseling services were adequate. One patient reported poor communication with his provider.</a:t>
            </a:r>
          </a:p>
        </p:txBody>
      </p:sp>
      <p:sp>
        <p:nvSpPr>
          <p:cNvPr id="7" name="Rectangle 6"/>
          <p:cNvSpPr/>
          <p:nvPr/>
        </p:nvSpPr>
        <p:spPr>
          <a:xfrm>
            <a:off x="1752600" y="4876800"/>
            <a:ext cx="10287000" cy="1754326"/>
          </a:xfrm>
          <a:prstGeom prst="rect">
            <a:avLst/>
          </a:prstGeom>
          <a:ln/>
        </p:spPr>
        <p:style>
          <a:lnRef idx="1">
            <a:schemeClr val="accent6"/>
          </a:lnRef>
          <a:fillRef idx="2">
            <a:schemeClr val="accent6"/>
          </a:fillRef>
          <a:effectRef idx="1">
            <a:schemeClr val="accent6"/>
          </a:effectRef>
          <a:fontRef idx="minor">
            <a:schemeClr val="dk1"/>
          </a:fontRef>
        </p:style>
        <p:txBody>
          <a:bodyPr wrap="square">
            <a:spAutoFit/>
          </a:bodyPr>
          <a:lstStyle/>
          <a:p>
            <a:pPr indent="257175"/>
            <a:r>
              <a:rPr lang="en-US" i="1" dirty="0">
                <a:solidFill>
                  <a:srgbClr val="000000"/>
                </a:solidFill>
                <a:latin typeface="Verdana" panose="020B0604030504040204" pitchFamily="34" charset="0"/>
                <a:ea typeface="Verdana" panose="020B0604030504040204" pitchFamily="34" charset="0"/>
                <a:cs typeface="Verdana" panose="020B0604030504040204" pitchFamily="34" charset="0"/>
              </a:rPr>
              <a:t>“The medication that they gave me that I did not see any improvement in my condition was not changed. I was hoping that they will change that medication for me but it did not happen.” </a:t>
            </a:r>
          </a:p>
          <a:p>
            <a:pPr indent="257175"/>
            <a:endParaRPr lang="en-US" i="1" dirty="0">
              <a:solidFill>
                <a:srgbClr val="000000"/>
              </a:solidFill>
              <a:latin typeface="Verdana" panose="020B0604030504040204" pitchFamily="34" charset="0"/>
              <a:ea typeface="Verdana" panose="020B0604030504040204" pitchFamily="34" charset="0"/>
              <a:cs typeface="Verdana" panose="020B0604030504040204" pitchFamily="34" charset="0"/>
            </a:endParaRPr>
          </a:p>
          <a:p>
            <a:pPr indent="257175"/>
            <a:r>
              <a:rPr lang="en-US" i="1" dirty="0">
                <a:solidFill>
                  <a:srgbClr val="000000"/>
                </a:solidFill>
                <a:latin typeface="Verdana" panose="020B0604030504040204" pitchFamily="34" charset="0"/>
                <a:ea typeface="Verdana" panose="020B0604030504040204" pitchFamily="34" charset="0"/>
                <a:cs typeface="Verdana" panose="020B0604030504040204" pitchFamily="34" charset="0"/>
              </a:rPr>
              <a:t>When the patient was asked if he has ever reported this to his care team, he replied, “No, I did not say anything to them.” –Adolescent user, Male, 14</a:t>
            </a:r>
          </a:p>
        </p:txBody>
      </p:sp>
    </p:spTree>
    <p:extLst>
      <p:ext uri="{BB962C8B-B14F-4D97-AF65-F5344CB8AC3E}">
        <p14:creationId xmlns:p14="http://schemas.microsoft.com/office/powerpoint/2010/main" val="598615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8077200" cy="459272"/>
          </a:xfrm>
          <a:solidFill>
            <a:srgbClr val="00B050"/>
          </a:solidFill>
          <a:ln w="9525">
            <a:noFill/>
            <a:miter lim="800000"/>
            <a:headEnd/>
            <a:tailEnd/>
          </a:ln>
          <a:effectLst/>
        </p:spPr>
        <p:txBody>
          <a:bodyPr vert="horz" wrap="square" lIns="68580" tIns="34290" rIns="68580" bIns="34290" numCol="1" rtlCol="0" anchor="ctr" anchorCtr="0" compatLnSpc="1">
            <a:prstTxWarp prst="textNoShape">
              <a:avLst/>
            </a:prstTxWarp>
            <a:noAutofit/>
          </a:bodyPr>
          <a:lstStyle/>
          <a:p>
            <a:pPr algn="ctr">
              <a:buClr>
                <a:schemeClr val="tx2"/>
              </a:buClr>
              <a:buSzPct val="70000"/>
            </a:pPr>
            <a:r>
              <a:rPr lang="en-US" sz="3000" b="1" kern="1200" dirty="0">
                <a:solidFill>
                  <a:schemeClr val="bg1"/>
                </a:solidFill>
                <a:latin typeface="Verdana" panose="020B0604030504040204" pitchFamily="34" charset="0"/>
                <a:ea typeface="Verdana" panose="020B0604030504040204" pitchFamily="34" charset="0"/>
                <a:cs typeface="Verdana" panose="020B0604030504040204" pitchFamily="34" charset="0"/>
              </a:rPr>
              <a:t>Background</a:t>
            </a:r>
          </a:p>
        </p:txBody>
      </p:sp>
      <p:sp>
        <p:nvSpPr>
          <p:cNvPr id="3" name="Content Placeholder 2"/>
          <p:cNvSpPr>
            <a:spLocks noGrp="1"/>
          </p:cNvSpPr>
          <p:nvPr>
            <p:ph idx="1"/>
          </p:nvPr>
        </p:nvSpPr>
        <p:spPr>
          <a:xfrm>
            <a:off x="1447801" y="914400"/>
            <a:ext cx="10515600" cy="5715000"/>
          </a:xfrm>
        </p:spPr>
        <p:txBody>
          <a:bodyPr>
            <a:noAutofit/>
          </a:bodyPr>
          <a:lstStyle/>
          <a:p>
            <a:r>
              <a:rPr lang="en-US" sz="2000" dirty="0"/>
              <a:t>Worldwide,  WHO estimates:</a:t>
            </a:r>
          </a:p>
          <a:p>
            <a:pPr lvl="1">
              <a:buFont typeface="Courier New" charset="0"/>
              <a:buChar char="o"/>
            </a:pPr>
            <a:r>
              <a:rPr lang="en-US" sz="2000" b="1" dirty="0"/>
              <a:t>350 million</a:t>
            </a:r>
            <a:r>
              <a:rPr lang="en-US" sz="2000" dirty="0"/>
              <a:t> people suffer from a depressive disorder, </a:t>
            </a:r>
          </a:p>
          <a:p>
            <a:pPr lvl="1">
              <a:buFont typeface="Courier New" charset="0"/>
              <a:buChar char="o"/>
            </a:pPr>
            <a:r>
              <a:rPr lang="en-US" sz="2000" b="1" dirty="0"/>
              <a:t>60 million </a:t>
            </a:r>
            <a:r>
              <a:rPr lang="en-US" sz="2000" dirty="0"/>
              <a:t>with bipolar affective disorder, </a:t>
            </a:r>
          </a:p>
          <a:p>
            <a:pPr lvl="1">
              <a:buFont typeface="Courier New" charset="0"/>
              <a:buChar char="o"/>
            </a:pPr>
            <a:r>
              <a:rPr lang="en-US" sz="2000" b="1" dirty="0"/>
              <a:t>50 million </a:t>
            </a:r>
            <a:r>
              <a:rPr lang="en-US" sz="2000" dirty="0"/>
              <a:t>are living with epilepsy</a:t>
            </a:r>
          </a:p>
          <a:p>
            <a:pPr lvl="1">
              <a:buFont typeface="Courier New" charset="0"/>
              <a:buChar char="o"/>
            </a:pPr>
            <a:r>
              <a:rPr lang="en-US" sz="2000" b="1" dirty="0"/>
              <a:t>21 million </a:t>
            </a:r>
            <a:r>
              <a:rPr lang="en-US" sz="2000" dirty="0"/>
              <a:t>people with schizophrenia and psychosis, </a:t>
            </a:r>
          </a:p>
          <a:p>
            <a:pPr lvl="1">
              <a:buFont typeface="Courier New" charset="0"/>
              <a:buChar char="o"/>
            </a:pPr>
            <a:r>
              <a:rPr lang="en-US" sz="2000" b="1" dirty="0"/>
              <a:t>47.5 million </a:t>
            </a:r>
            <a:r>
              <a:rPr lang="en-US" sz="2000" dirty="0"/>
              <a:t>with dementia and </a:t>
            </a:r>
          </a:p>
          <a:p>
            <a:pPr lvl="1">
              <a:buFont typeface="Courier New" charset="0"/>
              <a:buChar char="o"/>
            </a:pPr>
            <a:r>
              <a:rPr lang="en-US" sz="2000" dirty="0"/>
              <a:t>an unknown number likely coping with developmental disorders.</a:t>
            </a:r>
          </a:p>
          <a:p>
            <a:endParaRPr lang="en-US" sz="2000" dirty="0"/>
          </a:p>
          <a:p>
            <a:r>
              <a:rPr lang="en-US" sz="2000" dirty="0"/>
              <a:t>UNICEF (2011) estimates 20% prevalence of mental disorders among adolescents (ages 10-19).</a:t>
            </a:r>
          </a:p>
          <a:p>
            <a:endParaRPr lang="en-US" sz="2000" dirty="0"/>
          </a:p>
          <a:p>
            <a:r>
              <a:rPr lang="en-US" sz="2000" dirty="0"/>
              <a:t>Lifetime prevalence and age of onset for disorders such as mood and anxiety disorders, impulse control and substance abuse disorders (Kessler et al 2014).</a:t>
            </a:r>
          </a:p>
          <a:p>
            <a:pPr lvl="1"/>
            <a:r>
              <a:rPr lang="en-US" sz="2000" b="1" dirty="0"/>
              <a:t>50% before age 14</a:t>
            </a:r>
          </a:p>
          <a:p>
            <a:pPr lvl="1"/>
            <a:r>
              <a:rPr lang="en-US" sz="2000" b="1" dirty="0"/>
              <a:t>75% before age 24</a:t>
            </a:r>
          </a:p>
        </p:txBody>
      </p:sp>
    </p:spTree>
    <p:extLst>
      <p:ext uri="{BB962C8B-B14F-4D97-AF65-F5344CB8AC3E}">
        <p14:creationId xmlns:p14="http://schemas.microsoft.com/office/powerpoint/2010/main" val="27544582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rot="16200000">
            <a:off x="-210296" y="3123457"/>
            <a:ext cx="2800352" cy="363439"/>
          </a:xfrm>
          <a:solidFill>
            <a:srgbClr val="FFC000"/>
          </a:solidFill>
        </p:spPr>
        <p:txBody>
          <a:bodyPr/>
          <a:lstStyle/>
          <a:p>
            <a:pPr marL="0" indent="0" algn="ctr">
              <a:buNone/>
            </a:pPr>
            <a:r>
              <a:rPr lang="en-US" sz="2000" b="1" dirty="0"/>
              <a:t>Data</a:t>
            </a:r>
            <a:r>
              <a:rPr lang="en-US" sz="2000" dirty="0"/>
              <a:t> </a:t>
            </a:r>
            <a:r>
              <a:rPr lang="en-US" sz="2000" b="1" dirty="0"/>
              <a:t>Management</a:t>
            </a:r>
          </a:p>
        </p:txBody>
      </p:sp>
      <p:sp>
        <p:nvSpPr>
          <p:cNvPr id="4" name="TextBox 3"/>
          <p:cNvSpPr txBox="1"/>
          <p:nvPr/>
        </p:nvSpPr>
        <p:spPr>
          <a:xfrm>
            <a:off x="3467100" y="304800"/>
            <a:ext cx="5200650" cy="522164"/>
          </a:xfrm>
          <a:prstGeom prst="rect">
            <a:avLst/>
          </a:prstGeom>
          <a:solidFill>
            <a:srgbClr val="00B050"/>
          </a:solidFill>
          <a:ln w="9525">
            <a:noFill/>
            <a:miter lim="800000"/>
            <a:headEnd/>
            <a:tailEnd/>
          </a:ln>
          <a:effectLst/>
        </p:spPr>
        <p:txBody>
          <a:bodyPr vert="horz" wrap="square" lIns="68580" tIns="34290" rIns="68580" bIns="34290" numCol="1" rtlCol="0" anchor="ctr" anchorCtr="0" compatLnSpc="1">
            <a:prstTxWarp prst="textNoShape">
              <a:avLst/>
            </a:prstTxWarp>
            <a:noAutofit/>
          </a:bodyPr>
          <a:lstStyle>
            <a:lvl1pPr algn="ctr" eaLnBrk="1" hangingPunct="1">
              <a:buClr>
                <a:schemeClr val="tx2"/>
              </a:buClr>
              <a:buSzPct val="70000"/>
              <a:defRPr sz="3200" b="1">
                <a:solidFill>
                  <a:schemeClr val="bg1"/>
                </a:solidFill>
                <a:latin typeface="Garamond" panose="02020404030301010803" pitchFamily="18" charset="0"/>
                <a:ea typeface="+mj-ea"/>
                <a:cs typeface="+mj-cs"/>
              </a:defRPr>
            </a:lvl1pPr>
            <a:lvl2pPr eaLnBrk="1" hangingPunct="1">
              <a:defRPr sz="3600">
                <a:solidFill>
                  <a:schemeClr val="tx2"/>
                </a:solidFill>
                <a:latin typeface="Arial" charset="0"/>
              </a:defRPr>
            </a:lvl2pPr>
            <a:lvl3pPr eaLnBrk="1" hangingPunct="1">
              <a:defRPr sz="3600">
                <a:solidFill>
                  <a:schemeClr val="tx2"/>
                </a:solidFill>
                <a:latin typeface="Arial" charset="0"/>
              </a:defRPr>
            </a:lvl3pPr>
            <a:lvl4pPr eaLnBrk="1" hangingPunct="1">
              <a:defRPr sz="3600">
                <a:solidFill>
                  <a:schemeClr val="tx2"/>
                </a:solidFill>
                <a:latin typeface="Arial" charset="0"/>
              </a:defRPr>
            </a:lvl4pPr>
            <a:lvl5pPr eaLnBrk="1" hangingPunct="1">
              <a:defRPr sz="3600">
                <a:solidFill>
                  <a:schemeClr val="tx2"/>
                </a:solidFill>
                <a:latin typeface="Arial" charset="0"/>
              </a:defRPr>
            </a:lvl5pPr>
            <a:lvl6pPr marL="457200" fontAlgn="base">
              <a:spcBef>
                <a:spcPct val="0"/>
              </a:spcBef>
              <a:spcAft>
                <a:spcPct val="0"/>
              </a:spcAft>
              <a:defRPr sz="3600">
                <a:solidFill>
                  <a:schemeClr val="tx2"/>
                </a:solidFill>
                <a:latin typeface="Arial" charset="0"/>
              </a:defRPr>
            </a:lvl6pPr>
            <a:lvl7pPr marL="914400" fontAlgn="base">
              <a:spcBef>
                <a:spcPct val="0"/>
              </a:spcBef>
              <a:spcAft>
                <a:spcPct val="0"/>
              </a:spcAft>
              <a:defRPr sz="3600">
                <a:solidFill>
                  <a:schemeClr val="tx2"/>
                </a:solidFill>
                <a:latin typeface="Arial" charset="0"/>
              </a:defRPr>
            </a:lvl7pPr>
            <a:lvl8pPr marL="1371600" fontAlgn="base">
              <a:spcBef>
                <a:spcPct val="0"/>
              </a:spcBef>
              <a:spcAft>
                <a:spcPct val="0"/>
              </a:spcAft>
              <a:defRPr sz="3600">
                <a:solidFill>
                  <a:schemeClr val="tx2"/>
                </a:solidFill>
                <a:latin typeface="Arial" charset="0"/>
              </a:defRPr>
            </a:lvl8pPr>
            <a:lvl9pPr marL="1828800" fontAlgn="base">
              <a:spcBef>
                <a:spcPct val="0"/>
              </a:spcBef>
              <a:spcAft>
                <a:spcPct val="0"/>
              </a:spcAft>
              <a:defRPr sz="3600">
                <a:solidFill>
                  <a:schemeClr val="tx2"/>
                </a:solidFill>
                <a:latin typeface="Arial" charset="0"/>
              </a:defRPr>
            </a:lvl9pPr>
          </a:lstStyle>
          <a:p>
            <a:r>
              <a:rPr lang="en-US" sz="3000" dirty="0">
                <a:latin typeface="Verdana" panose="020B0604030504040204" pitchFamily="34" charset="0"/>
                <a:ea typeface="Verdana" panose="020B0604030504040204" pitchFamily="34" charset="0"/>
                <a:cs typeface="Verdana" panose="020B0604030504040204" pitchFamily="34" charset="0"/>
              </a:rPr>
              <a:t>Results </a:t>
            </a:r>
          </a:p>
        </p:txBody>
      </p:sp>
      <p:sp>
        <p:nvSpPr>
          <p:cNvPr id="5" name="Rectangle 4"/>
          <p:cNvSpPr/>
          <p:nvPr/>
        </p:nvSpPr>
        <p:spPr>
          <a:xfrm>
            <a:off x="1752600" y="1295400"/>
            <a:ext cx="9296399" cy="646331"/>
          </a:xfrm>
          <a:prstGeom prst="rect">
            <a:avLst/>
          </a:prstGeom>
        </p:spPr>
        <p:txBody>
          <a:bodyPr wrap="square">
            <a:spAutoFit/>
          </a:bodyPr>
          <a:lstStyle/>
          <a:p>
            <a:pPr defTabSz="514350">
              <a:defRPr/>
            </a:pPr>
            <a:r>
              <a:rPr lang="en-US" dirty="0">
                <a:ea typeface="Verdana" panose="020B0604030504040204" pitchFamily="34" charset="0"/>
                <a:cs typeface="Verdana" panose="020B0604030504040204" pitchFamily="34" charset="0"/>
              </a:rPr>
              <a:t>Providers &amp; stakeholders were asked about data collection, analysis, &amp; service utilization</a:t>
            </a:r>
          </a:p>
        </p:txBody>
      </p:sp>
      <p:sp>
        <p:nvSpPr>
          <p:cNvPr id="6" name="Rectangle 5"/>
          <p:cNvSpPr/>
          <p:nvPr/>
        </p:nvSpPr>
        <p:spPr>
          <a:xfrm>
            <a:off x="1905000" y="2343151"/>
            <a:ext cx="9296400" cy="646331"/>
          </a:xfrm>
          <a:prstGeom prst="rect">
            <a:avLst/>
          </a:prstGeom>
        </p:spPr>
        <p:txBody>
          <a:bodyPr wrap="square">
            <a:spAutoFit/>
          </a:bodyPr>
          <a:lstStyle/>
          <a:p>
            <a:pPr indent="257175"/>
            <a:r>
              <a:rPr lang="en-US" dirty="0">
                <a:solidFill>
                  <a:srgbClr val="000000"/>
                </a:solidFill>
                <a:ea typeface="Verdana" panose="020B0604030504040204" pitchFamily="34" charset="0"/>
                <a:cs typeface="Verdana" panose="020B0604030504040204" pitchFamily="34" charset="0"/>
              </a:rPr>
              <a:t>Each facility had a varied method of data collection as there was no standardized method of keeping records.</a:t>
            </a:r>
          </a:p>
        </p:txBody>
      </p:sp>
      <p:sp>
        <p:nvSpPr>
          <p:cNvPr id="7" name="Rectangle 6"/>
          <p:cNvSpPr/>
          <p:nvPr/>
        </p:nvSpPr>
        <p:spPr>
          <a:xfrm>
            <a:off x="1981200" y="3385702"/>
            <a:ext cx="9601200" cy="923330"/>
          </a:xfrm>
          <a:prstGeom prst="rect">
            <a:avLst/>
          </a:prstGeom>
          <a:ln/>
        </p:spPr>
        <p:style>
          <a:lnRef idx="1">
            <a:schemeClr val="accent6"/>
          </a:lnRef>
          <a:fillRef idx="2">
            <a:schemeClr val="accent6"/>
          </a:fillRef>
          <a:effectRef idx="1">
            <a:schemeClr val="accent6"/>
          </a:effectRef>
          <a:fontRef idx="minor">
            <a:schemeClr val="dk1"/>
          </a:fontRef>
        </p:style>
        <p:txBody>
          <a:bodyPr wrap="square">
            <a:spAutoFit/>
          </a:bodyPr>
          <a:lstStyle/>
          <a:p>
            <a:pPr indent="257175"/>
            <a:r>
              <a:rPr lang="en-US" i="1" dirty="0">
                <a:solidFill>
                  <a:srgbClr val="000000"/>
                </a:solidFill>
                <a:ea typeface="Verdana" panose="020B0604030504040204" pitchFamily="34" charset="0"/>
                <a:cs typeface="Verdana" panose="020B0604030504040204" pitchFamily="34" charset="0"/>
              </a:rPr>
              <a:t>“We barely had a computer when we started so everything was stored in folders &amp; even the store room where we kept our folders and other information relating to patients is currently inadequate.” – Clinical Psychologist, KN</a:t>
            </a:r>
          </a:p>
        </p:txBody>
      </p:sp>
      <p:sp>
        <p:nvSpPr>
          <p:cNvPr id="8" name="Rectangle 7"/>
          <p:cNvSpPr/>
          <p:nvPr/>
        </p:nvSpPr>
        <p:spPr>
          <a:xfrm>
            <a:off x="1828800" y="5159514"/>
            <a:ext cx="9829799" cy="707886"/>
          </a:xfrm>
          <a:prstGeom prst="rect">
            <a:avLst/>
          </a:prstGeom>
        </p:spPr>
        <p:txBody>
          <a:bodyPr wrap="square">
            <a:spAutoFit/>
          </a:bodyPr>
          <a:lstStyle/>
          <a:p>
            <a:r>
              <a:rPr lang="en-US" sz="2000" dirty="0">
                <a:ea typeface="Verdana" panose="020B0604030504040204" pitchFamily="34" charset="0"/>
                <a:cs typeface="Verdana" panose="020B0604030504040204" pitchFamily="34" charset="0"/>
              </a:rPr>
              <a:t>Stakeholders also were tasked with compiling monthly reports but did not complete any analysis on service utilization. </a:t>
            </a:r>
          </a:p>
        </p:txBody>
      </p:sp>
    </p:spTree>
    <p:extLst>
      <p:ext uri="{BB962C8B-B14F-4D97-AF65-F5344CB8AC3E}">
        <p14:creationId xmlns:p14="http://schemas.microsoft.com/office/powerpoint/2010/main" val="11822048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24238" y="304800"/>
            <a:ext cx="5129213" cy="457200"/>
          </a:xfrm>
          <a:solidFill>
            <a:srgbClr val="00B050"/>
          </a:solidFill>
          <a:ln w="9525">
            <a:noFill/>
            <a:miter lim="800000"/>
            <a:headEnd/>
            <a:tailEnd/>
          </a:ln>
          <a:effectLst/>
        </p:spPr>
        <p:txBody>
          <a:bodyPr vert="horz" wrap="square" lIns="68580" tIns="34290" rIns="68580" bIns="34290" numCol="1" rtlCol="0" anchor="ctr" anchorCtr="0" compatLnSpc="1">
            <a:prstTxWarp prst="textNoShape">
              <a:avLst/>
            </a:prstTxWarp>
            <a:noAutofit/>
          </a:bodyPr>
          <a:lstStyle/>
          <a:p>
            <a:pPr algn="ctr">
              <a:buClr>
                <a:schemeClr val="tx2"/>
              </a:buClr>
              <a:buSzPct val="70000"/>
            </a:pPr>
            <a:r>
              <a:rPr lang="en-US" sz="3000" b="1" kern="1200" dirty="0">
                <a:solidFill>
                  <a:schemeClr val="bg1"/>
                </a:solidFill>
                <a:latin typeface="Verdana" panose="020B0604030504040204" pitchFamily="34" charset="0"/>
                <a:ea typeface="Verdana" panose="020B0604030504040204" pitchFamily="34" charset="0"/>
                <a:cs typeface="Verdana" panose="020B0604030504040204" pitchFamily="34" charset="0"/>
              </a:rPr>
              <a:t>Results</a:t>
            </a:r>
          </a:p>
        </p:txBody>
      </p:sp>
      <p:sp>
        <p:nvSpPr>
          <p:cNvPr id="5" name="Content Placeholder 4"/>
          <p:cNvSpPr>
            <a:spLocks noGrp="1"/>
          </p:cNvSpPr>
          <p:nvPr>
            <p:ph idx="1"/>
          </p:nvPr>
        </p:nvSpPr>
        <p:spPr>
          <a:xfrm rot="16200000">
            <a:off x="-1482923" y="3241477"/>
            <a:ext cx="6019802" cy="451247"/>
          </a:xfrm>
          <a:solidFill>
            <a:srgbClr val="FFC000"/>
          </a:solidFill>
        </p:spPr>
        <p:txBody>
          <a:bodyPr>
            <a:noAutofit/>
          </a:bodyPr>
          <a:lstStyle/>
          <a:p>
            <a:pPr marL="0" indent="0" algn="ctr">
              <a:buNone/>
            </a:pPr>
            <a:r>
              <a:rPr lang="en-US" sz="2200" b="1" dirty="0"/>
              <a:t>Challenges: Medication Procurement</a:t>
            </a:r>
          </a:p>
        </p:txBody>
      </p:sp>
      <p:sp>
        <p:nvSpPr>
          <p:cNvPr id="6" name="Rectangle 5"/>
          <p:cNvSpPr/>
          <p:nvPr/>
        </p:nvSpPr>
        <p:spPr>
          <a:xfrm>
            <a:off x="2438400" y="1600201"/>
            <a:ext cx="8991600" cy="1015663"/>
          </a:xfrm>
          <a:prstGeom prst="rect">
            <a:avLst/>
          </a:prstGeom>
        </p:spPr>
        <p:txBody>
          <a:bodyPr wrap="square">
            <a:spAutoFit/>
          </a:bodyPr>
          <a:lstStyle/>
          <a:p>
            <a:pPr indent="257175"/>
            <a:r>
              <a:rPr lang="en-US" sz="2000" dirty="0">
                <a:solidFill>
                  <a:srgbClr val="000000"/>
                </a:solidFill>
                <a:ea typeface="Verdana" panose="020B0604030504040204" pitchFamily="34" charset="0"/>
                <a:cs typeface="Verdana" panose="020B0604030504040204" pitchFamily="34" charset="0"/>
              </a:rPr>
              <a:t>Providers &amp; stakeholders were finally asked about challenges. The most common challenges that arose were stigma, transportation logistics, funding &amp; </a:t>
            </a:r>
            <a:r>
              <a:rPr lang="en-US" sz="2000" b="1" dirty="0">
                <a:solidFill>
                  <a:srgbClr val="000000"/>
                </a:solidFill>
                <a:ea typeface="Verdana" panose="020B0604030504040204" pitchFamily="34" charset="0"/>
                <a:cs typeface="Verdana" panose="020B0604030504040204" pitchFamily="34" charset="0"/>
              </a:rPr>
              <a:t>medication procurement.</a:t>
            </a:r>
            <a:endParaRPr lang="en-US" sz="2000" b="1" dirty="0">
              <a:solidFill>
                <a:srgbClr val="000000"/>
              </a:solidFill>
              <a:effectLst/>
              <a:ea typeface="Verdana" panose="020B0604030504040204" pitchFamily="34" charset="0"/>
              <a:cs typeface="Verdana" panose="020B0604030504040204" pitchFamily="34" charset="0"/>
            </a:endParaRPr>
          </a:p>
        </p:txBody>
      </p:sp>
      <p:sp>
        <p:nvSpPr>
          <p:cNvPr id="7" name="TextBox 6"/>
          <p:cNvSpPr txBox="1"/>
          <p:nvPr/>
        </p:nvSpPr>
        <p:spPr>
          <a:xfrm>
            <a:off x="2514600" y="3102114"/>
            <a:ext cx="8839200" cy="707886"/>
          </a:xfrm>
          <a:prstGeom prst="rect">
            <a:avLst/>
          </a:prstGeom>
          <a:noFill/>
        </p:spPr>
        <p:txBody>
          <a:bodyPr wrap="square" rtlCol="0">
            <a:spAutoFit/>
          </a:bodyPr>
          <a:lstStyle/>
          <a:p>
            <a:r>
              <a:rPr lang="en-US" sz="2000" dirty="0">
                <a:ea typeface="Verdana" panose="020B0604030504040204" pitchFamily="34" charset="0"/>
                <a:cs typeface="Verdana" panose="020B0604030504040204" pitchFamily="34" charset="0"/>
              </a:rPr>
              <a:t>Shortage of psychotropic drugs led to providers’ temporary solution of accepting “tokens” (copays) for treatment.</a:t>
            </a:r>
          </a:p>
        </p:txBody>
      </p:sp>
      <p:sp>
        <p:nvSpPr>
          <p:cNvPr id="8" name="Rectangle 7"/>
          <p:cNvSpPr/>
          <p:nvPr/>
        </p:nvSpPr>
        <p:spPr>
          <a:xfrm>
            <a:off x="2133600" y="4230231"/>
            <a:ext cx="9677400" cy="2246769"/>
          </a:xfrm>
          <a:prstGeom prst="rect">
            <a:avLst/>
          </a:prstGeom>
          <a:ln/>
        </p:spPr>
        <p:style>
          <a:lnRef idx="1">
            <a:schemeClr val="accent6"/>
          </a:lnRef>
          <a:fillRef idx="2">
            <a:schemeClr val="accent6"/>
          </a:fillRef>
          <a:effectRef idx="1">
            <a:schemeClr val="accent6"/>
          </a:effectRef>
          <a:fontRef idx="minor">
            <a:schemeClr val="dk1"/>
          </a:fontRef>
        </p:style>
        <p:txBody>
          <a:bodyPr wrap="square">
            <a:spAutoFit/>
          </a:bodyPr>
          <a:lstStyle/>
          <a:p>
            <a:pPr indent="257175"/>
            <a:r>
              <a:rPr lang="en-US" sz="2000" i="1" dirty="0">
                <a:solidFill>
                  <a:srgbClr val="000000"/>
                </a:solidFill>
                <a:latin typeface="+mn-lt"/>
                <a:ea typeface="Verdana" panose="020B0604030504040204" pitchFamily="34" charset="0"/>
                <a:cs typeface="Verdana" panose="020B0604030504040204" pitchFamily="34" charset="0"/>
              </a:rPr>
              <a:t>“We make the clients contribute a token &amp; we also support them in any way that they can, so that they can continuously get access to their medications and sometimes too we get few support from health directorate… There [are] no funds. Medications are scarce, so how do you go for outreach? We are already risking what we are doing, we are not supposed to take money from the clients towards their services but if we don’t do it, they are at risk.” – CPN, KN</a:t>
            </a:r>
          </a:p>
        </p:txBody>
      </p:sp>
    </p:spTree>
    <p:extLst>
      <p:ext uri="{BB962C8B-B14F-4D97-AF65-F5344CB8AC3E}">
        <p14:creationId xmlns:p14="http://schemas.microsoft.com/office/powerpoint/2010/main" val="3012748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057400" y="228600"/>
            <a:ext cx="7848600" cy="685800"/>
          </a:xfrm>
          <a:prstGeom prst="rect">
            <a:avLst/>
          </a:prstGeom>
          <a:solidFill>
            <a:srgbClr val="00B050"/>
          </a:solidFill>
          <a:ln w="9525">
            <a:noFill/>
            <a:miter lim="800000"/>
            <a:headEnd/>
            <a:tailEnd/>
          </a:ln>
          <a:effectLst/>
        </p:spPr>
        <p:txBody>
          <a:bodyPr vert="horz" wrap="square" lIns="68580" tIns="34290" rIns="68580" bIns="34290" numCol="1" rtlCol="0" anchor="ctr" anchorCtr="0" compatLnSpc="1">
            <a:prstTxWarp prst="textNoShape">
              <a:avLst/>
            </a:prstTxWarp>
            <a:noAutofit/>
          </a:bodyPr>
          <a:lstStyle>
            <a:defPPr>
              <a:defRPr lang="en-US"/>
            </a:defPPr>
            <a:lvl1pPr algn="ctr" eaLnBrk="1" hangingPunct="1">
              <a:buClr>
                <a:schemeClr val="tx2"/>
              </a:buClr>
              <a:buSzPct val="70000"/>
              <a:defRPr sz="3200" b="1">
                <a:solidFill>
                  <a:schemeClr val="bg1"/>
                </a:solidFill>
                <a:latin typeface="Garamond" panose="02020404030301010803" pitchFamily="18" charset="0"/>
                <a:ea typeface="+mj-ea"/>
                <a:cs typeface="+mj-cs"/>
              </a:defRPr>
            </a:lvl1pPr>
            <a:lvl2pPr eaLnBrk="1" hangingPunct="1">
              <a:defRPr sz="3600">
                <a:solidFill>
                  <a:schemeClr val="tx2"/>
                </a:solidFill>
                <a:latin typeface="Arial" charset="0"/>
              </a:defRPr>
            </a:lvl2pPr>
            <a:lvl3pPr eaLnBrk="1" hangingPunct="1">
              <a:defRPr sz="3600">
                <a:solidFill>
                  <a:schemeClr val="tx2"/>
                </a:solidFill>
                <a:latin typeface="Arial" charset="0"/>
              </a:defRPr>
            </a:lvl3pPr>
            <a:lvl4pPr eaLnBrk="1" hangingPunct="1">
              <a:defRPr sz="3600">
                <a:solidFill>
                  <a:schemeClr val="tx2"/>
                </a:solidFill>
                <a:latin typeface="Arial" charset="0"/>
              </a:defRPr>
            </a:lvl4pPr>
            <a:lvl5pPr eaLnBrk="1" hangingPunct="1">
              <a:defRPr sz="3600">
                <a:solidFill>
                  <a:schemeClr val="tx2"/>
                </a:solidFill>
                <a:latin typeface="Arial" charset="0"/>
              </a:defRPr>
            </a:lvl5pPr>
            <a:lvl6pPr marL="457200" fontAlgn="base">
              <a:spcBef>
                <a:spcPct val="0"/>
              </a:spcBef>
              <a:spcAft>
                <a:spcPct val="0"/>
              </a:spcAft>
              <a:defRPr sz="3600">
                <a:solidFill>
                  <a:schemeClr val="tx2"/>
                </a:solidFill>
                <a:latin typeface="Arial" charset="0"/>
              </a:defRPr>
            </a:lvl6pPr>
            <a:lvl7pPr marL="914400" fontAlgn="base">
              <a:spcBef>
                <a:spcPct val="0"/>
              </a:spcBef>
              <a:spcAft>
                <a:spcPct val="0"/>
              </a:spcAft>
              <a:defRPr sz="3600">
                <a:solidFill>
                  <a:schemeClr val="tx2"/>
                </a:solidFill>
                <a:latin typeface="Arial" charset="0"/>
              </a:defRPr>
            </a:lvl7pPr>
            <a:lvl8pPr marL="1371600" fontAlgn="base">
              <a:spcBef>
                <a:spcPct val="0"/>
              </a:spcBef>
              <a:spcAft>
                <a:spcPct val="0"/>
              </a:spcAft>
              <a:defRPr sz="3600">
                <a:solidFill>
                  <a:schemeClr val="tx2"/>
                </a:solidFill>
                <a:latin typeface="Arial" charset="0"/>
              </a:defRPr>
            </a:lvl8pPr>
            <a:lvl9pPr marL="1828800" fontAlgn="base">
              <a:spcBef>
                <a:spcPct val="0"/>
              </a:spcBef>
              <a:spcAft>
                <a:spcPct val="0"/>
              </a:spcAft>
              <a:defRPr sz="3600">
                <a:solidFill>
                  <a:schemeClr val="tx2"/>
                </a:solidFill>
                <a:latin typeface="Arial" charset="0"/>
              </a:defRPr>
            </a:lvl9pPr>
          </a:lstStyle>
          <a:p>
            <a:r>
              <a:rPr lang="en-US" sz="3000" dirty="0">
                <a:latin typeface="Verdana" panose="020B0604030504040204" pitchFamily="34" charset="0"/>
                <a:ea typeface="Verdana" panose="020B0604030504040204" pitchFamily="34" charset="0"/>
                <a:cs typeface="Verdana" panose="020B0604030504040204" pitchFamily="34" charset="0"/>
              </a:rPr>
              <a:t>Geographic Information System</a:t>
            </a:r>
          </a:p>
        </p:txBody>
      </p:sp>
      <p:pic>
        <p:nvPicPr>
          <p:cNvPr id="4" name="Picture 3" descr="health_facs_map3.jpg"/>
          <p:cNvPicPr/>
          <p:nvPr/>
        </p:nvPicPr>
        <p:blipFill>
          <a:blip r:embed="rId3" cstate="print"/>
          <a:stretch>
            <a:fillRect/>
          </a:stretch>
        </p:blipFill>
        <p:spPr>
          <a:xfrm>
            <a:off x="2057400" y="1295400"/>
            <a:ext cx="8229600" cy="5334000"/>
          </a:xfrm>
          <a:prstGeom prst="rect">
            <a:avLst/>
          </a:prstGeom>
        </p:spPr>
      </p:pic>
    </p:spTree>
    <p:extLst>
      <p:ext uri="{BB962C8B-B14F-4D97-AF65-F5344CB8AC3E}">
        <p14:creationId xmlns:p14="http://schemas.microsoft.com/office/powerpoint/2010/main" val="28638364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7075" y="304800"/>
            <a:ext cx="5657850" cy="479468"/>
          </a:xfrm>
          <a:solidFill>
            <a:srgbClr val="00B050"/>
          </a:solidFill>
          <a:ln w="9525">
            <a:noFill/>
            <a:miter lim="800000"/>
            <a:headEnd/>
            <a:tailEnd/>
          </a:ln>
          <a:effectLst/>
        </p:spPr>
        <p:txBody>
          <a:bodyPr vert="horz" wrap="square" lIns="68580" tIns="34290" rIns="68580" bIns="34290" numCol="1" rtlCol="0" anchor="ctr" anchorCtr="0" compatLnSpc="1">
            <a:prstTxWarp prst="textNoShape">
              <a:avLst/>
            </a:prstTxWarp>
            <a:noAutofit/>
          </a:bodyPr>
          <a:lstStyle/>
          <a:p>
            <a:pPr algn="ctr">
              <a:buClr>
                <a:schemeClr val="tx2"/>
              </a:buClr>
              <a:buSzPct val="70000"/>
            </a:pPr>
            <a:br>
              <a:rPr lang="en-US" sz="3000" b="1" kern="1200" dirty="0">
                <a:solidFill>
                  <a:schemeClr val="bg1"/>
                </a:solidFill>
                <a:latin typeface="Verdana" panose="020B0604030504040204" pitchFamily="34" charset="0"/>
                <a:ea typeface="Verdana" panose="020B0604030504040204" pitchFamily="34" charset="0"/>
                <a:cs typeface="Verdana" panose="020B0604030504040204" pitchFamily="34" charset="0"/>
              </a:rPr>
            </a:br>
            <a:r>
              <a:rPr lang="en-US" sz="3000" b="1" kern="1200" dirty="0">
                <a:solidFill>
                  <a:schemeClr val="bg1"/>
                </a:solidFill>
                <a:latin typeface="Verdana" panose="020B0604030504040204" pitchFamily="34" charset="0"/>
                <a:ea typeface="Verdana" panose="020B0604030504040204" pitchFamily="34" charset="0"/>
                <a:cs typeface="Verdana" panose="020B0604030504040204" pitchFamily="34" charset="0"/>
              </a:rPr>
              <a:t>Recommendations</a:t>
            </a:r>
            <a:br>
              <a:rPr lang="en-US" sz="3000" b="1" kern="1200" dirty="0">
                <a:solidFill>
                  <a:schemeClr val="bg1"/>
                </a:solidFill>
                <a:latin typeface="Verdana" panose="020B0604030504040204" pitchFamily="34" charset="0"/>
                <a:ea typeface="Verdana" panose="020B0604030504040204" pitchFamily="34" charset="0"/>
                <a:cs typeface="Verdana" panose="020B0604030504040204" pitchFamily="34" charset="0"/>
              </a:rPr>
            </a:br>
            <a:endParaRPr lang="en-US" sz="3000" b="1" kern="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1676401" y="1143000"/>
            <a:ext cx="9372600" cy="5105400"/>
          </a:xfrm>
        </p:spPr>
        <p:txBody>
          <a:bodyPr>
            <a:noAutofit/>
          </a:bodyPr>
          <a:lstStyle/>
          <a:p>
            <a:pPr algn="just">
              <a:lnSpc>
                <a:spcPct val="150000"/>
              </a:lnSpc>
              <a:buFont typeface="Wingdings" pitchFamily="2" charset="2"/>
              <a:buChar char="§"/>
            </a:pPr>
            <a:r>
              <a:rPr lang="en-US" sz="2000" dirty="0">
                <a:latin typeface="Verdana" panose="020B0604030504040204" pitchFamily="34" charset="0"/>
                <a:ea typeface="Verdana" panose="020B0604030504040204" pitchFamily="34" charset="0"/>
                <a:cs typeface="Verdana" panose="020B0604030504040204" pitchFamily="34" charset="0"/>
              </a:rPr>
              <a:t>Better data management and improved record keeping</a:t>
            </a:r>
          </a:p>
          <a:p>
            <a:pPr algn="just">
              <a:lnSpc>
                <a:spcPct val="150000"/>
              </a:lnSpc>
              <a:buFont typeface="Wingdings" pitchFamily="2" charset="2"/>
              <a:buChar char="§"/>
            </a:pPr>
            <a:r>
              <a:rPr lang="en-US" sz="2000" dirty="0">
                <a:latin typeface="Verdana" panose="020B0604030504040204" pitchFamily="34" charset="0"/>
                <a:ea typeface="Verdana" panose="020B0604030504040204" pitchFamily="34" charset="0"/>
                <a:cs typeface="Verdana" panose="020B0604030504040204" pitchFamily="34" charset="0"/>
              </a:rPr>
              <a:t>Document best practices like advocacy and sensitization</a:t>
            </a:r>
          </a:p>
          <a:p>
            <a:pPr algn="just">
              <a:lnSpc>
                <a:spcPct val="150000"/>
              </a:lnSpc>
              <a:buFont typeface="Wingdings" pitchFamily="2" charset="2"/>
              <a:buChar char="§"/>
            </a:pPr>
            <a:r>
              <a:rPr lang="en-US" sz="2000" dirty="0">
                <a:latin typeface="Verdana" panose="020B0604030504040204" pitchFamily="34" charset="0"/>
                <a:ea typeface="Verdana" panose="020B0604030504040204" pitchFamily="34" charset="0"/>
                <a:cs typeface="Verdana" panose="020B0604030504040204" pitchFamily="34" charset="0"/>
              </a:rPr>
              <a:t>Increase cooperation with other health providers who offer similar services and with non-health providers</a:t>
            </a:r>
          </a:p>
          <a:p>
            <a:pPr algn="just">
              <a:lnSpc>
                <a:spcPct val="150000"/>
              </a:lnSpc>
              <a:buFont typeface="Wingdings" pitchFamily="2" charset="2"/>
              <a:buChar char="§"/>
            </a:pPr>
            <a:r>
              <a:rPr lang="en-US" sz="2000" dirty="0">
                <a:latin typeface="Verdana" panose="020B0604030504040204" pitchFamily="34" charset="0"/>
                <a:ea typeface="Verdana" panose="020B0604030504040204" pitchFamily="34" charset="0"/>
                <a:cs typeface="Verdana" panose="020B0604030504040204" pitchFamily="34" charset="0"/>
              </a:rPr>
              <a:t>Proper tools and education for diagnosing disorders accurately will improve patient safety</a:t>
            </a:r>
          </a:p>
          <a:p>
            <a:pPr algn="just">
              <a:lnSpc>
                <a:spcPct val="150000"/>
              </a:lnSpc>
              <a:buFont typeface="Wingdings" pitchFamily="2" charset="2"/>
              <a:buChar char="§"/>
            </a:pPr>
            <a:r>
              <a:rPr lang="en-US" sz="2000" dirty="0">
                <a:latin typeface="Verdana" panose="020B0604030504040204" pitchFamily="34" charset="0"/>
                <a:ea typeface="Verdana" panose="020B0604030504040204" pitchFamily="34" charset="0"/>
                <a:cs typeface="Verdana" panose="020B0604030504040204" pitchFamily="34" charset="0"/>
              </a:rPr>
              <a:t>More quantitative evidence and data is needed to illustrate the whole picture on this region and similar states</a:t>
            </a:r>
          </a:p>
          <a:p>
            <a:pPr algn="just">
              <a:lnSpc>
                <a:spcPct val="220000"/>
              </a:lnSpc>
              <a:buFont typeface="Wingdings" pitchFamily="2" charset="2"/>
              <a:buChar char="§"/>
            </a:pPr>
            <a:endParaRPr lang="en-US" sz="2000" dirty="0">
              <a:latin typeface="Verdana" panose="020B0604030504040204" pitchFamily="34" charset="0"/>
              <a:ea typeface="Verdana" panose="020B0604030504040204" pitchFamily="34" charset="0"/>
              <a:cs typeface="Verdana" panose="020B0604030504040204" pitchFamily="34" charset="0"/>
            </a:endParaRPr>
          </a:p>
          <a:p>
            <a:pPr marL="0" indent="0" algn="just">
              <a:buNone/>
            </a:pPr>
            <a:endParaRPr lang="en-US" sz="2000" dirty="0">
              <a:latin typeface="Verdana" panose="020B0604030504040204" pitchFamily="34" charset="0"/>
              <a:ea typeface="Verdana" panose="020B0604030504040204" pitchFamily="34" charset="0"/>
              <a:cs typeface="Verdana" panose="020B0604030504040204" pitchFamily="34" charset="0"/>
            </a:endParaRPr>
          </a:p>
          <a:p>
            <a:pPr>
              <a:buFont typeface="Wingdings" charset="2"/>
              <a:buChar char="Ø"/>
            </a:pPr>
            <a:endParaRPr lang="en-US"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4421900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9201" y="1447800"/>
            <a:ext cx="9753600" cy="5016758"/>
          </a:xfrm>
          <a:prstGeom prst="rect">
            <a:avLst/>
          </a:prstGeom>
        </p:spPr>
        <p:txBody>
          <a:bodyPr wrap="square">
            <a:spAutoFit/>
          </a:bodyPr>
          <a:lstStyle/>
          <a:p>
            <a:pPr marL="342900" indent="-342900" algn="just">
              <a:lnSpc>
                <a:spcPct val="150000"/>
              </a:lnSpc>
              <a:buFont typeface="Wingdings" pitchFamily="2" charset="2"/>
              <a:buChar char="§"/>
            </a:pPr>
            <a:r>
              <a:rPr lang="en-US" sz="2000" dirty="0">
                <a:ea typeface="Verdana" panose="020B0604030504040204" pitchFamily="34" charset="0"/>
                <a:cs typeface="Verdana" panose="020B0604030504040204" pitchFamily="34" charset="0"/>
              </a:rPr>
              <a:t>There are few mental health service providers for people living with mental and neurological disorders in the two Kintampo districts, with no specific services for adolescents. </a:t>
            </a:r>
          </a:p>
          <a:p>
            <a:pPr marL="342900" indent="-342900" algn="just">
              <a:lnSpc>
                <a:spcPct val="150000"/>
              </a:lnSpc>
              <a:buFont typeface="Wingdings" pitchFamily="2" charset="2"/>
              <a:buChar char="§"/>
            </a:pPr>
            <a:endParaRPr lang="en-US" sz="2000" dirty="0">
              <a:ea typeface="Verdana" panose="020B0604030504040204" pitchFamily="34" charset="0"/>
              <a:cs typeface="Verdana" panose="020B0604030504040204" pitchFamily="34" charset="0"/>
            </a:endParaRPr>
          </a:p>
          <a:p>
            <a:pPr marL="342900" indent="-342900" algn="just">
              <a:lnSpc>
                <a:spcPct val="150000"/>
              </a:lnSpc>
              <a:buFont typeface="Wingdings" pitchFamily="2" charset="2"/>
              <a:buChar char="§"/>
            </a:pPr>
            <a:r>
              <a:rPr lang="en-US" sz="2000" dirty="0">
                <a:ea typeface="Verdana" panose="020B0604030504040204" pitchFamily="34" charset="0"/>
                <a:cs typeface="Verdana" panose="020B0604030504040204" pitchFamily="34" charset="0"/>
              </a:rPr>
              <a:t>Passage of the Mental Health Act 846 is an important milestone in mental health care but currently no specific plans for adolescent mental health in the two Kintampo districts. </a:t>
            </a:r>
          </a:p>
          <a:p>
            <a:pPr marL="342900" indent="-342900" algn="just">
              <a:lnSpc>
                <a:spcPct val="150000"/>
              </a:lnSpc>
              <a:buFont typeface="Wingdings" pitchFamily="2" charset="2"/>
              <a:buChar char="§"/>
            </a:pPr>
            <a:endParaRPr lang="en-US" sz="2000" dirty="0">
              <a:ea typeface="Verdana" panose="020B0604030504040204" pitchFamily="34" charset="0"/>
              <a:cs typeface="Verdana" panose="020B0604030504040204" pitchFamily="34" charset="0"/>
            </a:endParaRPr>
          </a:p>
          <a:p>
            <a:pPr marL="342900" indent="-342900" algn="just">
              <a:lnSpc>
                <a:spcPct val="150000"/>
              </a:lnSpc>
              <a:buFont typeface="Wingdings" pitchFamily="2" charset="2"/>
              <a:buChar char="§"/>
            </a:pPr>
            <a:r>
              <a:rPr lang="en-US" sz="2000" dirty="0">
                <a:ea typeface="Verdana" panose="020B0604030504040204" pitchFamily="34" charset="0"/>
                <a:cs typeface="Verdana" panose="020B0604030504040204" pitchFamily="34" charset="0"/>
              </a:rPr>
              <a:t>Community sensitization and advocacy against stigma are all successful </a:t>
            </a:r>
            <a:r>
              <a:rPr lang="en-US" sz="2000" dirty="0" err="1">
                <a:ea typeface="Verdana" panose="020B0604030504040204" pitchFamily="34" charset="0"/>
                <a:cs typeface="Verdana" panose="020B0604030504040204" pitchFamily="34" charset="0"/>
              </a:rPr>
              <a:t>programmes</a:t>
            </a:r>
            <a:r>
              <a:rPr lang="en-US" sz="2000" dirty="0">
                <a:ea typeface="Verdana" panose="020B0604030504040204" pitchFamily="34" charset="0"/>
                <a:cs typeface="Verdana" panose="020B0604030504040204" pitchFamily="34" charset="0"/>
              </a:rPr>
              <a:t> that need to be adopted. </a:t>
            </a:r>
          </a:p>
          <a:p>
            <a:pPr>
              <a:buFont typeface="Wingdings" charset="2"/>
              <a:buChar char="Ø"/>
            </a:pPr>
            <a:endParaRPr lang="en-US" sz="2000" dirty="0">
              <a:ea typeface="Verdana" panose="020B0604030504040204" pitchFamily="34" charset="0"/>
              <a:cs typeface="Verdana" panose="020B0604030504040204" pitchFamily="34" charset="0"/>
            </a:endParaRPr>
          </a:p>
        </p:txBody>
      </p:sp>
      <p:sp>
        <p:nvSpPr>
          <p:cNvPr id="4" name="TextBox 3"/>
          <p:cNvSpPr txBox="1"/>
          <p:nvPr/>
        </p:nvSpPr>
        <p:spPr>
          <a:xfrm>
            <a:off x="3884294" y="270301"/>
            <a:ext cx="4954905" cy="415499"/>
          </a:xfrm>
          <a:prstGeom prst="rect">
            <a:avLst/>
          </a:prstGeom>
          <a:solidFill>
            <a:srgbClr val="00B050"/>
          </a:solidFill>
          <a:ln w="9525">
            <a:noFill/>
            <a:miter lim="800000"/>
            <a:headEnd/>
            <a:tailEnd/>
          </a:ln>
          <a:effectLst/>
        </p:spPr>
        <p:txBody>
          <a:bodyPr vert="horz" wrap="square" lIns="68580" tIns="34290" rIns="68580" bIns="34290" numCol="1" rtlCol="0" anchor="ctr" anchorCtr="0" compatLnSpc="1">
            <a:prstTxWarp prst="textNoShape">
              <a:avLst/>
            </a:prstTxWarp>
            <a:noAutofit/>
          </a:bodyPr>
          <a:lstStyle>
            <a:defPPr>
              <a:defRPr lang="en-US"/>
            </a:defPPr>
            <a:lvl1pPr algn="ctr" eaLnBrk="1" hangingPunct="1">
              <a:buClr>
                <a:schemeClr val="tx2"/>
              </a:buClr>
              <a:buSzPct val="70000"/>
              <a:defRPr sz="3200" b="1">
                <a:solidFill>
                  <a:schemeClr val="bg1"/>
                </a:solidFill>
                <a:latin typeface="Garamond" panose="02020404030301010803" pitchFamily="18" charset="0"/>
                <a:ea typeface="+mj-ea"/>
                <a:cs typeface="+mj-cs"/>
              </a:defRPr>
            </a:lvl1pPr>
            <a:lvl2pPr eaLnBrk="1" hangingPunct="1">
              <a:defRPr sz="3600">
                <a:solidFill>
                  <a:schemeClr val="tx2"/>
                </a:solidFill>
                <a:latin typeface="Arial" charset="0"/>
              </a:defRPr>
            </a:lvl2pPr>
            <a:lvl3pPr eaLnBrk="1" hangingPunct="1">
              <a:defRPr sz="3600">
                <a:solidFill>
                  <a:schemeClr val="tx2"/>
                </a:solidFill>
                <a:latin typeface="Arial" charset="0"/>
              </a:defRPr>
            </a:lvl3pPr>
            <a:lvl4pPr eaLnBrk="1" hangingPunct="1">
              <a:defRPr sz="3600">
                <a:solidFill>
                  <a:schemeClr val="tx2"/>
                </a:solidFill>
                <a:latin typeface="Arial" charset="0"/>
              </a:defRPr>
            </a:lvl4pPr>
            <a:lvl5pPr eaLnBrk="1" hangingPunct="1">
              <a:defRPr sz="3600">
                <a:solidFill>
                  <a:schemeClr val="tx2"/>
                </a:solidFill>
                <a:latin typeface="Arial" charset="0"/>
              </a:defRPr>
            </a:lvl5pPr>
            <a:lvl6pPr marL="457200" fontAlgn="base">
              <a:spcBef>
                <a:spcPct val="0"/>
              </a:spcBef>
              <a:spcAft>
                <a:spcPct val="0"/>
              </a:spcAft>
              <a:defRPr sz="3600">
                <a:solidFill>
                  <a:schemeClr val="tx2"/>
                </a:solidFill>
                <a:latin typeface="Arial" charset="0"/>
              </a:defRPr>
            </a:lvl6pPr>
            <a:lvl7pPr marL="914400" fontAlgn="base">
              <a:spcBef>
                <a:spcPct val="0"/>
              </a:spcBef>
              <a:spcAft>
                <a:spcPct val="0"/>
              </a:spcAft>
              <a:defRPr sz="3600">
                <a:solidFill>
                  <a:schemeClr val="tx2"/>
                </a:solidFill>
                <a:latin typeface="Arial" charset="0"/>
              </a:defRPr>
            </a:lvl7pPr>
            <a:lvl8pPr marL="1371600" fontAlgn="base">
              <a:spcBef>
                <a:spcPct val="0"/>
              </a:spcBef>
              <a:spcAft>
                <a:spcPct val="0"/>
              </a:spcAft>
              <a:defRPr sz="3600">
                <a:solidFill>
                  <a:schemeClr val="tx2"/>
                </a:solidFill>
                <a:latin typeface="Arial" charset="0"/>
              </a:defRPr>
            </a:lvl8pPr>
            <a:lvl9pPr marL="1828800" fontAlgn="base">
              <a:spcBef>
                <a:spcPct val="0"/>
              </a:spcBef>
              <a:spcAft>
                <a:spcPct val="0"/>
              </a:spcAft>
              <a:defRPr sz="3600">
                <a:solidFill>
                  <a:schemeClr val="tx2"/>
                </a:solidFill>
                <a:latin typeface="Arial" charset="0"/>
              </a:defRPr>
            </a:lvl9pPr>
          </a:lstStyle>
          <a:p>
            <a:r>
              <a:rPr lang="en-US" sz="3000" dirty="0">
                <a:latin typeface="Verdana" panose="020B0604030504040204" pitchFamily="34" charset="0"/>
                <a:ea typeface="Verdana" panose="020B0604030504040204" pitchFamily="34" charset="0"/>
                <a:cs typeface="Verdana" panose="020B0604030504040204" pitchFamily="34" charset="0"/>
              </a:rPr>
              <a:t>Conclusion</a:t>
            </a:r>
          </a:p>
        </p:txBody>
      </p:sp>
    </p:spTree>
    <p:extLst>
      <p:ext uri="{BB962C8B-B14F-4D97-AF65-F5344CB8AC3E}">
        <p14:creationId xmlns:p14="http://schemas.microsoft.com/office/powerpoint/2010/main" val="37187423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0" y="3429000"/>
            <a:ext cx="10820400" cy="415499"/>
          </a:xfrm>
          <a:prstGeom prst="rect">
            <a:avLst/>
          </a:prstGeom>
          <a:solidFill>
            <a:srgbClr val="00B050"/>
          </a:solidFill>
          <a:ln w="9525">
            <a:noFill/>
            <a:miter lim="800000"/>
            <a:headEnd/>
            <a:tailEnd/>
          </a:ln>
          <a:effectLst/>
        </p:spPr>
        <p:txBody>
          <a:bodyPr vert="horz" wrap="square" lIns="68580" tIns="34290" rIns="68580" bIns="34290" numCol="1" rtlCol="0" anchor="ctr" anchorCtr="0" compatLnSpc="1">
            <a:prstTxWarp prst="textNoShape">
              <a:avLst/>
            </a:prstTxWarp>
            <a:noAutofit/>
          </a:bodyPr>
          <a:lstStyle>
            <a:defPPr>
              <a:defRPr lang="en-US"/>
            </a:defPPr>
            <a:lvl1pPr algn="ctr" eaLnBrk="1" hangingPunct="1">
              <a:buClr>
                <a:schemeClr val="tx2"/>
              </a:buClr>
              <a:buSzPct val="70000"/>
              <a:defRPr sz="3200" b="1">
                <a:solidFill>
                  <a:schemeClr val="bg1"/>
                </a:solidFill>
                <a:latin typeface="Garamond" panose="02020404030301010803" pitchFamily="18" charset="0"/>
                <a:ea typeface="+mj-ea"/>
                <a:cs typeface="+mj-cs"/>
              </a:defRPr>
            </a:lvl1pPr>
            <a:lvl2pPr eaLnBrk="1" hangingPunct="1">
              <a:defRPr sz="3600">
                <a:solidFill>
                  <a:schemeClr val="tx2"/>
                </a:solidFill>
                <a:latin typeface="Arial" charset="0"/>
              </a:defRPr>
            </a:lvl2pPr>
            <a:lvl3pPr eaLnBrk="1" hangingPunct="1">
              <a:defRPr sz="3600">
                <a:solidFill>
                  <a:schemeClr val="tx2"/>
                </a:solidFill>
                <a:latin typeface="Arial" charset="0"/>
              </a:defRPr>
            </a:lvl3pPr>
            <a:lvl4pPr eaLnBrk="1" hangingPunct="1">
              <a:defRPr sz="3600">
                <a:solidFill>
                  <a:schemeClr val="tx2"/>
                </a:solidFill>
                <a:latin typeface="Arial" charset="0"/>
              </a:defRPr>
            </a:lvl4pPr>
            <a:lvl5pPr eaLnBrk="1" hangingPunct="1">
              <a:defRPr sz="3600">
                <a:solidFill>
                  <a:schemeClr val="tx2"/>
                </a:solidFill>
                <a:latin typeface="Arial" charset="0"/>
              </a:defRPr>
            </a:lvl5pPr>
            <a:lvl6pPr marL="457200" fontAlgn="base">
              <a:spcBef>
                <a:spcPct val="0"/>
              </a:spcBef>
              <a:spcAft>
                <a:spcPct val="0"/>
              </a:spcAft>
              <a:defRPr sz="3600">
                <a:solidFill>
                  <a:schemeClr val="tx2"/>
                </a:solidFill>
                <a:latin typeface="Arial" charset="0"/>
              </a:defRPr>
            </a:lvl6pPr>
            <a:lvl7pPr marL="914400" fontAlgn="base">
              <a:spcBef>
                <a:spcPct val="0"/>
              </a:spcBef>
              <a:spcAft>
                <a:spcPct val="0"/>
              </a:spcAft>
              <a:defRPr sz="3600">
                <a:solidFill>
                  <a:schemeClr val="tx2"/>
                </a:solidFill>
                <a:latin typeface="Arial" charset="0"/>
              </a:defRPr>
            </a:lvl7pPr>
            <a:lvl8pPr marL="1371600" fontAlgn="base">
              <a:spcBef>
                <a:spcPct val="0"/>
              </a:spcBef>
              <a:spcAft>
                <a:spcPct val="0"/>
              </a:spcAft>
              <a:defRPr sz="3600">
                <a:solidFill>
                  <a:schemeClr val="tx2"/>
                </a:solidFill>
                <a:latin typeface="Arial" charset="0"/>
              </a:defRPr>
            </a:lvl8pPr>
            <a:lvl9pPr marL="1828800" fontAlgn="base">
              <a:spcBef>
                <a:spcPct val="0"/>
              </a:spcBef>
              <a:spcAft>
                <a:spcPct val="0"/>
              </a:spcAft>
              <a:defRPr sz="3600">
                <a:solidFill>
                  <a:schemeClr val="tx2"/>
                </a:solidFill>
                <a:latin typeface="Arial" charset="0"/>
              </a:defRPr>
            </a:lvl9pPr>
          </a:lstStyle>
          <a:p>
            <a:r>
              <a:rPr lang="en-US" sz="3000" dirty="0">
                <a:latin typeface="Verdana" panose="020B0604030504040204" pitchFamily="34" charset="0"/>
                <a:ea typeface="Verdana" panose="020B0604030504040204" pitchFamily="34" charset="0"/>
                <a:cs typeface="Verdana" panose="020B0604030504040204" pitchFamily="34" charset="0"/>
              </a:rPr>
              <a:t>Thank you for your audience</a:t>
            </a:r>
          </a:p>
        </p:txBody>
      </p:sp>
    </p:spTree>
    <p:extLst>
      <p:ext uri="{BB962C8B-B14F-4D97-AF65-F5344CB8AC3E}">
        <p14:creationId xmlns:p14="http://schemas.microsoft.com/office/powerpoint/2010/main" val="5695067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1371601" y="1143000"/>
            <a:ext cx="10134600" cy="5105400"/>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r>
              <a:rPr lang="en-US" sz="1000" dirty="0">
                <a:latin typeface="Garamond" panose="02020404030301010803" pitchFamily="18" charset="0"/>
              </a:rPr>
              <a:t>Kessler RC, Berglund P, </a:t>
            </a:r>
            <a:r>
              <a:rPr lang="en-US" sz="1000" dirty="0" err="1">
                <a:latin typeface="Garamond" panose="02020404030301010803" pitchFamily="18" charset="0"/>
              </a:rPr>
              <a:t>Demler</a:t>
            </a:r>
            <a:r>
              <a:rPr lang="en-US" sz="1000" dirty="0">
                <a:latin typeface="Garamond" panose="02020404030301010803" pitchFamily="18" charset="0"/>
              </a:rPr>
              <a:t> O, </a:t>
            </a:r>
            <a:r>
              <a:rPr lang="en-US" sz="1000" dirty="0" err="1">
                <a:latin typeface="Garamond" panose="02020404030301010803" pitchFamily="18" charset="0"/>
              </a:rPr>
              <a:t>Jin</a:t>
            </a:r>
            <a:r>
              <a:rPr lang="en-US" sz="1000" dirty="0">
                <a:latin typeface="Garamond" panose="02020404030301010803" pitchFamily="18" charset="0"/>
              </a:rPr>
              <a:t> R, </a:t>
            </a:r>
            <a:r>
              <a:rPr lang="en-US" sz="1000" dirty="0" err="1">
                <a:latin typeface="Garamond" panose="02020404030301010803" pitchFamily="18" charset="0"/>
              </a:rPr>
              <a:t>Merikangas</a:t>
            </a:r>
            <a:r>
              <a:rPr lang="en-US" sz="1000" dirty="0">
                <a:latin typeface="Garamond" panose="02020404030301010803" pitchFamily="18" charset="0"/>
              </a:rPr>
              <a:t> KR, Walters EE. (2005.) Lifetime Prevalence and Age-of-Onset Distributions of DSM-IV Disorders in the National Comorbidity Survey Replication. </a:t>
            </a:r>
            <a:r>
              <a:rPr lang="en-US" sz="1000" i="1" dirty="0">
                <a:latin typeface="Garamond" panose="02020404030301010803" pitchFamily="18" charset="0"/>
              </a:rPr>
              <a:t>Arch Gen Psychiatry.</a:t>
            </a:r>
            <a:r>
              <a:rPr lang="en-US" sz="1000" dirty="0">
                <a:latin typeface="Garamond" panose="02020404030301010803" pitchFamily="18" charset="0"/>
              </a:rPr>
              <a:t> 62(6):593-602</a:t>
            </a:r>
          </a:p>
          <a:p>
            <a:pPr algn="just"/>
            <a:r>
              <a:rPr lang="en-US" sz="1000" dirty="0" err="1">
                <a:latin typeface="Garamond" panose="02020404030301010803" pitchFamily="18" charset="0"/>
              </a:rPr>
              <a:t>Naik</a:t>
            </a:r>
            <a:r>
              <a:rPr lang="en-US" sz="1000" dirty="0">
                <a:latin typeface="Garamond" panose="02020404030301010803" pitchFamily="18" charset="0"/>
              </a:rPr>
              <a:t>, U. (2015.) Magnitude of Mental Health Problems in Adolescence. In Mehta, M. &amp; </a:t>
            </a:r>
            <a:r>
              <a:rPr lang="en-US" sz="1000" dirty="0" err="1">
                <a:latin typeface="Garamond" panose="02020404030301010803" pitchFamily="18" charset="0"/>
              </a:rPr>
              <a:t>Sagar</a:t>
            </a:r>
            <a:r>
              <a:rPr lang="en-US" sz="1000" dirty="0">
                <a:latin typeface="Garamond" panose="02020404030301010803" pitchFamily="18" charset="0"/>
              </a:rPr>
              <a:t>, R. (Eds.), </a:t>
            </a:r>
            <a:r>
              <a:rPr lang="en-US" sz="1000" i="1" dirty="0">
                <a:latin typeface="Garamond" panose="02020404030301010803" pitchFamily="18" charset="0"/>
              </a:rPr>
              <a:t>A Practical Approach to Cognitive Behavior Therapy for Adolescents.</a:t>
            </a:r>
            <a:r>
              <a:rPr lang="en-US" sz="1000" dirty="0">
                <a:latin typeface="Garamond" panose="02020404030301010803" pitchFamily="18" charset="0"/>
              </a:rPr>
              <a:t> India: Springer. </a:t>
            </a:r>
          </a:p>
          <a:p>
            <a:pPr algn="just"/>
            <a:r>
              <a:rPr lang="en-US" sz="1000" dirty="0">
                <a:latin typeface="Garamond" panose="02020404030301010803" pitchFamily="18" charset="0"/>
              </a:rPr>
              <a:t> Patel, V., &amp; Stein, D. (2015). Common mental disorders in Sub-Saharan Africa: The Triad of Depression, Anxiety, and Somatization. In </a:t>
            </a:r>
            <a:r>
              <a:rPr lang="en-US" sz="1000" dirty="0" err="1">
                <a:latin typeface="Garamond" panose="02020404030301010803" pitchFamily="18" charset="0"/>
              </a:rPr>
              <a:t>Akyeampong</a:t>
            </a:r>
            <a:r>
              <a:rPr lang="en-US" sz="1000" dirty="0">
                <a:latin typeface="Garamond" panose="02020404030301010803" pitchFamily="18" charset="0"/>
              </a:rPr>
              <a:t> E., Hill A., &amp; </a:t>
            </a:r>
            <a:r>
              <a:rPr lang="en-US" sz="1000" dirty="0" err="1">
                <a:latin typeface="Garamond" panose="02020404030301010803" pitchFamily="18" charset="0"/>
              </a:rPr>
              <a:t>Kleinman</a:t>
            </a:r>
            <a:r>
              <a:rPr lang="en-US" sz="1000" dirty="0">
                <a:latin typeface="Garamond" panose="02020404030301010803" pitchFamily="18" charset="0"/>
              </a:rPr>
              <a:t> A. (Eds.), </a:t>
            </a:r>
            <a:r>
              <a:rPr lang="en-US" sz="1000" i="1" dirty="0">
                <a:latin typeface="Garamond" panose="02020404030301010803" pitchFamily="18" charset="0"/>
              </a:rPr>
              <a:t>The Culture of Mental Illness and Psychiatric Practice in Africa</a:t>
            </a:r>
            <a:r>
              <a:rPr lang="en-US" sz="1000" dirty="0">
                <a:latin typeface="Garamond" panose="02020404030301010803" pitchFamily="18" charset="0"/>
              </a:rPr>
              <a:t> (pp. 50-72). Indiana University Press.</a:t>
            </a:r>
          </a:p>
          <a:p>
            <a:pPr algn="just"/>
            <a:r>
              <a:rPr lang="en-US" sz="1000" dirty="0">
                <a:latin typeface="Garamond" panose="02020404030301010803" pitchFamily="18" charset="0"/>
              </a:rPr>
              <a:t>Population Reference Bureau (PRB). (2015). 2015 World Population Data Sheet. http://</a:t>
            </a:r>
            <a:r>
              <a:rPr lang="en-US" sz="1000" dirty="0" err="1">
                <a:latin typeface="Garamond" panose="02020404030301010803" pitchFamily="18" charset="0"/>
              </a:rPr>
              <a:t>www.prb.org</a:t>
            </a:r>
            <a:r>
              <a:rPr lang="en-US" sz="1000" dirty="0">
                <a:latin typeface="Garamond" panose="02020404030301010803" pitchFamily="18" charset="0"/>
              </a:rPr>
              <a:t>/pdf15/2015-world-population-data-sheet_eng.pdf.</a:t>
            </a:r>
          </a:p>
          <a:p>
            <a:pPr algn="just"/>
            <a:r>
              <a:rPr lang="en-US" sz="1000" dirty="0" err="1">
                <a:latin typeface="Garamond" panose="02020404030301010803" pitchFamily="18" charset="0"/>
              </a:rPr>
              <a:t>Sayal</a:t>
            </a:r>
            <a:r>
              <a:rPr lang="en-US" sz="1000" dirty="0">
                <a:latin typeface="Garamond" panose="02020404030301010803" pitchFamily="18" charset="0"/>
              </a:rPr>
              <a:t>, K., </a:t>
            </a:r>
            <a:r>
              <a:rPr lang="en-US" sz="1000" dirty="0" err="1">
                <a:latin typeface="Garamond" panose="02020404030301010803" pitchFamily="18" charset="0"/>
              </a:rPr>
              <a:t>Amarasinghe</a:t>
            </a:r>
            <a:r>
              <a:rPr lang="en-US" sz="1000" dirty="0">
                <a:latin typeface="Garamond" panose="02020404030301010803" pitchFamily="18" charset="0"/>
              </a:rPr>
              <a:t>, M., </a:t>
            </a:r>
            <a:r>
              <a:rPr lang="en-US" sz="1000" dirty="0" err="1">
                <a:latin typeface="Garamond" panose="02020404030301010803" pitchFamily="18" charset="0"/>
              </a:rPr>
              <a:t>Robotham</a:t>
            </a:r>
            <a:r>
              <a:rPr lang="en-US" sz="1000" dirty="0">
                <a:latin typeface="Garamond" panose="02020404030301010803" pitchFamily="18" charset="0"/>
              </a:rPr>
              <a:t>, S., </a:t>
            </a:r>
            <a:r>
              <a:rPr lang="en-US" sz="1000" dirty="0" err="1">
                <a:latin typeface="Garamond" panose="02020404030301010803" pitchFamily="18" charset="0"/>
              </a:rPr>
              <a:t>Coope</a:t>
            </a:r>
            <a:r>
              <a:rPr lang="en-US" sz="1000" dirty="0">
                <a:latin typeface="Garamond" panose="02020404030301010803" pitchFamily="18" charset="0"/>
              </a:rPr>
              <a:t>, C., Ashworth, M., Day, C., … </a:t>
            </a:r>
            <a:r>
              <a:rPr lang="en-US" sz="1000" dirty="0" err="1">
                <a:latin typeface="Garamond" panose="02020404030301010803" pitchFamily="18" charset="0"/>
              </a:rPr>
              <a:t>Simonoff</a:t>
            </a:r>
            <a:r>
              <a:rPr lang="en-US" sz="1000" dirty="0">
                <a:latin typeface="Garamond" panose="02020404030301010803" pitchFamily="18" charset="0"/>
              </a:rPr>
              <a:t>, E. (2012). Quality standards for child and adolescent mental health in primary care. </a:t>
            </a:r>
            <a:r>
              <a:rPr lang="en-US" sz="1000" i="1" dirty="0">
                <a:latin typeface="Garamond" panose="02020404030301010803" pitchFamily="18" charset="0"/>
              </a:rPr>
              <a:t>BMC Family Practice</a:t>
            </a:r>
            <a:r>
              <a:rPr lang="en-US" sz="1000" dirty="0">
                <a:latin typeface="Garamond" panose="02020404030301010803" pitchFamily="18" charset="0"/>
              </a:rPr>
              <a:t>, </a:t>
            </a:r>
            <a:r>
              <a:rPr lang="en-US" sz="1000" i="1" dirty="0">
                <a:latin typeface="Garamond" panose="02020404030301010803" pitchFamily="18" charset="0"/>
              </a:rPr>
              <a:t>13</a:t>
            </a:r>
            <a:r>
              <a:rPr lang="en-US" sz="1000" dirty="0">
                <a:latin typeface="Garamond" panose="02020404030301010803" pitchFamily="18" charset="0"/>
              </a:rPr>
              <a:t>(1), 1–8. http://</a:t>
            </a:r>
            <a:r>
              <a:rPr lang="en-US" sz="1000" dirty="0" err="1">
                <a:latin typeface="Garamond" panose="02020404030301010803" pitchFamily="18" charset="0"/>
              </a:rPr>
              <a:t>doi.org</a:t>
            </a:r>
            <a:r>
              <a:rPr lang="en-US" sz="1000" dirty="0">
                <a:latin typeface="Garamond" panose="02020404030301010803" pitchFamily="18" charset="0"/>
              </a:rPr>
              <a:t>/10.1186/1471-2296-13-51</a:t>
            </a:r>
          </a:p>
          <a:p>
            <a:pPr algn="just"/>
            <a:r>
              <a:rPr lang="en-US" sz="1000" dirty="0">
                <a:latin typeface="Garamond" panose="02020404030301010803" pitchFamily="18" charset="0"/>
              </a:rPr>
              <a:t>World Health Organization. (WHO). (2016a). Mental disorders. Fact Sheet. </a:t>
            </a:r>
            <a:r>
              <a:rPr lang="en-US" sz="1000" dirty="0">
                <a:latin typeface="Garamond" panose="02020404030301010803" pitchFamily="18" charset="0"/>
                <a:hlinkClick r:id="rId3"/>
              </a:rPr>
              <a:t>http://www.who.int/mediacentre/factsheets/fs396/en/</a:t>
            </a:r>
            <a:endParaRPr lang="en-US" sz="1000" dirty="0">
              <a:latin typeface="Garamond" panose="02020404030301010803" pitchFamily="18" charset="0"/>
            </a:endParaRPr>
          </a:p>
          <a:p>
            <a:pPr algn="just"/>
            <a:r>
              <a:rPr lang="en-US" sz="1000" dirty="0">
                <a:latin typeface="Garamond" panose="02020404030301010803" pitchFamily="18" charset="0"/>
              </a:rPr>
              <a:t>WHO. (2016b). Adolescents: health risks and solutions. Fact Sheet. </a:t>
            </a:r>
            <a:r>
              <a:rPr lang="en-US" sz="1000" u="sng" dirty="0">
                <a:latin typeface="Garamond" panose="02020404030301010803" pitchFamily="18" charset="0"/>
                <a:hlinkClick r:id="rId4"/>
              </a:rPr>
              <a:t>http://www.who.int/mediacentre/factsheets/fs345/en/</a:t>
            </a:r>
            <a:r>
              <a:rPr lang="en-US" sz="1000" dirty="0">
                <a:latin typeface="Garamond" panose="02020404030301010803" pitchFamily="18" charset="0"/>
              </a:rPr>
              <a:t>.</a:t>
            </a:r>
          </a:p>
          <a:p>
            <a:pPr algn="just"/>
            <a:r>
              <a:rPr lang="en-US" sz="1000" dirty="0">
                <a:latin typeface="Garamond" panose="02020404030301010803" pitchFamily="18" charset="0"/>
              </a:rPr>
              <a:t>WHO. (2016c). Ghana: Situational Analysis. </a:t>
            </a:r>
            <a:r>
              <a:rPr lang="en-US" sz="1000" i="1" dirty="0">
                <a:latin typeface="Garamond" panose="02020404030301010803" pitchFamily="18" charset="0"/>
              </a:rPr>
              <a:t>Mental Health</a:t>
            </a:r>
            <a:r>
              <a:rPr lang="en-US" sz="1000" dirty="0">
                <a:latin typeface="Garamond" panose="02020404030301010803" pitchFamily="18" charset="0"/>
              </a:rPr>
              <a:t>. </a:t>
            </a:r>
            <a:r>
              <a:rPr lang="en-US" sz="1000" dirty="0">
                <a:latin typeface="Garamond" panose="02020404030301010803" pitchFamily="18" charset="0"/>
                <a:hlinkClick r:id="rId5"/>
              </a:rPr>
              <a:t>http://www.who.int/mental_health/policy/country/ghana/en/</a:t>
            </a:r>
            <a:r>
              <a:rPr lang="en-US" sz="1000" dirty="0">
                <a:latin typeface="Garamond" panose="02020404030301010803" pitchFamily="18" charset="0"/>
              </a:rPr>
              <a:t>.</a:t>
            </a:r>
          </a:p>
          <a:p>
            <a:pPr algn="just"/>
            <a:r>
              <a:rPr lang="en-US" sz="1000" dirty="0">
                <a:latin typeface="Garamond" panose="02020404030301010803" pitchFamily="18" charset="0"/>
              </a:rPr>
              <a:t>WHO and UNAIDS. (2015.) Volume 1: Standards and Criteria. </a:t>
            </a:r>
            <a:r>
              <a:rPr lang="en-US" sz="1000" i="1" dirty="0">
                <a:latin typeface="Garamond" panose="02020404030301010803" pitchFamily="18" charset="0"/>
              </a:rPr>
              <a:t>Global Standards for Quality Health-Care Services for Adolescents: A Guide to Implement Standards-Driven Approach to Improve the Quality of Health-Care Services for Adolescents</a:t>
            </a:r>
            <a:r>
              <a:rPr lang="en-US" sz="1000" dirty="0">
                <a:latin typeface="Garamond" panose="02020404030301010803" pitchFamily="18" charset="0"/>
              </a:rPr>
              <a:t>. Switzerland: World Health Organization.</a:t>
            </a:r>
          </a:p>
          <a:p>
            <a:pPr algn="just"/>
            <a:r>
              <a:rPr lang="en-US" sz="1000" dirty="0">
                <a:latin typeface="Garamond" panose="02020404030301010803" pitchFamily="18" charset="0"/>
              </a:rPr>
              <a:t> WHO and UNAIDS. (2015.) Volume 3: Tools to conduct quality and coverage measurement surveys to collect data about compliance with the global standards. </a:t>
            </a:r>
            <a:r>
              <a:rPr lang="en-US" sz="1000" i="1" dirty="0">
                <a:latin typeface="Garamond" panose="02020404030301010803" pitchFamily="18" charset="0"/>
              </a:rPr>
              <a:t>Global Standards for Quality Health-Care Services for Adolescents: A Guide to Implement Standards-Driven Approach to Improve the Quality of Health-Care Services for Adolescents</a:t>
            </a:r>
            <a:r>
              <a:rPr lang="en-US" sz="1000" dirty="0">
                <a:latin typeface="Garamond" panose="02020404030301010803" pitchFamily="18" charset="0"/>
              </a:rPr>
              <a:t>. Switzerland: World Health Organization</a:t>
            </a:r>
          </a:p>
          <a:p>
            <a:pPr algn="just"/>
            <a:r>
              <a:rPr lang="en-US" sz="1000" dirty="0">
                <a:latin typeface="Garamond" panose="02020404030301010803" pitchFamily="18" charset="0"/>
              </a:rPr>
              <a:t>WHO. (2005.) Child and Adolescent Mental Health Policies and Plans. </a:t>
            </a:r>
            <a:r>
              <a:rPr lang="en-US" sz="1000" i="1" dirty="0">
                <a:latin typeface="Garamond" panose="02020404030301010803" pitchFamily="18" charset="0"/>
              </a:rPr>
              <a:t>Mental Health Policy and Service Guidance Package</a:t>
            </a:r>
            <a:r>
              <a:rPr lang="en-US" sz="1000" dirty="0">
                <a:latin typeface="Garamond" panose="02020404030301010803" pitchFamily="18" charset="0"/>
              </a:rPr>
              <a:t>. http://</a:t>
            </a:r>
            <a:r>
              <a:rPr lang="en-US" sz="1000" dirty="0" err="1">
                <a:latin typeface="Garamond" panose="02020404030301010803" pitchFamily="18" charset="0"/>
              </a:rPr>
              <a:t>www.who.int</a:t>
            </a:r>
            <a:r>
              <a:rPr lang="en-US" sz="1000" dirty="0">
                <a:latin typeface="Garamond" panose="02020404030301010803" pitchFamily="18" charset="0"/>
              </a:rPr>
              <a:t>/</a:t>
            </a:r>
            <a:r>
              <a:rPr lang="en-US" sz="1000" dirty="0" err="1">
                <a:latin typeface="Garamond" panose="02020404030301010803" pitchFamily="18" charset="0"/>
              </a:rPr>
              <a:t>mental_health</a:t>
            </a:r>
            <a:r>
              <a:rPr lang="en-US" sz="1000" dirty="0">
                <a:latin typeface="Garamond" panose="02020404030301010803" pitchFamily="18" charset="0"/>
              </a:rPr>
              <a:t>/policy/services/9_child%20ado_WEB_07.pdf</a:t>
            </a:r>
          </a:p>
          <a:p>
            <a:pPr algn="just"/>
            <a:r>
              <a:rPr lang="en-US" sz="1000" dirty="0">
                <a:latin typeface="Garamond" panose="02020404030301010803" pitchFamily="18" charset="0"/>
              </a:rPr>
              <a:t> </a:t>
            </a:r>
          </a:p>
          <a:p>
            <a:endParaRPr lang="en-US" sz="1000" dirty="0"/>
          </a:p>
        </p:txBody>
      </p:sp>
      <p:sp>
        <p:nvSpPr>
          <p:cNvPr id="3" name="TextBox 2"/>
          <p:cNvSpPr txBox="1"/>
          <p:nvPr/>
        </p:nvSpPr>
        <p:spPr>
          <a:xfrm>
            <a:off x="2667000" y="381000"/>
            <a:ext cx="6781800" cy="457200"/>
          </a:xfrm>
          <a:prstGeom prst="rect">
            <a:avLst/>
          </a:prstGeom>
          <a:solidFill>
            <a:srgbClr val="00B050"/>
          </a:solidFill>
          <a:ln w="9525">
            <a:noFill/>
            <a:miter lim="800000"/>
            <a:headEnd/>
            <a:tailEnd/>
          </a:ln>
          <a:effectLst/>
        </p:spPr>
        <p:txBody>
          <a:bodyPr vert="horz" wrap="square" lIns="68580" tIns="34290" rIns="68580" bIns="34290" numCol="1" rtlCol="0" anchor="ctr" anchorCtr="0" compatLnSpc="1">
            <a:prstTxWarp prst="textNoShape">
              <a:avLst/>
            </a:prstTxWarp>
            <a:noAutofit/>
          </a:bodyPr>
          <a:lstStyle>
            <a:lvl1pPr algn="ctr" eaLnBrk="1" hangingPunct="1">
              <a:buClr>
                <a:schemeClr val="tx2"/>
              </a:buClr>
              <a:buSzPct val="70000"/>
              <a:defRPr sz="3200" b="1">
                <a:solidFill>
                  <a:schemeClr val="bg1"/>
                </a:solidFill>
                <a:latin typeface="Garamond" panose="02020404030301010803" pitchFamily="18" charset="0"/>
                <a:ea typeface="+mj-ea"/>
                <a:cs typeface="+mj-cs"/>
              </a:defRPr>
            </a:lvl1pPr>
            <a:lvl2pPr eaLnBrk="1" hangingPunct="1">
              <a:defRPr sz="3600">
                <a:solidFill>
                  <a:schemeClr val="tx2"/>
                </a:solidFill>
                <a:latin typeface="Arial" charset="0"/>
              </a:defRPr>
            </a:lvl2pPr>
            <a:lvl3pPr eaLnBrk="1" hangingPunct="1">
              <a:defRPr sz="3600">
                <a:solidFill>
                  <a:schemeClr val="tx2"/>
                </a:solidFill>
                <a:latin typeface="Arial" charset="0"/>
              </a:defRPr>
            </a:lvl3pPr>
            <a:lvl4pPr eaLnBrk="1" hangingPunct="1">
              <a:defRPr sz="3600">
                <a:solidFill>
                  <a:schemeClr val="tx2"/>
                </a:solidFill>
                <a:latin typeface="Arial" charset="0"/>
              </a:defRPr>
            </a:lvl4pPr>
            <a:lvl5pPr eaLnBrk="1" hangingPunct="1">
              <a:defRPr sz="3600">
                <a:solidFill>
                  <a:schemeClr val="tx2"/>
                </a:solidFill>
                <a:latin typeface="Arial" charset="0"/>
              </a:defRPr>
            </a:lvl5pPr>
            <a:lvl6pPr marL="457200" fontAlgn="base">
              <a:spcBef>
                <a:spcPct val="0"/>
              </a:spcBef>
              <a:spcAft>
                <a:spcPct val="0"/>
              </a:spcAft>
              <a:defRPr sz="3600">
                <a:solidFill>
                  <a:schemeClr val="tx2"/>
                </a:solidFill>
                <a:latin typeface="Arial" charset="0"/>
              </a:defRPr>
            </a:lvl6pPr>
            <a:lvl7pPr marL="914400" fontAlgn="base">
              <a:spcBef>
                <a:spcPct val="0"/>
              </a:spcBef>
              <a:spcAft>
                <a:spcPct val="0"/>
              </a:spcAft>
              <a:defRPr sz="3600">
                <a:solidFill>
                  <a:schemeClr val="tx2"/>
                </a:solidFill>
                <a:latin typeface="Arial" charset="0"/>
              </a:defRPr>
            </a:lvl7pPr>
            <a:lvl8pPr marL="1371600" fontAlgn="base">
              <a:spcBef>
                <a:spcPct val="0"/>
              </a:spcBef>
              <a:spcAft>
                <a:spcPct val="0"/>
              </a:spcAft>
              <a:defRPr sz="3600">
                <a:solidFill>
                  <a:schemeClr val="tx2"/>
                </a:solidFill>
                <a:latin typeface="Arial" charset="0"/>
              </a:defRPr>
            </a:lvl8pPr>
            <a:lvl9pPr marL="1828800" fontAlgn="base">
              <a:spcBef>
                <a:spcPct val="0"/>
              </a:spcBef>
              <a:spcAft>
                <a:spcPct val="0"/>
              </a:spcAft>
              <a:defRPr sz="3600">
                <a:solidFill>
                  <a:schemeClr val="tx2"/>
                </a:solidFill>
                <a:latin typeface="Arial" charset="0"/>
              </a:defRPr>
            </a:lvl9pPr>
          </a:lstStyle>
          <a:p>
            <a:r>
              <a:rPr lang="en-US" sz="3000" dirty="0">
                <a:latin typeface="Verdana" panose="020B0604030504040204" pitchFamily="34" charset="0"/>
                <a:ea typeface="Verdana" panose="020B0604030504040204" pitchFamily="34" charset="0"/>
                <a:cs typeface="Verdana" panose="020B0604030504040204" pitchFamily="34" charset="0"/>
              </a:rPr>
              <a:t>References</a:t>
            </a:r>
          </a:p>
        </p:txBody>
      </p:sp>
    </p:spTree>
    <p:extLst>
      <p:ext uri="{BB962C8B-B14F-4D97-AF65-F5344CB8AC3E}">
        <p14:creationId xmlns:p14="http://schemas.microsoft.com/office/powerpoint/2010/main" val="2702616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172720"/>
            <a:ext cx="8610600" cy="817880"/>
          </a:xfrm>
          <a:solidFill>
            <a:srgbClr val="00B050"/>
          </a:solidFill>
          <a:ln w="9525">
            <a:noFill/>
            <a:miter lim="800000"/>
            <a:headEnd/>
            <a:tailEnd/>
          </a:ln>
          <a:effectLst/>
        </p:spPr>
        <p:txBody>
          <a:bodyPr vert="horz" wrap="square" lIns="68580" tIns="34290" rIns="68580" bIns="34290" numCol="1" rtlCol="0" anchor="ctr" anchorCtr="0" compatLnSpc="1">
            <a:prstTxWarp prst="textNoShape">
              <a:avLst/>
            </a:prstTxWarp>
            <a:noAutofit/>
          </a:bodyPr>
          <a:lstStyle/>
          <a:p>
            <a:pPr algn="ctr">
              <a:buClr>
                <a:schemeClr val="tx2"/>
              </a:buClr>
              <a:buSzPct val="70000"/>
            </a:pPr>
            <a:r>
              <a:rPr lang="en-US" sz="3000" b="1" kern="1200" dirty="0">
                <a:solidFill>
                  <a:schemeClr val="bg1"/>
                </a:solidFill>
                <a:latin typeface="Verdana" panose="020B0604030504040204" pitchFamily="34" charset="0"/>
                <a:ea typeface="Verdana" panose="020B0604030504040204" pitchFamily="34" charset="0"/>
                <a:cs typeface="Verdana" panose="020B0604030504040204" pitchFamily="34" charset="0"/>
              </a:rPr>
              <a:t>Rationale</a:t>
            </a:r>
          </a:p>
        </p:txBody>
      </p:sp>
      <p:sp>
        <p:nvSpPr>
          <p:cNvPr id="3" name="Content Placeholder 2"/>
          <p:cNvSpPr>
            <a:spLocks noGrp="1"/>
          </p:cNvSpPr>
          <p:nvPr>
            <p:ph idx="1"/>
          </p:nvPr>
        </p:nvSpPr>
        <p:spPr/>
        <p:txBody>
          <a:bodyPr>
            <a:normAutofit/>
          </a:bodyPr>
          <a:lstStyle/>
          <a:p>
            <a:pPr>
              <a:buFont typeface="Wingdings" pitchFamily="2" charset="2"/>
              <a:buChar char="§"/>
            </a:pPr>
            <a:r>
              <a:rPr lang="en-US" sz="2000" dirty="0"/>
              <a:t>Developing mental disorders (MD) &amp; neurological disorders early in life is associated with:</a:t>
            </a:r>
          </a:p>
          <a:p>
            <a:pPr lvl="1">
              <a:buFont typeface="Courier New" charset="0"/>
              <a:buChar char="o"/>
            </a:pPr>
            <a:r>
              <a:rPr lang="en-US" sz="2000" dirty="0"/>
              <a:t>poor health outcomes</a:t>
            </a:r>
          </a:p>
          <a:p>
            <a:pPr lvl="1">
              <a:buFont typeface="Courier New" charset="0"/>
              <a:buChar char="o"/>
            </a:pPr>
            <a:r>
              <a:rPr lang="en-US" sz="2000" dirty="0"/>
              <a:t>lower educational attainment</a:t>
            </a:r>
          </a:p>
          <a:p>
            <a:pPr lvl="1">
              <a:buFont typeface="Courier New" charset="0"/>
              <a:buChar char="o"/>
            </a:pPr>
            <a:r>
              <a:rPr lang="en-US" sz="2000" dirty="0"/>
              <a:t>sexual and reproductive issues</a:t>
            </a:r>
          </a:p>
          <a:p>
            <a:pPr lvl="1">
              <a:buFont typeface="Courier New" charset="0"/>
              <a:buChar char="o"/>
            </a:pPr>
            <a:r>
              <a:rPr lang="en-US" sz="2000" dirty="0"/>
              <a:t>increased risk-taking </a:t>
            </a:r>
          </a:p>
          <a:p>
            <a:pPr lvl="1">
              <a:buFont typeface="Courier New" charset="0"/>
              <a:buChar char="o"/>
            </a:pPr>
            <a:r>
              <a:rPr lang="en-US" sz="2000" dirty="0"/>
              <a:t>substance abuse</a:t>
            </a:r>
          </a:p>
          <a:p>
            <a:pPr lvl="1">
              <a:buFont typeface="Courier New" charset="0"/>
              <a:buChar char="o"/>
            </a:pPr>
            <a:r>
              <a:rPr lang="en-US" sz="2000" dirty="0"/>
              <a:t>Increased comorbidities</a:t>
            </a:r>
          </a:p>
          <a:p>
            <a:pPr>
              <a:buFont typeface="Wingdings" pitchFamily="2" charset="2"/>
              <a:buChar char="§"/>
            </a:pPr>
            <a:r>
              <a:rPr lang="en-US" sz="2000" dirty="0"/>
              <a:t>In Ghana, WHO (2016) estimates </a:t>
            </a:r>
            <a:r>
              <a:rPr lang="en-US" sz="2000" b="1" dirty="0"/>
              <a:t>650,000 people </a:t>
            </a:r>
            <a:r>
              <a:rPr lang="en-US" sz="2000" dirty="0"/>
              <a:t>are living with a severe mental disorder and 2.1 million coping with a moderate to mild mental disorder.</a:t>
            </a:r>
          </a:p>
          <a:p>
            <a:endParaRPr lang="en-US" sz="2000" dirty="0"/>
          </a:p>
          <a:p>
            <a:pPr>
              <a:buFont typeface="Wingdings" pitchFamily="2" charset="2"/>
              <a:buChar char="§"/>
            </a:pPr>
            <a:r>
              <a:rPr lang="en-US" sz="2000" b="1" dirty="0"/>
              <a:t>Prevalence of mental and neurological disorders </a:t>
            </a:r>
            <a:r>
              <a:rPr lang="en-US" sz="2000" dirty="0"/>
              <a:t>among the general population nationwide is unknown, including among adolescents</a:t>
            </a:r>
          </a:p>
        </p:txBody>
      </p:sp>
    </p:spTree>
    <p:extLst>
      <p:ext uri="{BB962C8B-B14F-4D97-AF65-F5344CB8AC3E}">
        <p14:creationId xmlns:p14="http://schemas.microsoft.com/office/powerpoint/2010/main" val="1720408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72720"/>
            <a:ext cx="9144000" cy="817880"/>
          </a:xfrm>
          <a:solidFill>
            <a:srgbClr val="00B050"/>
          </a:solidFill>
          <a:ln w="9525">
            <a:noFill/>
            <a:miter lim="800000"/>
            <a:headEnd/>
            <a:tailEnd/>
          </a:ln>
          <a:effectLst/>
        </p:spPr>
        <p:txBody>
          <a:bodyPr vert="horz" wrap="square" lIns="68580" tIns="34290" rIns="68580" bIns="34290" numCol="1" rtlCol="0" anchor="ctr" anchorCtr="0" compatLnSpc="1">
            <a:prstTxWarp prst="textNoShape">
              <a:avLst/>
            </a:prstTxWarp>
            <a:noAutofit/>
          </a:bodyPr>
          <a:lstStyle/>
          <a:p>
            <a:pPr algn="ctr">
              <a:buClr>
                <a:schemeClr val="tx2"/>
              </a:buClr>
              <a:buSzPct val="70000"/>
            </a:pPr>
            <a:r>
              <a:rPr lang="en-US" sz="3000" b="1" kern="1200" dirty="0">
                <a:solidFill>
                  <a:schemeClr val="bg1"/>
                </a:solidFill>
                <a:latin typeface="Verdana" panose="020B0604030504040204" pitchFamily="34" charset="0"/>
                <a:ea typeface="Verdana" panose="020B0604030504040204" pitchFamily="34" charset="0"/>
                <a:cs typeface="Verdana" panose="020B0604030504040204" pitchFamily="34" charset="0"/>
              </a:rPr>
              <a:t>Mental Health Act, 2012, Act 846.</a:t>
            </a:r>
          </a:p>
        </p:txBody>
      </p:sp>
      <p:sp>
        <p:nvSpPr>
          <p:cNvPr id="3" name="Content Placeholder 2"/>
          <p:cNvSpPr>
            <a:spLocks noGrp="1"/>
          </p:cNvSpPr>
          <p:nvPr>
            <p:ph idx="1"/>
          </p:nvPr>
        </p:nvSpPr>
        <p:spPr>
          <a:xfrm>
            <a:off x="1143000" y="1143000"/>
            <a:ext cx="10287000" cy="5410200"/>
          </a:xfrm>
        </p:spPr>
        <p:txBody>
          <a:bodyPr/>
          <a:lstStyle/>
          <a:p>
            <a:pPr algn="just">
              <a:lnSpc>
                <a:spcPct val="150000"/>
              </a:lnSpc>
              <a:buFont typeface="Wingdings" pitchFamily="2" charset="2"/>
              <a:buChar char="§"/>
            </a:pPr>
            <a:r>
              <a:rPr lang="en-US" sz="2000" dirty="0"/>
              <a:t>Established the Mental Health Authority</a:t>
            </a:r>
          </a:p>
          <a:p>
            <a:pPr lvl="1">
              <a:lnSpc>
                <a:spcPct val="150000"/>
              </a:lnSpc>
            </a:pPr>
            <a:r>
              <a:rPr lang="en-US" sz="2000" dirty="0"/>
              <a:t>Tasked with </a:t>
            </a:r>
            <a:r>
              <a:rPr lang="en-US" sz="2000" b="1" dirty="0"/>
              <a:t>proposing</a:t>
            </a:r>
            <a:r>
              <a:rPr lang="en-US" sz="2000" dirty="0"/>
              <a:t> &amp; </a:t>
            </a:r>
            <a:r>
              <a:rPr lang="en-US" sz="2000" b="1" dirty="0"/>
              <a:t>implementing mental health policies</a:t>
            </a:r>
          </a:p>
          <a:p>
            <a:pPr lvl="1">
              <a:lnSpc>
                <a:spcPct val="150000"/>
              </a:lnSpc>
            </a:pPr>
            <a:r>
              <a:rPr lang="en-US" sz="2000" b="1" dirty="0"/>
              <a:t>Promoting mental health </a:t>
            </a:r>
            <a:r>
              <a:rPr lang="en-US" sz="2000" dirty="0"/>
              <a:t>&amp; </a:t>
            </a:r>
            <a:r>
              <a:rPr lang="en-US" sz="2000" b="1" dirty="0"/>
              <a:t>providing treatment </a:t>
            </a:r>
            <a:r>
              <a:rPr lang="en-US" sz="2000" dirty="0"/>
              <a:t>&amp; </a:t>
            </a:r>
            <a:r>
              <a:rPr lang="en-US" sz="2000" b="1" dirty="0"/>
              <a:t>rehabilitation</a:t>
            </a:r>
          </a:p>
          <a:p>
            <a:pPr lvl="1">
              <a:lnSpc>
                <a:spcPct val="150000"/>
              </a:lnSpc>
            </a:pPr>
            <a:r>
              <a:rPr lang="en-US" sz="2000" b="1" dirty="0"/>
              <a:t>Promoting care </a:t>
            </a:r>
            <a:r>
              <a:rPr lang="en-US" sz="2000" dirty="0"/>
              <a:t>that is </a:t>
            </a:r>
            <a:r>
              <a:rPr lang="en-US" sz="2000" b="1" dirty="0"/>
              <a:t>culturally appropriate</a:t>
            </a:r>
            <a:r>
              <a:rPr lang="en-US" sz="2000" dirty="0"/>
              <a:t>, </a:t>
            </a:r>
            <a:r>
              <a:rPr lang="en-US" sz="2000" b="1" dirty="0"/>
              <a:t>affordable</a:t>
            </a:r>
            <a:r>
              <a:rPr lang="en-US" sz="2000" dirty="0"/>
              <a:t>, </a:t>
            </a:r>
            <a:r>
              <a:rPr lang="en-US" sz="2000" b="1" dirty="0"/>
              <a:t>accessible</a:t>
            </a:r>
            <a:r>
              <a:rPr lang="en-US" sz="2000" dirty="0"/>
              <a:t> and </a:t>
            </a:r>
            <a:r>
              <a:rPr lang="en-US" sz="2000" b="1" dirty="0"/>
              <a:t>equitably distributed</a:t>
            </a:r>
          </a:p>
          <a:p>
            <a:pPr lvl="1">
              <a:lnSpc>
                <a:spcPct val="150000"/>
              </a:lnSpc>
            </a:pPr>
            <a:r>
              <a:rPr lang="en-US" sz="2000" b="1" dirty="0"/>
              <a:t>Integrated</a:t>
            </a:r>
            <a:r>
              <a:rPr lang="en-US" sz="2000" dirty="0"/>
              <a:t> care that involved the </a:t>
            </a:r>
            <a:r>
              <a:rPr lang="en-US" sz="2000" b="1" dirty="0"/>
              <a:t>public &amp; private sectors</a:t>
            </a:r>
          </a:p>
          <a:p>
            <a:pPr lvl="1">
              <a:lnSpc>
                <a:spcPct val="150000"/>
              </a:lnSpc>
            </a:pPr>
            <a:r>
              <a:rPr lang="en-US" sz="2000" dirty="0"/>
              <a:t>Oversee collaboration with traditional medicine &amp; faith healers</a:t>
            </a:r>
          </a:p>
          <a:p>
            <a:pPr lvl="1">
              <a:lnSpc>
                <a:spcPct val="150000"/>
              </a:lnSpc>
            </a:pPr>
            <a:endParaRPr lang="en-US" sz="2000" dirty="0"/>
          </a:p>
          <a:p>
            <a:pPr marL="456057" lvl="1" indent="-342900">
              <a:lnSpc>
                <a:spcPct val="150000"/>
              </a:lnSpc>
              <a:buFont typeface="Wingdings" pitchFamily="2" charset="2"/>
              <a:buChar char="§"/>
            </a:pPr>
            <a:r>
              <a:rPr lang="en-US" sz="2000" b="1" dirty="0"/>
              <a:t>Act 846 </a:t>
            </a:r>
            <a:r>
              <a:rPr lang="en-US" sz="2000" dirty="0"/>
              <a:t>&amp; its functional implementation has not been evaluated or assessed, especially among the adolescent population</a:t>
            </a:r>
          </a:p>
        </p:txBody>
      </p:sp>
    </p:spTree>
    <p:extLst>
      <p:ext uri="{BB962C8B-B14F-4D97-AF65-F5344CB8AC3E}">
        <p14:creationId xmlns:p14="http://schemas.microsoft.com/office/powerpoint/2010/main" val="3525527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28600"/>
            <a:ext cx="9448800" cy="914400"/>
          </a:xfrm>
          <a:solidFill>
            <a:srgbClr val="00B050"/>
          </a:solidFill>
          <a:ln w="9525">
            <a:noFill/>
            <a:miter lim="800000"/>
            <a:headEnd/>
            <a:tailEnd/>
          </a:ln>
          <a:effectLst/>
        </p:spPr>
        <p:txBody>
          <a:bodyPr vert="horz" wrap="square" lIns="68580" tIns="34290" rIns="68580" bIns="34290" numCol="1" rtlCol="0" anchor="ctr" anchorCtr="0" compatLnSpc="1">
            <a:prstTxWarp prst="textNoShape">
              <a:avLst/>
            </a:prstTxWarp>
            <a:noAutofit/>
          </a:bodyPr>
          <a:lstStyle/>
          <a:p>
            <a:pPr algn="ctr">
              <a:buClr>
                <a:schemeClr val="tx2"/>
              </a:buClr>
              <a:buSzPct val="70000"/>
            </a:pPr>
            <a:r>
              <a:rPr lang="en-US" sz="3000" b="1" kern="1200" dirty="0">
                <a:solidFill>
                  <a:schemeClr val="bg1"/>
                </a:solidFill>
                <a:latin typeface="Verdana" panose="020B0604030504040204" pitchFamily="34" charset="0"/>
                <a:ea typeface="Verdana" panose="020B0604030504040204" pitchFamily="34" charset="0"/>
                <a:cs typeface="Verdana" panose="020B0604030504040204" pitchFamily="34" charset="0"/>
              </a:rPr>
              <a:t>Act 846: Section on Vulnerable Populations: Children </a:t>
            </a:r>
          </a:p>
        </p:txBody>
      </p:sp>
      <p:sp>
        <p:nvSpPr>
          <p:cNvPr id="3" name="Content Placeholder 2"/>
          <p:cNvSpPr>
            <a:spLocks noGrp="1"/>
          </p:cNvSpPr>
          <p:nvPr>
            <p:ph idx="1"/>
          </p:nvPr>
        </p:nvSpPr>
        <p:spPr>
          <a:xfrm>
            <a:off x="1371600" y="1219200"/>
            <a:ext cx="9753600" cy="5257800"/>
          </a:xfrm>
        </p:spPr>
        <p:txBody>
          <a:bodyPr>
            <a:noAutofit/>
          </a:bodyPr>
          <a:lstStyle/>
          <a:p>
            <a:pPr algn="just">
              <a:buFont typeface="Wingdings" pitchFamily="2" charset="2"/>
              <a:buChar char="§"/>
            </a:pPr>
            <a:r>
              <a:rPr lang="en-US" sz="2000" dirty="0">
                <a:latin typeface="Verdana" panose="020B0604030504040204" pitchFamily="34" charset="0"/>
                <a:ea typeface="Verdana" panose="020B0604030504040204" pitchFamily="34" charset="0"/>
                <a:cs typeface="Verdana" panose="020B0604030504040204" pitchFamily="34" charset="0"/>
              </a:rPr>
              <a:t>Treated in a least restrictive environment. </a:t>
            </a:r>
          </a:p>
          <a:p>
            <a:pPr algn="just">
              <a:buFont typeface="Wingdings" pitchFamily="2" charset="2"/>
              <a:buChar char="§"/>
            </a:pPr>
            <a:endParaRPr lang="en-US" sz="2000" dirty="0">
              <a:latin typeface="Verdana" panose="020B0604030504040204" pitchFamily="34" charset="0"/>
              <a:ea typeface="Verdana" panose="020B0604030504040204" pitchFamily="34" charset="0"/>
              <a:cs typeface="Verdana" panose="020B0604030504040204" pitchFamily="34" charset="0"/>
            </a:endParaRPr>
          </a:p>
          <a:p>
            <a:pPr algn="just">
              <a:buFont typeface="Wingdings" pitchFamily="2" charset="2"/>
              <a:buChar char="§"/>
            </a:pPr>
            <a:r>
              <a:rPr lang="en-US" sz="2000" dirty="0">
                <a:latin typeface="Verdana" panose="020B0604030504040204" pitchFamily="34" charset="0"/>
                <a:ea typeface="Verdana" panose="020B0604030504040204" pitchFamily="34" charset="0"/>
                <a:cs typeface="Verdana" panose="020B0604030504040204" pitchFamily="34" charset="0"/>
              </a:rPr>
              <a:t>Upon admission, children should be separated from adults</a:t>
            </a:r>
          </a:p>
          <a:p>
            <a:pPr algn="just">
              <a:buFont typeface="Wingdings" pitchFamily="2" charset="2"/>
              <a:buChar char="§"/>
            </a:pPr>
            <a:endParaRPr lang="en-US" sz="2000" dirty="0">
              <a:latin typeface="Verdana" panose="020B0604030504040204" pitchFamily="34" charset="0"/>
              <a:ea typeface="Verdana" panose="020B0604030504040204" pitchFamily="34" charset="0"/>
              <a:cs typeface="Verdana" panose="020B0604030504040204" pitchFamily="34" charset="0"/>
            </a:endParaRPr>
          </a:p>
          <a:p>
            <a:pPr algn="just">
              <a:buFont typeface="Wingdings" pitchFamily="2" charset="2"/>
              <a:buChar char="§"/>
            </a:pPr>
            <a:r>
              <a:rPr lang="en-US" sz="2000" dirty="0">
                <a:latin typeface="Verdana" panose="020B0604030504040204" pitchFamily="34" charset="0"/>
                <a:ea typeface="Verdana" panose="020B0604030504040204" pitchFamily="34" charset="0"/>
                <a:cs typeface="Verdana" panose="020B0604030504040204" pitchFamily="34" charset="0"/>
              </a:rPr>
              <a:t>Parents or guardians of children shall represent them concerning the mental wellbeing of the children including consent to treatment. </a:t>
            </a:r>
          </a:p>
          <a:p>
            <a:pPr algn="just">
              <a:buFont typeface="Wingdings" pitchFamily="2" charset="2"/>
              <a:buChar char="§"/>
            </a:pPr>
            <a:endParaRPr lang="en-US" sz="2000" dirty="0">
              <a:latin typeface="Verdana" panose="020B0604030504040204" pitchFamily="34" charset="0"/>
              <a:ea typeface="Verdana" panose="020B0604030504040204" pitchFamily="34" charset="0"/>
              <a:cs typeface="Verdana" panose="020B0604030504040204" pitchFamily="34" charset="0"/>
            </a:endParaRPr>
          </a:p>
          <a:p>
            <a:pPr algn="just">
              <a:buFont typeface="Wingdings" pitchFamily="2" charset="2"/>
              <a:buChar char="§"/>
            </a:pPr>
            <a:r>
              <a:rPr lang="en-US" sz="2000" dirty="0">
                <a:latin typeface="Verdana" panose="020B0604030504040204" pitchFamily="34" charset="0"/>
                <a:ea typeface="Verdana" panose="020B0604030504040204" pitchFamily="34" charset="0"/>
                <a:cs typeface="Verdana" panose="020B0604030504040204" pitchFamily="34" charset="0"/>
              </a:rPr>
              <a:t>Special provision shall be made for the accommodation of children whose conduct may at any time be harmful to them or other patients. </a:t>
            </a:r>
          </a:p>
          <a:p>
            <a:pPr algn="just">
              <a:buFont typeface="Wingdings" pitchFamily="2" charset="2"/>
              <a:buChar char="§"/>
            </a:pPr>
            <a:endParaRPr lang="en-US" sz="2000" dirty="0">
              <a:latin typeface="Verdana" panose="020B0604030504040204" pitchFamily="34" charset="0"/>
              <a:ea typeface="Verdana" panose="020B0604030504040204" pitchFamily="34" charset="0"/>
              <a:cs typeface="Verdana" panose="020B0604030504040204" pitchFamily="34" charset="0"/>
            </a:endParaRPr>
          </a:p>
          <a:p>
            <a:pPr algn="just">
              <a:buFont typeface="Wingdings" pitchFamily="2" charset="2"/>
              <a:buChar char="§"/>
            </a:pPr>
            <a:r>
              <a:rPr lang="en-US" sz="2000" dirty="0">
                <a:latin typeface="Verdana" panose="020B0604030504040204" pitchFamily="34" charset="0"/>
                <a:ea typeface="Verdana" panose="020B0604030504040204" pitchFamily="34" charset="0"/>
                <a:cs typeface="Verdana" panose="020B0604030504040204" pitchFamily="34" charset="0"/>
              </a:rPr>
              <a:t>Irreversible treatments such as psychosurgery for mental disorders shall not be administered to children. </a:t>
            </a:r>
          </a:p>
          <a:p>
            <a:pPr algn="just">
              <a:buFont typeface="Wingdings" pitchFamily="2" charset="2"/>
              <a:buChar char="§"/>
            </a:pPr>
            <a:endParaRPr lang="en-US" sz="2000" dirty="0">
              <a:latin typeface="Verdana" panose="020B0604030504040204" pitchFamily="34" charset="0"/>
              <a:ea typeface="Verdana" panose="020B0604030504040204" pitchFamily="34" charset="0"/>
              <a:cs typeface="Verdana" panose="020B0604030504040204" pitchFamily="34" charset="0"/>
            </a:endParaRPr>
          </a:p>
          <a:p>
            <a:pPr algn="just">
              <a:buFont typeface="Wingdings" pitchFamily="2" charset="2"/>
              <a:buChar char="§"/>
            </a:pPr>
            <a:r>
              <a:rPr lang="en-US" sz="2000" dirty="0">
                <a:latin typeface="Verdana" panose="020B0604030504040204" pitchFamily="34" charset="0"/>
                <a:ea typeface="Verdana" panose="020B0604030504040204" pitchFamily="34" charset="0"/>
                <a:cs typeface="Verdana" panose="020B0604030504040204" pitchFamily="34" charset="0"/>
              </a:rPr>
              <a:t>The opinions of children shall be taken into consideration in issues of their care.</a:t>
            </a:r>
          </a:p>
        </p:txBody>
      </p:sp>
    </p:spTree>
    <p:extLst>
      <p:ext uri="{BB962C8B-B14F-4D97-AF65-F5344CB8AC3E}">
        <p14:creationId xmlns:p14="http://schemas.microsoft.com/office/powerpoint/2010/main" val="1407604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0" y="304800"/>
            <a:ext cx="5257800" cy="415499"/>
          </a:xfrm>
          <a:prstGeom prst="rect">
            <a:avLst/>
          </a:prstGeom>
          <a:solidFill>
            <a:srgbClr val="00B050"/>
          </a:solidFill>
          <a:ln w="9525">
            <a:noFill/>
            <a:miter lim="800000"/>
            <a:headEnd/>
            <a:tailEnd/>
          </a:ln>
          <a:effectLst/>
        </p:spPr>
        <p:txBody>
          <a:bodyPr vert="horz" wrap="square" lIns="68580" tIns="34290" rIns="68580" bIns="34290" numCol="1" rtlCol="0" anchor="ctr" anchorCtr="0" compatLnSpc="1">
            <a:prstTxWarp prst="textNoShape">
              <a:avLst/>
            </a:prstTxWarp>
            <a:noAutofit/>
          </a:bodyPr>
          <a:lstStyle>
            <a:lvl1pPr algn="ctr" eaLnBrk="1" hangingPunct="1">
              <a:buClr>
                <a:schemeClr val="tx2"/>
              </a:buClr>
              <a:buSzPct val="70000"/>
              <a:defRPr sz="3200" b="1">
                <a:solidFill>
                  <a:schemeClr val="bg1"/>
                </a:solidFill>
                <a:latin typeface="Garamond" panose="02020404030301010803" pitchFamily="18" charset="0"/>
                <a:ea typeface="+mj-ea"/>
                <a:cs typeface="+mj-cs"/>
              </a:defRPr>
            </a:lvl1pPr>
            <a:lvl2pPr eaLnBrk="1" hangingPunct="1">
              <a:defRPr sz="3600">
                <a:solidFill>
                  <a:schemeClr val="tx2"/>
                </a:solidFill>
                <a:latin typeface="Arial" charset="0"/>
              </a:defRPr>
            </a:lvl2pPr>
            <a:lvl3pPr eaLnBrk="1" hangingPunct="1">
              <a:defRPr sz="3600">
                <a:solidFill>
                  <a:schemeClr val="tx2"/>
                </a:solidFill>
                <a:latin typeface="Arial" charset="0"/>
              </a:defRPr>
            </a:lvl3pPr>
            <a:lvl4pPr eaLnBrk="1" hangingPunct="1">
              <a:defRPr sz="3600">
                <a:solidFill>
                  <a:schemeClr val="tx2"/>
                </a:solidFill>
                <a:latin typeface="Arial" charset="0"/>
              </a:defRPr>
            </a:lvl4pPr>
            <a:lvl5pPr eaLnBrk="1" hangingPunct="1">
              <a:defRPr sz="3600">
                <a:solidFill>
                  <a:schemeClr val="tx2"/>
                </a:solidFill>
                <a:latin typeface="Arial" charset="0"/>
              </a:defRPr>
            </a:lvl5pPr>
            <a:lvl6pPr marL="457200" fontAlgn="base">
              <a:spcBef>
                <a:spcPct val="0"/>
              </a:spcBef>
              <a:spcAft>
                <a:spcPct val="0"/>
              </a:spcAft>
              <a:defRPr sz="3600">
                <a:solidFill>
                  <a:schemeClr val="tx2"/>
                </a:solidFill>
                <a:latin typeface="Arial" charset="0"/>
              </a:defRPr>
            </a:lvl6pPr>
            <a:lvl7pPr marL="914400" fontAlgn="base">
              <a:spcBef>
                <a:spcPct val="0"/>
              </a:spcBef>
              <a:spcAft>
                <a:spcPct val="0"/>
              </a:spcAft>
              <a:defRPr sz="3600">
                <a:solidFill>
                  <a:schemeClr val="tx2"/>
                </a:solidFill>
                <a:latin typeface="Arial" charset="0"/>
              </a:defRPr>
            </a:lvl7pPr>
            <a:lvl8pPr marL="1371600" fontAlgn="base">
              <a:spcBef>
                <a:spcPct val="0"/>
              </a:spcBef>
              <a:spcAft>
                <a:spcPct val="0"/>
              </a:spcAft>
              <a:defRPr sz="3600">
                <a:solidFill>
                  <a:schemeClr val="tx2"/>
                </a:solidFill>
                <a:latin typeface="Arial" charset="0"/>
              </a:defRPr>
            </a:lvl8pPr>
            <a:lvl9pPr marL="1828800" fontAlgn="base">
              <a:spcBef>
                <a:spcPct val="0"/>
              </a:spcBef>
              <a:spcAft>
                <a:spcPct val="0"/>
              </a:spcAft>
              <a:defRPr sz="3600">
                <a:solidFill>
                  <a:schemeClr val="tx2"/>
                </a:solidFill>
                <a:latin typeface="Arial" charset="0"/>
              </a:defRPr>
            </a:lvl9pPr>
          </a:lstStyle>
          <a:p>
            <a:r>
              <a:rPr lang="en-US" sz="3000" dirty="0">
                <a:latin typeface="Verdana" panose="020B0604030504040204" pitchFamily="34" charset="0"/>
                <a:ea typeface="Verdana" panose="020B0604030504040204" pitchFamily="34" charset="0"/>
                <a:cs typeface="Verdana" panose="020B0604030504040204" pitchFamily="34" charset="0"/>
              </a:rPr>
              <a:t>Aim</a:t>
            </a:r>
          </a:p>
        </p:txBody>
      </p:sp>
      <p:sp>
        <p:nvSpPr>
          <p:cNvPr id="3" name="TextBox 2"/>
          <p:cNvSpPr txBox="1"/>
          <p:nvPr/>
        </p:nvSpPr>
        <p:spPr>
          <a:xfrm>
            <a:off x="1600200" y="2633366"/>
            <a:ext cx="9906000" cy="961802"/>
          </a:xfrm>
          <a:prstGeom prst="rect">
            <a:avLst/>
          </a:prstGeom>
          <a:solidFill>
            <a:schemeClr val="accent2">
              <a:lumMod val="20000"/>
              <a:lumOff val="80000"/>
            </a:schemeClr>
          </a:solidFill>
          <a:ln w="28575">
            <a:solidFill>
              <a:schemeClr val="accent2"/>
            </a:solidFill>
          </a:ln>
        </p:spPr>
        <p:txBody>
          <a:bodyPr wrap="square">
            <a:spAutoFit/>
          </a:bodyPr>
          <a:lstStyle>
            <a:defPPr>
              <a:defRPr lang="en-US"/>
            </a:defPPr>
            <a:lvl1pPr indent="257175">
              <a:defRPr sz="2000" i="1">
                <a:solidFill>
                  <a:srgbClr val="000000"/>
                </a:solidFill>
                <a:ea typeface="Verdana" panose="020B0604030504040204" pitchFamily="34" charset="0"/>
                <a:cs typeface="Verdana" panose="020B0604030504040204" pitchFamily="34" charset="0"/>
              </a:defRPr>
            </a:lvl1pPr>
          </a:lstStyle>
          <a:p>
            <a:r>
              <a:rPr lang="en-US" dirty="0"/>
              <a:t>To investigate current state of service provision for adolescents with mental and neurological disorders in Kintampo North and South Districts.</a:t>
            </a:r>
          </a:p>
          <a:p>
            <a:endParaRPr lang="en-US" dirty="0"/>
          </a:p>
        </p:txBody>
      </p:sp>
    </p:spTree>
    <p:extLst>
      <p:ext uri="{BB962C8B-B14F-4D97-AF65-F5344CB8AC3E}">
        <p14:creationId xmlns:p14="http://schemas.microsoft.com/office/powerpoint/2010/main" val="68939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52800" y="389782"/>
            <a:ext cx="5257799" cy="372218"/>
          </a:xfrm>
          <a:prstGeom prst="rect">
            <a:avLst/>
          </a:prstGeom>
          <a:solidFill>
            <a:srgbClr val="00B050"/>
          </a:solidFill>
          <a:ln w="9525">
            <a:noFill/>
            <a:miter lim="800000"/>
            <a:headEnd/>
            <a:tailEnd/>
          </a:ln>
          <a:effectLst/>
        </p:spPr>
        <p:txBody>
          <a:bodyPr vert="horz" wrap="square" lIns="68580" tIns="34290" rIns="68580" bIns="34290" numCol="1" rtlCol="0" anchor="ctr" anchorCtr="0" compatLnSpc="1">
            <a:prstTxWarp prst="textNoShape">
              <a:avLst/>
            </a:prstTxWarp>
            <a:noAutofit/>
          </a:bodyPr>
          <a:lstStyle>
            <a:lvl1pPr marL="0" indent="0" algn="ctr" eaLnBrk="1" hangingPunct="1">
              <a:buClr>
                <a:schemeClr val="tx2"/>
              </a:buClr>
              <a:buSzPct val="70000"/>
              <a:buFont typeface="Wingdings" pitchFamily="2" charset="2"/>
              <a:buNone/>
              <a:defRPr sz="3200" b="1">
                <a:solidFill>
                  <a:schemeClr val="bg1"/>
                </a:solidFill>
                <a:latin typeface="Garamond" panose="02020404030301010803" pitchFamily="18" charset="0"/>
                <a:ea typeface="+mj-ea"/>
                <a:cs typeface="+mj-cs"/>
              </a:defRPr>
            </a:lvl1pPr>
            <a:lvl2pPr marL="742950" indent="-285750" eaLnBrk="1" hangingPunct="1">
              <a:spcBef>
                <a:spcPct val="20000"/>
              </a:spcBef>
              <a:buClr>
                <a:schemeClr val="accent2"/>
              </a:buClr>
              <a:buSzPct val="70000"/>
              <a:buFont typeface="Wingdings" pitchFamily="2" charset="2"/>
              <a:buChar char="l"/>
              <a:defRPr sz="2500">
                <a:latin typeface="+mn-lt"/>
              </a:defRPr>
            </a:lvl2pPr>
            <a:lvl3pPr marL="1143000" indent="-228600" eaLnBrk="1" hangingPunct="1">
              <a:spcBef>
                <a:spcPct val="20000"/>
              </a:spcBef>
              <a:buClr>
                <a:schemeClr val="tx2"/>
              </a:buClr>
              <a:buSzPct val="65000"/>
              <a:buFont typeface="Wingdings" pitchFamily="2" charset="2"/>
              <a:buChar char="¡"/>
              <a:defRPr sz="2200">
                <a:latin typeface="+mn-lt"/>
              </a:defRPr>
            </a:lvl3pPr>
            <a:lvl4pPr marL="1600200" indent="-228600" eaLnBrk="1" hangingPunct="1">
              <a:spcBef>
                <a:spcPct val="20000"/>
              </a:spcBef>
              <a:buClr>
                <a:schemeClr val="accent2"/>
              </a:buClr>
              <a:buSzPct val="70000"/>
              <a:buFont typeface="Wingdings" pitchFamily="2" charset="2"/>
              <a:buChar char="l"/>
              <a:defRPr sz="1900">
                <a:latin typeface="+mn-lt"/>
              </a:defRPr>
            </a:lvl4pPr>
            <a:lvl5pPr marL="2057400" indent="-228600" eaLnBrk="1" hangingPunct="1">
              <a:spcBef>
                <a:spcPct val="20000"/>
              </a:spcBef>
              <a:buClr>
                <a:schemeClr val="tx2"/>
              </a:buClr>
              <a:buSzPct val="60000"/>
              <a:buFont typeface="Wingdings" pitchFamily="2" charset="2"/>
              <a:buChar char="¡"/>
              <a:defRPr sz="1900">
                <a:latin typeface="+mn-lt"/>
              </a:defRPr>
            </a:lvl5pPr>
            <a:lvl6pPr marL="2514600" indent="-228600" fontAlgn="base">
              <a:spcBef>
                <a:spcPct val="20000"/>
              </a:spcBef>
              <a:spcAft>
                <a:spcPct val="0"/>
              </a:spcAft>
              <a:buClr>
                <a:schemeClr val="tx2"/>
              </a:buClr>
              <a:buSzPct val="60000"/>
              <a:buFont typeface="Wingdings" pitchFamily="2" charset="2"/>
              <a:buChar char="¡"/>
              <a:defRPr sz="1900">
                <a:latin typeface="+mn-lt"/>
              </a:defRPr>
            </a:lvl6pPr>
            <a:lvl7pPr marL="2971800" indent="-228600" fontAlgn="base">
              <a:spcBef>
                <a:spcPct val="20000"/>
              </a:spcBef>
              <a:spcAft>
                <a:spcPct val="0"/>
              </a:spcAft>
              <a:buClr>
                <a:schemeClr val="tx2"/>
              </a:buClr>
              <a:buSzPct val="60000"/>
              <a:buFont typeface="Wingdings" pitchFamily="2" charset="2"/>
              <a:buChar char="¡"/>
              <a:defRPr sz="1900">
                <a:latin typeface="+mn-lt"/>
              </a:defRPr>
            </a:lvl7pPr>
            <a:lvl8pPr marL="3429000" indent="-228600" fontAlgn="base">
              <a:spcBef>
                <a:spcPct val="20000"/>
              </a:spcBef>
              <a:spcAft>
                <a:spcPct val="0"/>
              </a:spcAft>
              <a:buClr>
                <a:schemeClr val="tx2"/>
              </a:buClr>
              <a:buSzPct val="60000"/>
              <a:buFont typeface="Wingdings" pitchFamily="2" charset="2"/>
              <a:buChar char="¡"/>
              <a:defRPr sz="1900">
                <a:latin typeface="+mn-lt"/>
              </a:defRPr>
            </a:lvl8pPr>
            <a:lvl9pPr marL="3886200" indent="-228600" fontAlgn="base">
              <a:spcBef>
                <a:spcPct val="20000"/>
              </a:spcBef>
              <a:spcAft>
                <a:spcPct val="0"/>
              </a:spcAft>
              <a:buClr>
                <a:schemeClr val="tx2"/>
              </a:buClr>
              <a:buSzPct val="60000"/>
              <a:buFont typeface="Wingdings" pitchFamily="2" charset="2"/>
              <a:buChar char="¡"/>
              <a:defRPr sz="1900">
                <a:latin typeface="+mn-lt"/>
              </a:defRPr>
            </a:lvl9pPr>
          </a:lstStyle>
          <a:p>
            <a:r>
              <a:rPr lang="en-US" sz="3000" dirty="0">
                <a:latin typeface="Verdana" panose="020B0604030504040204" pitchFamily="34" charset="0"/>
                <a:ea typeface="Verdana" panose="020B0604030504040204" pitchFamily="34" charset="0"/>
                <a:cs typeface="Verdana" panose="020B0604030504040204" pitchFamily="34" charset="0"/>
              </a:rPr>
              <a:t>Methods</a:t>
            </a:r>
            <a:r>
              <a:rPr lang="en-US" sz="3000" dirty="0"/>
              <a:t> </a:t>
            </a:r>
            <a:r>
              <a:rPr lang="en-US" sz="3000" dirty="0">
                <a:latin typeface="Verdana" panose="020B0604030504040204" pitchFamily="34" charset="0"/>
                <a:ea typeface="Verdana" panose="020B0604030504040204" pitchFamily="34" charset="0"/>
                <a:cs typeface="Verdana" panose="020B0604030504040204" pitchFamily="34" charset="0"/>
              </a:rPr>
              <a:t>- Mixed</a:t>
            </a:r>
          </a:p>
        </p:txBody>
      </p:sp>
      <p:sp>
        <p:nvSpPr>
          <p:cNvPr id="5" name="TextBox 4"/>
          <p:cNvSpPr txBox="1"/>
          <p:nvPr/>
        </p:nvSpPr>
        <p:spPr>
          <a:xfrm>
            <a:off x="1295400" y="1295400"/>
            <a:ext cx="9982200" cy="5016758"/>
          </a:xfrm>
          <a:prstGeom prst="rect">
            <a:avLst/>
          </a:prstGeom>
          <a:noFill/>
        </p:spPr>
        <p:txBody>
          <a:bodyPr wrap="square" rtlCol="0">
            <a:spAutoFit/>
          </a:bodyPr>
          <a:lstStyle/>
          <a:p>
            <a:pPr algn="just"/>
            <a:r>
              <a:rPr lang="en-US" sz="2000" b="1" dirty="0"/>
              <a:t>Quantitative methods:</a:t>
            </a:r>
          </a:p>
          <a:p>
            <a:pPr marL="600075" lvl="1" indent="-257175" algn="just">
              <a:buFont typeface="Wingdings" pitchFamily="2" charset="2"/>
              <a:buChar char="§"/>
            </a:pPr>
            <a:r>
              <a:rPr lang="en-US" sz="2000" dirty="0"/>
              <a:t>Case registers - to estimate prev. of mental &amp; neurological disorders in the population of interest. </a:t>
            </a:r>
          </a:p>
          <a:p>
            <a:pPr marL="600075" lvl="1" indent="-257175" algn="just">
              <a:buFont typeface="Wingdings" pitchFamily="2" charset="2"/>
              <a:buChar char="§"/>
            </a:pPr>
            <a:endParaRPr lang="en-US" sz="2000" dirty="0"/>
          </a:p>
          <a:p>
            <a:pPr marL="600075" lvl="1" indent="-257175" algn="just">
              <a:buFont typeface="Wingdings" pitchFamily="2" charset="2"/>
              <a:buChar char="§"/>
            </a:pPr>
            <a:endParaRPr lang="en-US" sz="2000" dirty="0"/>
          </a:p>
          <a:p>
            <a:pPr algn="just"/>
            <a:endParaRPr lang="en-US" sz="2000" dirty="0"/>
          </a:p>
          <a:p>
            <a:pPr algn="just"/>
            <a:r>
              <a:rPr lang="en-US" sz="2000" b="1" dirty="0"/>
              <a:t>Qualitative methods:</a:t>
            </a:r>
          </a:p>
          <a:p>
            <a:pPr marL="600075" lvl="1" indent="-257175" algn="just">
              <a:buFont typeface="Wingdings" pitchFamily="2" charset="2"/>
              <a:buChar char="§"/>
            </a:pPr>
            <a:r>
              <a:rPr lang="en-US" sz="2000" dirty="0"/>
              <a:t>Focus Group Discussion &amp; </a:t>
            </a:r>
          </a:p>
          <a:p>
            <a:pPr marL="600075" lvl="1" indent="-257175" algn="just">
              <a:buFont typeface="Wingdings" pitchFamily="2" charset="2"/>
              <a:buChar char="§"/>
            </a:pPr>
            <a:r>
              <a:rPr lang="en-US" sz="2000" dirty="0"/>
              <a:t>in-depth interviews (IDI) – find out perspectives</a:t>
            </a:r>
          </a:p>
          <a:p>
            <a:pPr marL="600075" lvl="1" indent="-257175" algn="just">
              <a:buFont typeface="Wingdings" pitchFamily="2" charset="2"/>
              <a:buChar char="§"/>
            </a:pPr>
            <a:endParaRPr lang="en-US" sz="2000" dirty="0"/>
          </a:p>
          <a:p>
            <a:pPr marL="600075" lvl="1" indent="-257175" algn="just">
              <a:buFont typeface="Wingdings" pitchFamily="2" charset="2"/>
              <a:buChar char="§"/>
            </a:pPr>
            <a:endParaRPr lang="en-US" sz="2000" dirty="0"/>
          </a:p>
          <a:p>
            <a:pPr algn="just"/>
            <a:endParaRPr lang="en-US" sz="2000" dirty="0"/>
          </a:p>
          <a:p>
            <a:pPr algn="just"/>
            <a:endParaRPr lang="en-US" sz="2000" dirty="0"/>
          </a:p>
          <a:p>
            <a:pPr algn="just"/>
            <a:r>
              <a:rPr lang="en-US" sz="2000" b="1" dirty="0"/>
              <a:t>Geographic Information System (GIS):</a:t>
            </a:r>
          </a:p>
          <a:p>
            <a:pPr marL="600075" lvl="1" indent="-257175" algn="just">
              <a:buFont typeface="Wingdings" pitchFamily="2" charset="2"/>
              <a:buChar char="§"/>
            </a:pPr>
            <a:r>
              <a:rPr lang="en-US" sz="2000" dirty="0"/>
              <a:t>Mapping of current health facilities combined with the location of mental health services</a:t>
            </a:r>
          </a:p>
        </p:txBody>
      </p:sp>
    </p:spTree>
    <p:extLst>
      <p:ext uri="{BB962C8B-B14F-4D97-AF65-F5344CB8AC3E}">
        <p14:creationId xmlns:p14="http://schemas.microsoft.com/office/powerpoint/2010/main" val="780273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09950" y="228600"/>
            <a:ext cx="5257800" cy="438581"/>
          </a:xfrm>
          <a:prstGeom prst="rect">
            <a:avLst/>
          </a:prstGeom>
          <a:solidFill>
            <a:srgbClr val="00B050"/>
          </a:solidFill>
          <a:ln w="9525">
            <a:noFill/>
            <a:miter lim="800000"/>
            <a:headEnd/>
            <a:tailEnd/>
          </a:ln>
          <a:effectLst/>
        </p:spPr>
        <p:txBody>
          <a:bodyPr vert="horz" wrap="square" lIns="68580" tIns="34290" rIns="68580" bIns="34290" numCol="1" rtlCol="0" anchor="ctr" anchorCtr="0" compatLnSpc="1">
            <a:prstTxWarp prst="textNoShape">
              <a:avLst/>
            </a:prstTxWarp>
            <a:noAutofit/>
          </a:bodyPr>
          <a:lstStyle>
            <a:defPPr>
              <a:defRPr lang="en-US"/>
            </a:defPPr>
            <a:lvl1pPr marL="0" indent="0" algn="ctr" eaLnBrk="1" hangingPunct="1">
              <a:buClr>
                <a:schemeClr val="tx2"/>
              </a:buClr>
              <a:buSzPct val="70000"/>
              <a:buFont typeface="Wingdings" pitchFamily="2" charset="2"/>
              <a:buNone/>
              <a:defRPr sz="3200" b="1">
                <a:solidFill>
                  <a:schemeClr val="bg1"/>
                </a:solidFill>
                <a:latin typeface="Garamond" panose="02020404030301010803" pitchFamily="18" charset="0"/>
                <a:ea typeface="+mj-ea"/>
                <a:cs typeface="+mj-cs"/>
              </a:defRPr>
            </a:lvl1pPr>
            <a:lvl2pPr marL="742950" indent="-285750" eaLnBrk="1" hangingPunct="1">
              <a:spcBef>
                <a:spcPct val="20000"/>
              </a:spcBef>
              <a:buClr>
                <a:schemeClr val="accent2"/>
              </a:buClr>
              <a:buSzPct val="70000"/>
              <a:buFont typeface="Wingdings" pitchFamily="2" charset="2"/>
              <a:buChar char="l"/>
              <a:defRPr sz="2500">
                <a:latin typeface="+mn-lt"/>
              </a:defRPr>
            </a:lvl2pPr>
            <a:lvl3pPr marL="1143000" indent="-228600" eaLnBrk="1" hangingPunct="1">
              <a:spcBef>
                <a:spcPct val="20000"/>
              </a:spcBef>
              <a:buClr>
                <a:schemeClr val="tx2"/>
              </a:buClr>
              <a:buSzPct val="65000"/>
              <a:buFont typeface="Wingdings" pitchFamily="2" charset="2"/>
              <a:buChar char="¡"/>
              <a:defRPr sz="2200">
                <a:latin typeface="+mn-lt"/>
              </a:defRPr>
            </a:lvl3pPr>
            <a:lvl4pPr marL="1600200" indent="-228600" eaLnBrk="1" hangingPunct="1">
              <a:spcBef>
                <a:spcPct val="20000"/>
              </a:spcBef>
              <a:buClr>
                <a:schemeClr val="accent2"/>
              </a:buClr>
              <a:buSzPct val="70000"/>
              <a:buFont typeface="Wingdings" pitchFamily="2" charset="2"/>
              <a:buChar char="l"/>
              <a:defRPr sz="1900">
                <a:latin typeface="+mn-lt"/>
              </a:defRPr>
            </a:lvl4pPr>
            <a:lvl5pPr marL="2057400" indent="-228600" eaLnBrk="1" hangingPunct="1">
              <a:spcBef>
                <a:spcPct val="20000"/>
              </a:spcBef>
              <a:buClr>
                <a:schemeClr val="tx2"/>
              </a:buClr>
              <a:buSzPct val="60000"/>
              <a:buFont typeface="Wingdings" pitchFamily="2" charset="2"/>
              <a:buChar char="¡"/>
              <a:defRPr sz="1900">
                <a:latin typeface="+mn-lt"/>
              </a:defRPr>
            </a:lvl5pPr>
            <a:lvl6pPr marL="2514600" indent="-228600" fontAlgn="base">
              <a:spcBef>
                <a:spcPct val="20000"/>
              </a:spcBef>
              <a:spcAft>
                <a:spcPct val="0"/>
              </a:spcAft>
              <a:buClr>
                <a:schemeClr val="tx2"/>
              </a:buClr>
              <a:buSzPct val="60000"/>
              <a:buFont typeface="Wingdings" pitchFamily="2" charset="2"/>
              <a:buChar char="¡"/>
              <a:defRPr sz="1900">
                <a:latin typeface="+mn-lt"/>
              </a:defRPr>
            </a:lvl6pPr>
            <a:lvl7pPr marL="2971800" indent="-228600" fontAlgn="base">
              <a:spcBef>
                <a:spcPct val="20000"/>
              </a:spcBef>
              <a:spcAft>
                <a:spcPct val="0"/>
              </a:spcAft>
              <a:buClr>
                <a:schemeClr val="tx2"/>
              </a:buClr>
              <a:buSzPct val="60000"/>
              <a:buFont typeface="Wingdings" pitchFamily="2" charset="2"/>
              <a:buChar char="¡"/>
              <a:defRPr sz="1900">
                <a:latin typeface="+mn-lt"/>
              </a:defRPr>
            </a:lvl7pPr>
            <a:lvl8pPr marL="3429000" indent="-228600" fontAlgn="base">
              <a:spcBef>
                <a:spcPct val="20000"/>
              </a:spcBef>
              <a:spcAft>
                <a:spcPct val="0"/>
              </a:spcAft>
              <a:buClr>
                <a:schemeClr val="tx2"/>
              </a:buClr>
              <a:buSzPct val="60000"/>
              <a:buFont typeface="Wingdings" pitchFamily="2" charset="2"/>
              <a:buChar char="¡"/>
              <a:defRPr sz="1900">
                <a:latin typeface="+mn-lt"/>
              </a:defRPr>
            </a:lvl8pPr>
            <a:lvl9pPr marL="3886200" indent="-228600" fontAlgn="base">
              <a:spcBef>
                <a:spcPct val="20000"/>
              </a:spcBef>
              <a:spcAft>
                <a:spcPct val="0"/>
              </a:spcAft>
              <a:buClr>
                <a:schemeClr val="tx2"/>
              </a:buClr>
              <a:buSzPct val="60000"/>
              <a:buFont typeface="Wingdings" pitchFamily="2" charset="2"/>
              <a:buChar char="¡"/>
              <a:defRPr sz="1900">
                <a:latin typeface="+mn-lt"/>
              </a:defRPr>
            </a:lvl9pPr>
          </a:lstStyle>
          <a:p>
            <a:r>
              <a:rPr lang="en-US" sz="3000" dirty="0">
                <a:latin typeface="Verdana" panose="020B0604030504040204" pitchFamily="34" charset="0"/>
                <a:ea typeface="Verdana" panose="020B0604030504040204" pitchFamily="34" charset="0"/>
                <a:cs typeface="Verdana" panose="020B0604030504040204" pitchFamily="34" charset="0"/>
              </a:rPr>
              <a:t>Study Site</a:t>
            </a:r>
          </a:p>
        </p:txBody>
      </p:sp>
      <p:sp>
        <p:nvSpPr>
          <p:cNvPr id="4" name="TextBox 3"/>
          <p:cNvSpPr txBox="1"/>
          <p:nvPr/>
        </p:nvSpPr>
        <p:spPr>
          <a:xfrm>
            <a:off x="914400" y="1543051"/>
            <a:ext cx="5181600" cy="4401205"/>
          </a:xfrm>
          <a:prstGeom prst="rect">
            <a:avLst/>
          </a:prstGeom>
          <a:noFill/>
        </p:spPr>
        <p:txBody>
          <a:bodyPr wrap="square" rtlCol="0">
            <a:spAutoFit/>
          </a:bodyPr>
          <a:lstStyle/>
          <a:p>
            <a:r>
              <a:rPr lang="en-US" sz="2000" dirty="0">
                <a:ea typeface="Verdana" panose="020B0604030504040204" pitchFamily="34" charset="0"/>
                <a:cs typeface="Verdana" panose="020B0604030504040204" pitchFamily="34" charset="0"/>
              </a:rPr>
              <a:t>Kintampo North Municipal &amp; Kintampo South districts of Brong Ahafo Region. </a:t>
            </a:r>
          </a:p>
          <a:p>
            <a:endParaRPr lang="en-US" sz="2000" dirty="0">
              <a:ea typeface="Verdana" panose="020B0604030504040204" pitchFamily="34" charset="0"/>
              <a:cs typeface="Verdana" panose="020B0604030504040204" pitchFamily="34" charset="0"/>
            </a:endParaRPr>
          </a:p>
          <a:p>
            <a:pPr marL="160735" indent="-160735">
              <a:buFontTx/>
              <a:buChar char="-"/>
            </a:pPr>
            <a:r>
              <a:rPr lang="en-US" sz="2000" dirty="0">
                <a:ea typeface="Verdana" panose="020B0604030504040204" pitchFamily="34" charset="0"/>
                <a:cs typeface="Verdana" panose="020B0604030504040204" pitchFamily="34" charset="0"/>
              </a:rPr>
              <a:t>Population ~ 150,000</a:t>
            </a:r>
          </a:p>
          <a:p>
            <a:pPr marL="417910" lvl="1" indent="-160735">
              <a:buFontTx/>
              <a:buChar char="-"/>
            </a:pPr>
            <a:r>
              <a:rPr lang="en-US" sz="2000" dirty="0">
                <a:ea typeface="Verdana" panose="020B0604030504040204" pitchFamily="34" charset="0"/>
                <a:cs typeface="Verdana" panose="020B0604030504040204" pitchFamily="34" charset="0"/>
              </a:rPr>
              <a:t>Adolescents 24.4% (KHDSS, 2015)</a:t>
            </a:r>
          </a:p>
          <a:p>
            <a:pPr marL="417910" lvl="1" indent="-160735">
              <a:buFontTx/>
              <a:buChar char="-"/>
            </a:pPr>
            <a:endParaRPr lang="en-US" sz="2000" dirty="0">
              <a:ea typeface="Verdana" panose="020B0604030504040204" pitchFamily="34" charset="0"/>
              <a:cs typeface="Verdana" panose="020B0604030504040204" pitchFamily="34" charset="0"/>
            </a:endParaRPr>
          </a:p>
          <a:p>
            <a:r>
              <a:rPr lang="en-US" sz="2000" dirty="0">
                <a:ea typeface="Verdana" panose="020B0604030504040204" pitchFamily="34" charset="0"/>
                <a:cs typeface="Verdana" panose="020B0604030504040204" pitchFamily="34" charset="0"/>
              </a:rPr>
              <a:t>Health Facilities:</a:t>
            </a:r>
          </a:p>
          <a:p>
            <a:pPr marL="160735" indent="-160735">
              <a:buFontTx/>
              <a:buChar char="-"/>
            </a:pPr>
            <a:r>
              <a:rPr lang="en-US" sz="2000" dirty="0">
                <a:ea typeface="Verdana" panose="020B0604030504040204" pitchFamily="34" charset="0"/>
                <a:cs typeface="Verdana" panose="020B0604030504040204" pitchFamily="34" charset="0"/>
              </a:rPr>
              <a:t>two (2) governments hospitals</a:t>
            </a:r>
          </a:p>
          <a:p>
            <a:pPr marL="160735" indent="-160735">
              <a:buFontTx/>
              <a:buChar char="-"/>
            </a:pPr>
            <a:r>
              <a:rPr lang="en-US" sz="2000" dirty="0">
                <a:ea typeface="Verdana" panose="020B0604030504040204" pitchFamily="34" charset="0"/>
                <a:cs typeface="Verdana" panose="020B0604030504040204" pitchFamily="34" charset="0"/>
              </a:rPr>
              <a:t>two (2) private hospitals, </a:t>
            </a:r>
          </a:p>
          <a:p>
            <a:pPr marL="160735" indent="-160735">
              <a:buFontTx/>
              <a:buChar char="-"/>
            </a:pPr>
            <a:r>
              <a:rPr lang="en-US" sz="2000" dirty="0">
                <a:ea typeface="Verdana" panose="020B0604030504040204" pitchFamily="34" charset="0"/>
                <a:cs typeface="Verdana" panose="020B0604030504040204" pitchFamily="34" charset="0"/>
              </a:rPr>
              <a:t>four (4) health </a:t>
            </a:r>
            <a:r>
              <a:rPr lang="en-US" sz="2000" dirty="0" err="1">
                <a:ea typeface="Verdana" panose="020B0604030504040204" pitchFamily="34" charset="0"/>
                <a:cs typeface="Verdana" panose="020B0604030504040204" pitchFamily="34" charset="0"/>
              </a:rPr>
              <a:t>centres</a:t>
            </a:r>
            <a:r>
              <a:rPr lang="en-US" sz="2000" dirty="0">
                <a:ea typeface="Verdana" panose="020B0604030504040204" pitchFamily="34" charset="0"/>
                <a:cs typeface="Verdana" panose="020B0604030504040204" pitchFamily="34" charset="0"/>
              </a:rPr>
              <a:t>, </a:t>
            </a:r>
          </a:p>
          <a:p>
            <a:pPr marL="160735" indent="-160735">
              <a:buFontTx/>
              <a:buChar char="-"/>
            </a:pPr>
            <a:r>
              <a:rPr lang="en-US" sz="2000" dirty="0">
                <a:ea typeface="Verdana" panose="020B0604030504040204" pitchFamily="34" charset="0"/>
                <a:cs typeface="Verdana" panose="020B0604030504040204" pitchFamily="34" charset="0"/>
              </a:rPr>
              <a:t>one (1) private clinic, </a:t>
            </a:r>
          </a:p>
          <a:p>
            <a:pPr marL="160735" indent="-160735">
              <a:buFontTx/>
              <a:buChar char="-"/>
            </a:pPr>
            <a:r>
              <a:rPr lang="en-US" sz="2000" dirty="0">
                <a:ea typeface="Verdana" panose="020B0604030504040204" pitchFamily="34" charset="0"/>
                <a:cs typeface="Verdana" panose="020B0604030504040204" pitchFamily="34" charset="0"/>
              </a:rPr>
              <a:t>25 Community-based Health Planning Services (CHPS) areas</a:t>
            </a:r>
          </a:p>
          <a:p>
            <a:pPr marL="160735" indent="-160735">
              <a:buFontTx/>
              <a:buChar char="-"/>
            </a:pPr>
            <a:r>
              <a:rPr lang="en-US" sz="2000" dirty="0">
                <a:ea typeface="Verdana" panose="020B0604030504040204" pitchFamily="34" charset="0"/>
                <a:cs typeface="Verdana" panose="020B0604030504040204" pitchFamily="34" charset="0"/>
              </a:rPr>
              <a:t>two (2) maternity homes. </a:t>
            </a:r>
          </a:p>
        </p:txBody>
      </p:sp>
      <p:pic>
        <p:nvPicPr>
          <p:cNvPr id="6" name="Picture 1" descr="Description: Kintampo_HDSS">
            <a:extLst>
              <a:ext uri="{FF2B5EF4-FFF2-40B4-BE49-F238E27FC236}">
                <a16:creationId xmlns:a16="http://schemas.microsoft.com/office/drawing/2014/main" id="{12AC285D-3246-6C43-AB22-B9C68C19BB1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48400" y="1219200"/>
            <a:ext cx="5181600" cy="4800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9048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52400"/>
            <a:ext cx="8839200" cy="971550"/>
          </a:xfrm>
          <a:solidFill>
            <a:srgbClr val="00B050"/>
          </a:solidFill>
          <a:ln w="9525">
            <a:noFill/>
            <a:miter lim="800000"/>
            <a:headEnd/>
            <a:tailEnd/>
          </a:ln>
          <a:effectLst/>
        </p:spPr>
        <p:txBody>
          <a:bodyPr vert="horz" wrap="square" lIns="68580" tIns="34290" rIns="68580" bIns="34290" numCol="1" rtlCol="0" anchor="ctr" anchorCtr="0" compatLnSpc="1">
            <a:prstTxWarp prst="textNoShape">
              <a:avLst/>
            </a:prstTxWarp>
            <a:noAutofit/>
          </a:bodyPr>
          <a:lstStyle/>
          <a:p>
            <a:pPr algn="ctr">
              <a:buClr>
                <a:schemeClr val="tx2"/>
              </a:buClr>
              <a:buSzPct val="70000"/>
            </a:pPr>
            <a:r>
              <a:rPr lang="en-US" sz="3000" b="1" kern="1200" dirty="0">
                <a:solidFill>
                  <a:schemeClr val="bg1"/>
                </a:solidFill>
                <a:latin typeface="Verdana" panose="020B0604030504040204" pitchFamily="34" charset="0"/>
                <a:ea typeface="Verdana" panose="020B0604030504040204" pitchFamily="34" charset="0"/>
                <a:cs typeface="Verdana" panose="020B0604030504040204" pitchFamily="34" charset="0"/>
              </a:rPr>
              <a:t>Mental Health Structure for Kintampo North &amp; Kintampo South, </a:t>
            </a:r>
            <a:r>
              <a:rPr lang="en-US" sz="3000" b="1" kern="1200" dirty="0" err="1">
                <a:solidFill>
                  <a:schemeClr val="bg1"/>
                </a:solidFill>
                <a:latin typeface="Verdana" panose="020B0604030504040204" pitchFamily="34" charset="0"/>
                <a:ea typeface="Verdana" panose="020B0604030504040204" pitchFamily="34" charset="0"/>
                <a:cs typeface="Verdana" panose="020B0604030504040204" pitchFamily="34" charset="0"/>
              </a:rPr>
              <a:t>Brong</a:t>
            </a:r>
            <a:r>
              <a:rPr lang="en-US" sz="3000" b="1" kern="1200" dirty="0">
                <a:solidFill>
                  <a:schemeClr val="bg1"/>
                </a:solidFill>
                <a:latin typeface="Verdana" panose="020B0604030504040204" pitchFamily="34" charset="0"/>
                <a:ea typeface="Verdana" panose="020B0604030504040204" pitchFamily="34" charset="0"/>
                <a:cs typeface="Verdana" panose="020B0604030504040204" pitchFamily="34" charset="0"/>
              </a:rPr>
              <a:t> Ahafo</a:t>
            </a:r>
          </a:p>
        </p:txBody>
      </p:sp>
      <p:graphicFrame>
        <p:nvGraphicFramePr>
          <p:cNvPr id="42" name="Diagram 41"/>
          <p:cNvGraphicFramePr/>
          <p:nvPr>
            <p:extLst>
              <p:ext uri="{D42A27DB-BD31-4B8C-83A1-F6EECF244321}">
                <p14:modId xmlns:p14="http://schemas.microsoft.com/office/powerpoint/2010/main" val="2290365922"/>
              </p:ext>
            </p:extLst>
          </p:nvPr>
        </p:nvGraphicFramePr>
        <p:xfrm>
          <a:off x="1600200" y="533400"/>
          <a:ext cx="9372600" cy="6248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5721434"/>
      </p:ext>
    </p:extLst>
  </p:cSld>
  <p:clrMapOvr>
    <a:masterClrMapping/>
  </p:clrMapOvr>
</p:sld>
</file>

<file path=ppt/theme/theme1.xml><?xml version="1.0" encoding="utf-8"?>
<a:theme xmlns:a="http://schemas.openxmlformats.org/drawingml/2006/main" name="khrc_template2015_C">
  <a:themeElements>
    <a:clrScheme name="Office Them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Office Them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Office Them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Office Them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Office Them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Office Them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Office Them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Office Them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Office Them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suggested_KHRC_ppt_templates_C</Template>
  <TotalTime>2692</TotalTime>
  <Words>3102</Words>
  <Application>Microsoft Macintosh PowerPoint</Application>
  <PresentationFormat>Widescreen</PresentationFormat>
  <Paragraphs>410</Paragraphs>
  <Slides>26</Slides>
  <Notes>24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Arial</vt:lpstr>
      <vt:lpstr>Calibri</vt:lpstr>
      <vt:lpstr>Courier New</vt:lpstr>
      <vt:lpstr>Garamond</vt:lpstr>
      <vt:lpstr>Times</vt:lpstr>
      <vt:lpstr>Times New Roman</vt:lpstr>
      <vt:lpstr>Verdana</vt:lpstr>
      <vt:lpstr>Wingdings</vt:lpstr>
      <vt:lpstr>khrc_template2015_C</vt:lpstr>
      <vt:lpstr>PowerPoint Presentation</vt:lpstr>
      <vt:lpstr>Background</vt:lpstr>
      <vt:lpstr>Rationale</vt:lpstr>
      <vt:lpstr>Mental Health Act, 2012, Act 846.</vt:lpstr>
      <vt:lpstr>Act 846: Section on Vulnerable Populations: Children </vt:lpstr>
      <vt:lpstr>PowerPoint Presentation</vt:lpstr>
      <vt:lpstr>PowerPoint Presentation</vt:lpstr>
      <vt:lpstr>PowerPoint Presentation</vt:lpstr>
      <vt:lpstr>Mental Health Structure for Kintampo North &amp; Kintampo South, Brong Ahafo</vt:lpstr>
      <vt:lpstr>PowerPoint Presentation</vt:lpstr>
      <vt:lpstr>Data Collection – Participants</vt:lpstr>
      <vt:lpstr>Data Analysis</vt:lpstr>
      <vt:lpstr>PowerPoint Presentation</vt:lpstr>
      <vt:lpstr>Distribution of commonly treated mental disorders among adolescents in 2015 in Kintampo North area - Ghana</vt:lpstr>
      <vt:lpstr>PowerPoint Presentation</vt:lpstr>
      <vt:lpstr>PowerPoint Presentation</vt:lpstr>
      <vt:lpstr>Results </vt:lpstr>
      <vt:lpstr>Results </vt:lpstr>
      <vt:lpstr>PowerPoint Presentation</vt:lpstr>
      <vt:lpstr>PowerPoint Presentation</vt:lpstr>
      <vt:lpstr>Results</vt:lpstr>
      <vt:lpstr>PowerPoint Presentation</vt:lpstr>
      <vt:lpstr> Recommendations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Ellen boamah</dc:creator>
  <cp:lastModifiedBy>Kenneth Ae-Ngibise</cp:lastModifiedBy>
  <cp:revision>316</cp:revision>
  <cp:lastPrinted>1601-01-01T00:00:00Z</cp:lastPrinted>
  <dcterms:created xsi:type="dcterms:W3CDTF">2017-04-27T17:57:01Z</dcterms:created>
  <dcterms:modified xsi:type="dcterms:W3CDTF">2018-10-15T07:28:08Z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TC102037701033</vt:lpwstr>
  </property>
</Properties>
</file>