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24"/>
  </p:notesMasterIdLst>
  <p:sldIdLst>
    <p:sldId id="278" r:id="rId2"/>
    <p:sldId id="273" r:id="rId3"/>
    <p:sldId id="299" r:id="rId4"/>
    <p:sldId id="287" r:id="rId5"/>
    <p:sldId id="288" r:id="rId6"/>
    <p:sldId id="289" r:id="rId7"/>
    <p:sldId id="281" r:id="rId8"/>
    <p:sldId id="280" r:id="rId9"/>
    <p:sldId id="295" r:id="rId10"/>
    <p:sldId id="257" r:id="rId11"/>
    <p:sldId id="259" r:id="rId12"/>
    <p:sldId id="276" r:id="rId13"/>
    <p:sldId id="290" r:id="rId14"/>
    <p:sldId id="260" r:id="rId15"/>
    <p:sldId id="262" r:id="rId16"/>
    <p:sldId id="292" r:id="rId17"/>
    <p:sldId id="293" r:id="rId18"/>
    <p:sldId id="264" r:id="rId19"/>
    <p:sldId id="265" r:id="rId20"/>
    <p:sldId id="297" r:id="rId21"/>
    <p:sldId id="29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0043" autoAdjust="0"/>
  </p:normalViewPr>
  <p:slideViewPr>
    <p:cSldViewPr snapToGrid="0">
      <p:cViewPr>
        <p:scale>
          <a:sx n="116" d="100"/>
          <a:sy n="116" d="100"/>
        </p:scale>
        <p:origin x="-80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7D7B2-A006-D742-A6E9-BB347D51B4C0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9AC7B-5091-1B48-9276-F91FE9E5A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9AC7B-5091-1B48-9276-F91FE9E5A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299E-A2D4-304A-878F-2399B2F0B5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299E-A2D4-304A-878F-2399B2F0B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9AC7B-5091-1B48-9276-F91FE9E5A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E5E7-BF98-425C-8E23-FD114F8BDD0D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E44D-B9F0-484C-9E3E-2C366322D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506733"/>
            <a:ext cx="8939824" cy="1737998"/>
          </a:xfrm>
        </p:spPr>
        <p:txBody>
          <a:bodyPr/>
          <a:lstStyle/>
          <a:p>
            <a:r>
              <a:rPr lang="en-US" sz="4100" dirty="0" smtClean="0">
                <a:latin typeface="Times New Roman"/>
                <a:cs typeface="Times New Roman"/>
              </a:rPr>
              <a:t>ASSESSMENT OF COMPONENTS OF MENTAL HEALTH SYSTEM OF LIBERIA </a:t>
            </a:r>
            <a:endParaRPr lang="en-IN" sz="41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895" y="4228022"/>
            <a:ext cx="7173811" cy="238741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 MRS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AMANDA GBARMO – NDORBOR 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DR. </a:t>
            </a:r>
            <a:r>
              <a:rPr lang="en-US" sz="2400" dirty="0" smtClean="0">
                <a:latin typeface="Times New Roman"/>
                <a:cs typeface="Times New Roman"/>
              </a:rPr>
              <a:t>RATANASABAPATHIPILLAI KESAVAN   </a:t>
            </a: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DR. JOHN  MAHONEY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9988" y="2696066"/>
            <a:ext cx="2912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THE FIRST </a:t>
            </a:r>
            <a:r>
              <a:rPr lang="en-US" sz="2200" dirty="0" smtClean="0">
                <a:latin typeface="Times New Roman"/>
                <a:cs typeface="Times New Roman"/>
              </a:rPr>
              <a:t>NATIONAL MENTAL </a:t>
            </a:r>
            <a:r>
              <a:rPr lang="en-US" sz="2200" dirty="0">
                <a:latin typeface="Times New Roman"/>
                <a:cs typeface="Times New Roman"/>
              </a:rPr>
              <a:t>HEALTH </a:t>
            </a:r>
            <a:r>
              <a:rPr lang="en-US" sz="2200" dirty="0" smtClean="0">
                <a:latin typeface="Times New Roman"/>
                <a:cs typeface="Times New Roman"/>
              </a:rPr>
              <a:t>SURVEY IN LIBERIA </a:t>
            </a:r>
            <a:endParaRPr lang="en-IN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4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                     </a:t>
            </a:r>
            <a:r>
              <a:rPr lang="en-US" b="1" dirty="0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16" y="2172501"/>
            <a:ext cx="8354977" cy="4528828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Times New Roman"/>
                <a:cs typeface="Times New Roman"/>
              </a:rPr>
              <a:t>The assessment  was the situational analysis that informed 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smtClean="0">
                <a:latin typeface="Times New Roman"/>
                <a:cs typeface="Times New Roman"/>
              </a:rPr>
              <a:t>the new mental health strategy and action plan (2016 -2021)</a:t>
            </a:r>
          </a:p>
          <a:p>
            <a:r>
              <a:rPr lang="en-GB" sz="2500" dirty="0" smtClean="0">
                <a:latin typeface="Times New Roman"/>
                <a:cs typeface="Times New Roman"/>
              </a:rPr>
              <a:t>Health </a:t>
            </a:r>
            <a:r>
              <a:rPr lang="en-GB" sz="2500" dirty="0">
                <a:latin typeface="Times New Roman"/>
                <a:cs typeface="Times New Roman"/>
              </a:rPr>
              <a:t>expenditures (MFDP, 2015) 12.36% of </a:t>
            </a:r>
            <a:r>
              <a:rPr lang="en-GB" sz="2500" dirty="0" smtClean="0">
                <a:latin typeface="Times New Roman"/>
                <a:cs typeface="Times New Roman"/>
              </a:rPr>
              <a:t>GDP, </a:t>
            </a:r>
            <a:r>
              <a:rPr lang="en-GB" sz="2500" dirty="0">
                <a:latin typeface="Times New Roman"/>
                <a:cs typeface="Times New Roman"/>
              </a:rPr>
              <a:t>0.01 physicians and hospital bed density per 1000 population (2010) is 0.8 beds</a:t>
            </a:r>
          </a:p>
          <a:p>
            <a:endParaRPr lang="en-US" sz="2500" dirty="0">
              <a:latin typeface="Times New Roman"/>
              <a:cs typeface="Times New Roman"/>
            </a:endParaRPr>
          </a:p>
          <a:p>
            <a:endParaRPr lang="en-GB" sz="25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3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b="1" dirty="0">
                <a:latin typeface="Times New Roman"/>
                <a:cs typeface="Times New Roman"/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32" y="2028733"/>
            <a:ext cx="9118646" cy="3986902"/>
          </a:xfrm>
        </p:spPr>
        <p:txBody>
          <a:bodyPr>
            <a:normAutofit/>
          </a:bodyPr>
          <a:lstStyle/>
          <a:p>
            <a:r>
              <a:rPr lang="en-GB" sz="2500" dirty="0" smtClean="0">
                <a:latin typeface="Times New Roman"/>
                <a:cs typeface="Times New Roman"/>
              </a:rPr>
              <a:t>The country has 150 medical doctors, a registered psychiatrist and 42 MHCs actively practicing</a:t>
            </a:r>
          </a:p>
          <a:p>
            <a:r>
              <a:rPr lang="en-GB" sz="2500" dirty="0" smtClean="0">
                <a:latin typeface="Times New Roman"/>
                <a:cs typeface="Times New Roman"/>
              </a:rPr>
              <a:t>The </a:t>
            </a:r>
            <a:r>
              <a:rPr lang="en-GB" sz="2500" dirty="0">
                <a:latin typeface="Times New Roman"/>
                <a:cs typeface="Times New Roman"/>
              </a:rPr>
              <a:t>burden of neuropsychiatric disorders in Liberia is presumed to be unreasonably </a:t>
            </a:r>
            <a:r>
              <a:rPr lang="en-GB" sz="2500" dirty="0" smtClean="0">
                <a:latin typeface="Times New Roman"/>
                <a:cs typeface="Times New Roman"/>
              </a:rPr>
              <a:t>high</a:t>
            </a:r>
            <a:endParaRPr lang="en-GB" sz="2500" dirty="0">
              <a:latin typeface="Times New Roman"/>
              <a:cs typeface="Times New Roman"/>
            </a:endParaRPr>
          </a:p>
          <a:p>
            <a:r>
              <a:rPr lang="en-GB" sz="2500" dirty="0" smtClean="0">
                <a:latin typeface="Times New Roman"/>
                <a:cs typeface="Times New Roman"/>
              </a:rPr>
              <a:t>Thus </a:t>
            </a:r>
            <a:r>
              <a:rPr lang="en-GB" sz="2500" dirty="0">
                <a:latin typeface="Times New Roman"/>
                <a:cs typeface="Times New Roman"/>
              </a:rPr>
              <a:t>the question</a:t>
            </a:r>
            <a:r>
              <a:rPr lang="en-GB" sz="2500" dirty="0" smtClean="0">
                <a:latin typeface="Times New Roman"/>
                <a:cs typeface="Times New Roman"/>
              </a:rPr>
              <a:t>, is the  mental health system fully developed? </a:t>
            </a:r>
            <a:endParaRPr lang="en-US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01" y="752020"/>
            <a:ext cx="10127082" cy="7353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17" y="2064015"/>
            <a:ext cx="9065733" cy="44102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500" dirty="0">
              <a:latin typeface="Times New Roman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cs typeface="Times New Roman"/>
              </a:rPr>
              <a:t>To </a:t>
            </a:r>
            <a:r>
              <a:rPr lang="en-US" sz="2500" dirty="0" smtClean="0">
                <a:latin typeface="Times New Roman"/>
                <a:cs typeface="Times New Roman"/>
              </a:rPr>
              <a:t>assess </a:t>
            </a:r>
            <a:r>
              <a:rPr lang="en-US" sz="2500" dirty="0">
                <a:latin typeface="Times New Roman"/>
                <a:cs typeface="Times New Roman"/>
              </a:rPr>
              <a:t>the </a:t>
            </a:r>
            <a:r>
              <a:rPr lang="en-US" sz="2500" dirty="0" smtClean="0">
                <a:latin typeface="Times New Roman"/>
                <a:cs typeface="Times New Roman"/>
              </a:rPr>
              <a:t>existing human resources,  competencies  and availability of psychotropic medication for mental health services so </a:t>
            </a:r>
            <a:r>
              <a:rPr lang="en-US" sz="2500" dirty="0">
                <a:latin typeface="Times New Roman"/>
                <a:cs typeface="Times New Roman"/>
              </a:rPr>
              <a:t>as to </a:t>
            </a:r>
            <a:r>
              <a:rPr lang="en-US" sz="2500" dirty="0" smtClean="0">
                <a:latin typeface="Times New Roman"/>
                <a:cs typeface="Times New Roman"/>
              </a:rPr>
              <a:t>determine the situation of mental health services using WHO Assessment </a:t>
            </a:r>
            <a:r>
              <a:rPr lang="en-US" sz="2500" dirty="0">
                <a:latin typeface="Times New Roman"/>
                <a:cs typeface="Times New Roman"/>
              </a:rPr>
              <a:t>I</a:t>
            </a:r>
            <a:r>
              <a:rPr lang="en-US" sz="2500" dirty="0" smtClean="0">
                <a:latin typeface="Times New Roman"/>
                <a:cs typeface="Times New Roman"/>
              </a:rPr>
              <a:t>nstrument for Mental </a:t>
            </a:r>
            <a:r>
              <a:rPr lang="en-US" sz="2500" dirty="0">
                <a:latin typeface="Times New Roman"/>
                <a:cs typeface="Times New Roman"/>
              </a:rPr>
              <a:t>H</a:t>
            </a:r>
            <a:r>
              <a:rPr lang="en-US" sz="2500" dirty="0" smtClean="0">
                <a:latin typeface="Times New Roman"/>
                <a:cs typeface="Times New Roman"/>
              </a:rPr>
              <a:t>ealth </a:t>
            </a:r>
            <a:r>
              <a:rPr lang="en-US" sz="2500" dirty="0">
                <a:latin typeface="Times New Roman"/>
                <a:cs typeface="Times New Roman"/>
              </a:rPr>
              <a:t>S</a:t>
            </a:r>
            <a:r>
              <a:rPr lang="en-US" sz="2500" dirty="0" smtClean="0">
                <a:latin typeface="Times New Roman"/>
                <a:cs typeface="Times New Roman"/>
              </a:rPr>
              <a:t>ystem (WHO AIMS)</a:t>
            </a:r>
            <a:endParaRPr lang="en-US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9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01" y="752020"/>
            <a:ext cx="10127082" cy="7353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Objectives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459" y="2187504"/>
            <a:ext cx="8730618" cy="39869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500" dirty="0" smtClean="0">
                <a:latin typeface="Times New Roman"/>
                <a:cs typeface="Times New Roman"/>
              </a:rPr>
              <a:t>Build capacity of MHCs to conduct field survey</a:t>
            </a:r>
          </a:p>
          <a:p>
            <a:pPr algn="just"/>
            <a:r>
              <a:rPr lang="en-US" sz="2500" dirty="0" smtClean="0">
                <a:latin typeface="Times New Roman"/>
                <a:cs typeface="Times New Roman"/>
              </a:rPr>
              <a:t>Determine the </a:t>
            </a:r>
            <a:r>
              <a:rPr lang="en-US" sz="2500" dirty="0">
                <a:latin typeface="Times New Roman"/>
                <a:cs typeface="Times New Roman"/>
              </a:rPr>
              <a:t>number of trained Mental Health Clinician in each </a:t>
            </a:r>
            <a:r>
              <a:rPr lang="en-US" sz="2500" dirty="0" smtClean="0">
                <a:latin typeface="Times New Roman"/>
                <a:cs typeface="Times New Roman"/>
              </a:rPr>
              <a:t>county</a:t>
            </a:r>
            <a:endParaRPr lang="en-US" sz="2500" dirty="0">
              <a:latin typeface="Times New Roman"/>
              <a:cs typeface="Times New Roman"/>
            </a:endParaRPr>
          </a:p>
          <a:p>
            <a:pPr algn="just"/>
            <a:r>
              <a:rPr lang="en-US" sz="2500" dirty="0">
                <a:latin typeface="Times New Roman"/>
                <a:cs typeface="Times New Roman"/>
              </a:rPr>
              <a:t>Establish the </a:t>
            </a:r>
            <a:r>
              <a:rPr lang="en-US" sz="2500" dirty="0" smtClean="0">
                <a:latin typeface="Times New Roman"/>
                <a:cs typeface="Times New Roman"/>
              </a:rPr>
              <a:t>number of staff with competencies in assessment and management of mental health clients</a:t>
            </a:r>
            <a:endParaRPr lang="en-US" sz="2500" dirty="0">
              <a:latin typeface="Times New Roman"/>
              <a:cs typeface="Times New Roman"/>
            </a:endParaRPr>
          </a:p>
          <a:p>
            <a:pPr algn="just"/>
            <a:r>
              <a:rPr lang="en-US" sz="2500" dirty="0" smtClean="0">
                <a:latin typeface="Times New Roman"/>
                <a:cs typeface="Times New Roman"/>
              </a:rPr>
              <a:t>Assess the  availability of  psychotropic medications at service delivery points</a:t>
            </a:r>
            <a:endParaRPr lang="en-US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9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                      </a:t>
            </a:r>
            <a:r>
              <a:rPr lang="en-US" b="1" dirty="0">
                <a:latin typeface="Times New Roman"/>
                <a:cs typeface="Times New Roman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926" y="2155789"/>
            <a:ext cx="8419587" cy="3895128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latin typeface="Times New Roman"/>
                <a:cs typeface="Times New Roman"/>
              </a:rPr>
              <a:t>The </a:t>
            </a:r>
            <a:r>
              <a:rPr lang="en-US" sz="2500" dirty="0" smtClean="0">
                <a:latin typeface="Times New Roman"/>
                <a:cs typeface="Times New Roman"/>
              </a:rPr>
              <a:t>survey assessed human resources, competencies and availability of psychotropic medications in all 15 counties of  Liberia in 2016 using WHO – AIMS</a:t>
            </a:r>
            <a:endParaRPr lang="en-US" sz="2500" dirty="0">
              <a:latin typeface="Times New Roman"/>
              <a:cs typeface="Times New Roman"/>
            </a:endParaRPr>
          </a:p>
          <a:p>
            <a:pPr algn="just"/>
            <a:r>
              <a:rPr lang="en-US" sz="2500" dirty="0" smtClean="0">
                <a:latin typeface="Times New Roman"/>
                <a:cs typeface="Times New Roman"/>
              </a:rPr>
              <a:t>Five </a:t>
            </a:r>
            <a:r>
              <a:rPr lang="en-US" sz="2500" dirty="0">
                <a:latin typeface="Times New Roman"/>
                <a:cs typeface="Times New Roman"/>
              </a:rPr>
              <a:t>H</a:t>
            </a:r>
            <a:r>
              <a:rPr lang="en-US" sz="2500" dirty="0" smtClean="0">
                <a:latin typeface="Times New Roman"/>
                <a:cs typeface="Times New Roman"/>
              </a:rPr>
              <a:t>undred </a:t>
            </a:r>
            <a:r>
              <a:rPr lang="en-US" sz="2500" dirty="0">
                <a:latin typeface="Times New Roman"/>
                <a:cs typeface="Times New Roman"/>
              </a:rPr>
              <a:t>and </a:t>
            </a:r>
            <a:r>
              <a:rPr lang="en-US" sz="2500" dirty="0" smtClean="0">
                <a:latin typeface="Times New Roman"/>
                <a:cs typeface="Times New Roman"/>
              </a:rPr>
              <a:t>Forty Two (</a:t>
            </a:r>
            <a:r>
              <a:rPr lang="en-US" sz="2500" dirty="0">
                <a:latin typeface="Times New Roman"/>
                <a:cs typeface="Times New Roman"/>
              </a:rPr>
              <a:t>5</a:t>
            </a:r>
            <a:r>
              <a:rPr lang="en-US" sz="2500" dirty="0" smtClean="0">
                <a:latin typeface="Times New Roman"/>
                <a:cs typeface="Times New Roman"/>
              </a:rPr>
              <a:t>42) were purposively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smtClean="0">
                <a:latin typeface="Times New Roman"/>
                <a:cs typeface="Times New Roman"/>
              </a:rPr>
              <a:t>and  conveniently  </a:t>
            </a:r>
            <a:r>
              <a:rPr lang="en-US" sz="2500" dirty="0">
                <a:latin typeface="Times New Roman"/>
                <a:cs typeface="Times New Roman"/>
              </a:rPr>
              <a:t>sampled </a:t>
            </a:r>
            <a:r>
              <a:rPr lang="en-US" sz="2500" dirty="0" smtClean="0">
                <a:latin typeface="Times New Roman"/>
                <a:cs typeface="Times New Roman"/>
              </a:rPr>
              <a:t>from the 15 counties during the survey. </a:t>
            </a:r>
            <a:r>
              <a:rPr lang="en-US" sz="2500" dirty="0">
                <a:latin typeface="Times New Roman"/>
                <a:cs typeface="Times New Roman"/>
              </a:rPr>
              <a:t>Questionnaire </a:t>
            </a:r>
            <a:r>
              <a:rPr lang="en-US" sz="2500" dirty="0" smtClean="0">
                <a:latin typeface="Times New Roman"/>
                <a:cs typeface="Times New Roman"/>
              </a:rPr>
              <a:t>WHO AIMS and </a:t>
            </a:r>
            <a:r>
              <a:rPr lang="en-US" sz="2500" dirty="0">
                <a:latin typeface="Times New Roman"/>
                <a:cs typeface="Times New Roman"/>
              </a:rPr>
              <a:t>interview </a:t>
            </a:r>
            <a:r>
              <a:rPr lang="en-US" sz="2500" dirty="0" smtClean="0">
                <a:latin typeface="Times New Roman"/>
                <a:cs typeface="Times New Roman"/>
              </a:rPr>
              <a:t>were  used as the data collection instruments </a:t>
            </a:r>
          </a:p>
          <a:p>
            <a:pPr algn="just"/>
            <a:r>
              <a:rPr lang="en-US" sz="2500" dirty="0" smtClean="0">
                <a:latin typeface="Times New Roman"/>
                <a:cs typeface="Times New Roman"/>
              </a:rPr>
              <a:t>Data </a:t>
            </a:r>
            <a:r>
              <a:rPr lang="en-US" sz="2500" dirty="0">
                <a:latin typeface="Times New Roman"/>
                <a:cs typeface="Times New Roman"/>
              </a:rPr>
              <a:t>was analyzed using </a:t>
            </a:r>
            <a:r>
              <a:rPr lang="en-US" sz="2500" dirty="0" smtClean="0">
                <a:latin typeface="Times New Roman"/>
                <a:cs typeface="Times New Roman"/>
              </a:rPr>
              <a:t>frequency, percentage and excel</a:t>
            </a:r>
            <a:endParaRPr lang="en-US" sz="2500" dirty="0">
              <a:latin typeface="Times New Roman"/>
              <a:cs typeface="Times New Roman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     </a:t>
            </a:r>
            <a:r>
              <a:rPr lang="en-US" b="1" dirty="0">
                <a:latin typeface="Times New Roman"/>
                <a:cs typeface="Times New Roman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605" y="2088943"/>
            <a:ext cx="8872985" cy="476905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A significant number </a:t>
            </a:r>
            <a:r>
              <a:rPr lang="en-US" sz="2500" dirty="0" smtClean="0">
                <a:latin typeface="Times New Roman"/>
                <a:cs typeface="Times New Roman"/>
              </a:rPr>
              <a:t>( 103 or 72%</a:t>
            </a:r>
            <a:r>
              <a:rPr lang="en-US" sz="2500" dirty="0">
                <a:latin typeface="Times New Roman"/>
                <a:cs typeface="Times New Roman"/>
              </a:rPr>
              <a:t>) of </a:t>
            </a:r>
            <a:r>
              <a:rPr lang="en-US" sz="2500" dirty="0" smtClean="0">
                <a:latin typeface="Times New Roman"/>
                <a:cs typeface="Times New Roman"/>
              </a:rPr>
              <a:t>Mental Health Clinicians  acknowledged being trained but were not providing mental health services</a:t>
            </a: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r>
              <a:rPr lang="en-US" sz="2500" dirty="0" smtClean="0">
                <a:latin typeface="Times New Roman"/>
                <a:cs typeface="Times New Roman"/>
              </a:rPr>
              <a:t>A minimum number (41 or 28%) of Mental Health Clinicians expressed being actively  providing  mental health services </a:t>
            </a:r>
          </a:p>
          <a:p>
            <a:endParaRPr lang="en-US" sz="2500" dirty="0" smtClean="0">
              <a:latin typeface="Times New Roman"/>
              <a:cs typeface="Times New Roman"/>
            </a:endParaRPr>
          </a:p>
          <a:p>
            <a:r>
              <a:rPr lang="en-US" sz="2500" dirty="0" smtClean="0">
                <a:latin typeface="Times New Roman"/>
                <a:cs typeface="Times New Roman"/>
              </a:rPr>
              <a:t>Staff self confidence in assessment skills (155 or 39%) staff positively responded, </a:t>
            </a:r>
            <a:r>
              <a:rPr lang="en-US" sz="2500" dirty="0">
                <a:latin typeface="Times New Roman"/>
                <a:cs typeface="Times New Roman"/>
              </a:rPr>
              <a:t>clinical history taking </a:t>
            </a:r>
            <a:r>
              <a:rPr lang="en-US" sz="2500" dirty="0" smtClean="0">
                <a:latin typeface="Times New Roman"/>
                <a:cs typeface="Times New Roman"/>
              </a:rPr>
              <a:t>(123 or 31%); negative responses to assessment skills (88 or 22%), history taking (32 or </a:t>
            </a:r>
            <a:r>
              <a:rPr lang="en-US" sz="2500" dirty="0">
                <a:latin typeface="Times New Roman"/>
                <a:cs typeface="Times New Roman"/>
              </a:rPr>
              <a:t>8</a:t>
            </a:r>
            <a:r>
              <a:rPr lang="en-US" sz="2500" dirty="0" smtClean="0">
                <a:latin typeface="Times New Roman"/>
                <a:cs typeface="Times New Roman"/>
              </a:rPr>
              <a:t>%)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Facilities assessed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045215"/>
              </p:ext>
            </p:extLst>
          </p:nvPr>
        </p:nvGraphicFramePr>
        <p:xfrm>
          <a:off x="282203" y="2152214"/>
          <a:ext cx="11340984" cy="43926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05554"/>
                <a:gridCol w="3911550"/>
                <a:gridCol w="2323880"/>
              </a:tblGrid>
              <a:tr h="732109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Availability</a:t>
                      </a:r>
                      <a:r>
                        <a:rPr lang="en-US" sz="2500" b="0" i="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of staff and medication</a:t>
                      </a:r>
                      <a:endParaRPr lang="en-US" sz="2500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Number of Health facility</a:t>
                      </a:r>
                      <a:endParaRPr lang="en-US" sz="2500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Percentage</a:t>
                      </a:r>
                      <a:endParaRPr lang="en-US" sz="2500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32109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Medication</a:t>
                      </a:r>
                      <a:r>
                        <a:rPr lang="en-US" sz="2500" b="0" i="0" baseline="0" dirty="0" smtClean="0">
                          <a:latin typeface="Times New Roman"/>
                          <a:cs typeface="Times New Roman"/>
                        </a:rPr>
                        <a:t> and staf</a:t>
                      </a:r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f available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32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32109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Staff  available but no medication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32109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Both staff</a:t>
                      </a:r>
                      <a:r>
                        <a:rPr lang="en-US" sz="2500" b="0" i="0" baseline="0" dirty="0" smtClean="0">
                          <a:latin typeface="Times New Roman"/>
                          <a:cs typeface="Times New Roman"/>
                        </a:rPr>
                        <a:t> &amp; </a:t>
                      </a:r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medication not</a:t>
                      </a:r>
                      <a:r>
                        <a:rPr lang="en-US" sz="2500" b="0" i="0" baseline="0" dirty="0" smtClean="0">
                          <a:latin typeface="Times New Roman"/>
                          <a:cs typeface="Times New Roman"/>
                        </a:rPr>
                        <a:t> available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300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69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32109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lang="en-US" sz="2500" b="0" i="0" baseline="0" dirty="0" smtClean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taff  but</a:t>
                      </a:r>
                      <a:r>
                        <a:rPr lang="en-US" sz="2500" b="0" i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medication available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91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32109">
                <a:tc>
                  <a:txBody>
                    <a:bodyPr/>
                    <a:lstStyle/>
                    <a:p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432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64" y="564516"/>
            <a:ext cx="10229815" cy="102318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H</a:t>
            </a:r>
            <a:r>
              <a:rPr lang="en-US" b="1" dirty="0" smtClean="0">
                <a:latin typeface="Times New Roman"/>
                <a:cs typeface="Times New Roman"/>
              </a:rPr>
              <a:t>uman resources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mental health services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78905"/>
              </p:ext>
            </p:extLst>
          </p:nvPr>
        </p:nvGraphicFramePr>
        <p:xfrm>
          <a:off x="194014" y="1993443"/>
          <a:ext cx="11217522" cy="47102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49973"/>
                <a:gridCol w="2277179"/>
                <a:gridCol w="3890370"/>
              </a:tblGrid>
              <a:tr h="546884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lang="en-US" sz="2500" b="0" i="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Provider</a:t>
                      </a:r>
                      <a:endParaRPr lang="en-US" sz="2500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Number </a:t>
                      </a:r>
                      <a:endParaRPr lang="en-US" sz="2500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Percentage</a:t>
                      </a:r>
                      <a:endParaRPr lang="en-US" sz="2500" b="0" i="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20420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Mental Health Clinicians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41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43904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Certified, registered Midwives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101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55695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Medical Doctors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159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/>
                          <a:cs typeface="Times New Roman"/>
                        </a:rPr>
                        <a:t>Physicians Assistants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62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43904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Registered Nurses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274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51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43904"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Others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54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43904">
                <a:tc>
                  <a:txBody>
                    <a:bodyPr/>
                    <a:lstStyle/>
                    <a:p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542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i="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lang="en-US" sz="2500" b="0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                       </a:t>
            </a:r>
            <a:r>
              <a:rPr lang="en-US" b="1" dirty="0">
                <a:latin typeface="Times New Roman"/>
                <a:cs typeface="Times New Roman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49" y="2155790"/>
            <a:ext cx="8224154" cy="4018616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The </a:t>
            </a:r>
            <a:r>
              <a:rPr lang="en-US" sz="2500" dirty="0" smtClean="0">
                <a:latin typeface="Times New Roman"/>
                <a:cs typeface="Times New Roman"/>
              </a:rPr>
              <a:t>survey </a:t>
            </a:r>
            <a:r>
              <a:rPr lang="en-US" sz="2500" dirty="0">
                <a:latin typeface="Times New Roman"/>
                <a:cs typeface="Times New Roman"/>
              </a:rPr>
              <a:t>revealed </a:t>
            </a:r>
            <a:r>
              <a:rPr lang="en-US" sz="2500" dirty="0" smtClean="0">
                <a:latin typeface="Times New Roman"/>
                <a:cs typeface="Times New Roman"/>
              </a:rPr>
              <a:t>inadequate resources for mental health in country  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There </a:t>
            </a:r>
            <a:r>
              <a:rPr lang="en-US" sz="2500" dirty="0">
                <a:latin typeface="Times New Roman"/>
                <a:cs typeface="Times New Roman"/>
              </a:rPr>
              <a:t>are more epilepsy / seizures cases seem and managed as compared to mental health conditions </a:t>
            </a:r>
            <a:endParaRPr lang="en-US" sz="2500" dirty="0" smtClean="0">
              <a:latin typeface="Times New Roman"/>
              <a:cs typeface="Times New Roman"/>
            </a:endParaRPr>
          </a:p>
          <a:p>
            <a:r>
              <a:rPr lang="en-US" sz="2500" dirty="0" smtClean="0">
                <a:latin typeface="Times New Roman"/>
                <a:cs typeface="Times New Roman"/>
              </a:rPr>
              <a:t>Mental health system is not well developed and integrated into the existing health system</a:t>
            </a:r>
            <a:endParaRPr lang="en-US" sz="25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      </a:t>
            </a:r>
            <a:r>
              <a:rPr lang="en-US" b="1" dirty="0">
                <a:latin typeface="Times New Roman"/>
                <a:cs typeface="Times New Roman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32" y="2046373"/>
            <a:ext cx="9471398" cy="4639626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Times New Roman"/>
                <a:cs typeface="Times New Roman"/>
              </a:rPr>
              <a:t>An </a:t>
            </a:r>
            <a:r>
              <a:rPr lang="en-US" sz="2500" dirty="0">
                <a:latin typeface="Times New Roman"/>
                <a:cs typeface="Times New Roman"/>
              </a:rPr>
              <a:t>increase in human and infrastructure capacities for mental health  would narrow the </a:t>
            </a:r>
            <a:r>
              <a:rPr lang="en-US" sz="2500" dirty="0" smtClean="0">
                <a:latin typeface="Times New Roman"/>
                <a:cs typeface="Times New Roman"/>
              </a:rPr>
              <a:t>gap</a:t>
            </a:r>
            <a:endParaRPr lang="en-US" sz="2500" dirty="0">
              <a:latin typeface="Times New Roman"/>
              <a:cs typeface="Times New Roman"/>
            </a:endParaRPr>
          </a:p>
          <a:p>
            <a:r>
              <a:rPr lang="en-US" sz="2500" dirty="0" smtClean="0">
                <a:latin typeface="Times New Roman"/>
                <a:cs typeface="Times New Roman"/>
              </a:rPr>
              <a:t>The mental health system be strengthened and integrated into the existing health system 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 Regular supply of psychotropic medications including proper referral and follow up mechanism</a:t>
            </a:r>
          </a:p>
          <a:p>
            <a:endParaRPr lang="en-US" sz="25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>
              <a:latin typeface="Times New Roman"/>
              <a:cs typeface="Times New Roman"/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0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55" y="2339616"/>
            <a:ext cx="8007033" cy="3884626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Times New Roman"/>
                <a:cs typeface="Times New Roman"/>
              </a:rPr>
              <a:t>BACKGROUND </a:t>
            </a:r>
            <a:endParaRPr lang="en-US" sz="2500" dirty="0">
              <a:latin typeface="Times New Roman"/>
              <a:cs typeface="Times New Roman"/>
            </a:endParaRPr>
          </a:p>
          <a:p>
            <a:r>
              <a:rPr lang="en-US" sz="2500" dirty="0" smtClean="0">
                <a:latin typeface="Times New Roman"/>
                <a:cs typeface="Times New Roman"/>
              </a:rPr>
              <a:t> </a:t>
            </a:r>
            <a:r>
              <a:rPr lang="en-US" sz="2500" dirty="0">
                <a:latin typeface="Times New Roman"/>
                <a:cs typeface="Times New Roman"/>
              </a:rPr>
              <a:t>INTRODUCTION </a:t>
            </a:r>
          </a:p>
          <a:p>
            <a:r>
              <a:rPr lang="en-US" sz="2500" dirty="0">
                <a:latin typeface="Times New Roman"/>
                <a:cs typeface="Times New Roman"/>
              </a:rPr>
              <a:t>PURPOSE AND OBJECTIVES</a:t>
            </a:r>
          </a:p>
          <a:p>
            <a:r>
              <a:rPr lang="en-US" sz="2500" dirty="0">
                <a:latin typeface="Times New Roman"/>
                <a:cs typeface="Times New Roman"/>
              </a:rPr>
              <a:t>METHODOLOGY</a:t>
            </a:r>
          </a:p>
          <a:p>
            <a:r>
              <a:rPr lang="en-US" sz="2500" dirty="0">
                <a:latin typeface="Times New Roman"/>
                <a:cs typeface="Times New Roman"/>
              </a:rPr>
              <a:t>RESULTS</a:t>
            </a:r>
          </a:p>
          <a:p>
            <a:r>
              <a:rPr lang="en-US" sz="2500" dirty="0">
                <a:latin typeface="Times New Roman"/>
                <a:cs typeface="Times New Roman"/>
              </a:rPr>
              <a:t>CONCLUSION</a:t>
            </a:r>
          </a:p>
          <a:p>
            <a:r>
              <a:rPr lang="en-US" sz="2500" dirty="0">
                <a:latin typeface="Times New Roman"/>
                <a:cs typeface="Times New Roman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239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      </a:t>
            </a:r>
            <a:r>
              <a:rPr lang="en-US" b="1" dirty="0" smtClean="0">
                <a:latin typeface="Times New Roman"/>
                <a:cs typeface="Times New Roman"/>
              </a:rPr>
              <a:t>Current status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32" y="2046373"/>
            <a:ext cx="8995901" cy="3859127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Times New Roman"/>
                <a:cs typeface="Times New Roman"/>
              </a:rPr>
              <a:t>A new Mental Health Strategy 2016 -2021 is available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Two wellness units have  been established in Margibi &amp; Maryland Counties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Mental Health Act has been passed into hand bill 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Mental health conditions are now reported through the HMIS</a:t>
            </a: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/>
                <a:cs typeface="Times New Roman"/>
              </a:rPr>
              <a:t> </a:t>
            </a:r>
            <a:endParaRPr lang="en-US" sz="2500" dirty="0">
              <a:latin typeface="Times New Roman"/>
              <a:cs typeface="Times New Roman"/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0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Times New Roman"/>
                <a:cs typeface="Times New Roman"/>
              </a:rPr>
              <a:t>A female client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6" name="Picture 2" descr="F:\Photos of mental health clients on chain-Nimba-Gbahan town\SAM_06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8502"/>
          <a:stretch>
            <a:fillRect/>
          </a:stretch>
        </p:blipFill>
        <p:spPr>
          <a:xfrm>
            <a:off x="868608" y="2031999"/>
            <a:ext cx="9143225" cy="4476909"/>
          </a:xfrm>
        </p:spPr>
      </p:pic>
      <p:sp>
        <p:nvSpPr>
          <p:cNvPr id="7" name="TextBox 6"/>
          <p:cNvSpPr txBox="1"/>
          <p:nvPr/>
        </p:nvSpPr>
        <p:spPr>
          <a:xfrm>
            <a:off x="4149303" y="2484967"/>
            <a:ext cx="1205864" cy="296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800" dirty="0"/>
              <a:t> </a:t>
            </a:r>
            <a:r>
              <a:rPr lang="en-US" sz="3600" b="1" dirty="0">
                <a:latin typeface="Times New Roman"/>
                <a:cs typeface="Times New Roman"/>
              </a:rPr>
              <a:t>THANK YOU !</a:t>
            </a:r>
            <a:endParaRPr lang="en-IN" sz="36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5135"/>
            <a:ext cx="7323746" cy="2172501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/>
                <a:cs typeface="Times New Roman"/>
              </a:rPr>
              <a:t>“I  CARE ABOUT PEOPLE WITH MENTAL HEALTH  ISSUES AND WANT TO DO SOMETHING ABOUT IT”</a:t>
            </a:r>
          </a:p>
          <a:p>
            <a:r>
              <a:rPr lang="en-US" sz="2600" dirty="0" smtClean="0">
                <a:latin typeface="Times New Roman"/>
                <a:cs typeface="Times New Roman"/>
              </a:rPr>
              <a:t>Amanda Gbarmo Ndorbor</a:t>
            </a:r>
            <a:endParaRPr lang="en-US" sz="2600" dirty="0">
              <a:latin typeface="Times New Roman"/>
              <a:cs typeface="Times New Roman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640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    BACKGROUND</a:t>
            </a:r>
            <a:endParaRPr lang="en-US" dirty="0"/>
          </a:p>
        </p:txBody>
      </p:sp>
      <p:pic>
        <p:nvPicPr>
          <p:cNvPr id="4" name="Picture 2" descr="E:\105NIKON\DSCN47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250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 Professional staff at Catherine Mills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619" y="2088943"/>
            <a:ext cx="4188960" cy="384724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Picture Placeholder 4" descr="Catherine Mills Rehabilitation Center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16837"/>
          <a:stretch>
            <a:fillRect/>
          </a:stretch>
        </p:blipFill>
        <p:spPr bwMode="auto">
          <a:xfrm>
            <a:off x="5555848" y="2205145"/>
            <a:ext cx="6078793" cy="393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urses at hospit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8" y="2055518"/>
            <a:ext cx="4905101" cy="4048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43687" y="3044614"/>
            <a:ext cx="1067988" cy="383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468" y="3211866"/>
            <a:ext cx="898878" cy="347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Patients and staff  </a:t>
            </a:r>
            <a:endParaRPr lang="en-US" dirty="0"/>
          </a:p>
        </p:txBody>
      </p:sp>
      <p:pic>
        <p:nvPicPr>
          <p:cNvPr id="5" name="Content Placeholder 4" descr="patient in treatment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b="11719"/>
          <a:stretch>
            <a:fillRect/>
          </a:stretch>
        </p:blipFill>
        <p:spPr bwMode="auto">
          <a:xfrm>
            <a:off x="5594122" y="2275708"/>
            <a:ext cx="6205441" cy="391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Women at hospital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11693"/>
          <a:stretch>
            <a:fillRect/>
          </a:stretch>
        </p:blipFill>
        <p:spPr bwMode="auto">
          <a:xfrm>
            <a:off x="229289" y="2099298"/>
            <a:ext cx="5326559" cy="40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44660" y="3157372"/>
            <a:ext cx="718528" cy="267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6662" y="3546889"/>
            <a:ext cx="1084697" cy="2327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7552" y="2658390"/>
            <a:ext cx="129540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3873" y="3477254"/>
            <a:ext cx="934308" cy="316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5281" y="3510677"/>
            <a:ext cx="1186408" cy="299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War damaged Catherine Mills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00" r="1200"/>
          <a:stretch>
            <a:fillRect/>
          </a:stretch>
        </p:blipFill>
        <p:spPr bwMode="auto">
          <a:xfrm>
            <a:off x="5594123" y="1966408"/>
            <a:ext cx="5658674" cy="43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DSCN5185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1053"/>
          <a:stretch>
            <a:fillRect/>
          </a:stretch>
        </p:blipFill>
        <p:spPr>
          <a:xfrm>
            <a:off x="125732" y="2028733"/>
            <a:ext cx="5388515" cy="41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     </a:t>
            </a:r>
            <a:r>
              <a:rPr lang="en-US" b="1" dirty="0" smtClean="0">
                <a:latin typeface="Times New Roman"/>
                <a:cs typeface="Times New Roman"/>
              </a:rPr>
              <a:t>Mental Health Partners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9" y="2038808"/>
            <a:ext cx="9892291" cy="4578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Cap </a:t>
            </a:r>
            <a:r>
              <a:rPr lang="en-US" sz="3200" dirty="0" err="1" smtClean="0">
                <a:latin typeface="Times New Roman"/>
                <a:cs typeface="Times New Roman"/>
              </a:rPr>
              <a:t>Anamur</a:t>
            </a:r>
            <a:r>
              <a:rPr lang="en-US" sz="3200" dirty="0" smtClean="0">
                <a:latin typeface="Times New Roman"/>
                <a:cs typeface="Times New Roman"/>
              </a:rPr>
              <a:t>  a German – based NGO</a:t>
            </a:r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 err="1" smtClean="0">
                <a:latin typeface="Times New Roman"/>
                <a:cs typeface="Times New Roman"/>
              </a:rPr>
              <a:t>Medecine</a:t>
            </a:r>
            <a:r>
              <a:rPr lang="en-US" sz="3200" dirty="0" smtClean="0">
                <a:latin typeface="Times New Roman"/>
                <a:cs typeface="Times New Roman"/>
              </a:rPr>
              <a:t> Du Monde  a French NGO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Carter Center Mental Health Program </a:t>
            </a:r>
          </a:p>
          <a:p>
            <a:r>
              <a:rPr lang="en-US" sz="3200" dirty="0">
                <a:latin typeface="Times New Roman"/>
                <a:cs typeface="Times New Roman"/>
              </a:rPr>
              <a:t>Mental Health Leadership and Advocacy Program</a:t>
            </a:r>
            <a:endParaRPr lang="en-US" sz="3200" dirty="0"/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1" y="740929"/>
            <a:ext cx="10153082" cy="1093237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latin typeface="Times New Roman"/>
                <a:cs typeface="Times New Roman"/>
              </a:rPr>
              <a:t>E.S. Grant Mental Hospital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Content Placeholder 7" descr="IMG_75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21925"/>
          <a:stretch>
            <a:fillRect/>
          </a:stretch>
        </p:blipFill>
        <p:spPr>
          <a:xfrm>
            <a:off x="-137141" y="2119622"/>
            <a:ext cx="11836118" cy="4431303"/>
          </a:xfrm>
        </p:spPr>
      </p:pic>
    </p:spTree>
    <p:extLst>
      <p:ext uri="{BB962C8B-B14F-4D97-AF65-F5344CB8AC3E}">
        <p14:creationId xmlns:p14="http://schemas.microsoft.com/office/powerpoint/2010/main" val="30665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     </a:t>
            </a:r>
            <a:r>
              <a:rPr lang="en-US" b="1" dirty="0" smtClean="0">
                <a:latin typeface="Times New Roman"/>
                <a:cs typeface="Times New Roman"/>
              </a:rPr>
              <a:t>Ebola outbreak 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2013 -2016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9" y="2038808"/>
            <a:ext cx="9892291" cy="4578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25, 515 cases of EVD reported in Guinea, Liberia &amp; Sierra Leone with 10,572 deaths 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9,862 cases  of EVD confirmed in Liberia with 4,408 deaths </a:t>
            </a:r>
          </a:p>
          <a:p>
            <a:r>
              <a:rPr lang="en-US" sz="3200" dirty="0"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,558  documented EVD survivors</a:t>
            </a:r>
            <a:endParaRPr lang="en-US" sz="3200" dirty="0">
              <a:latin typeface="Times New Roman"/>
              <a:cs typeface="Times New Roman"/>
            </a:endParaRP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7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 advClick="0" advTm="2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486627</TotalTime>
  <Words>696</Words>
  <Application>Microsoft Macintosh PowerPoint</Application>
  <PresentationFormat>Custom</PresentationFormat>
  <Paragraphs>125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Berlin</vt:lpstr>
      <vt:lpstr>ASSESSMENT OF COMPONENTS OF MENTAL HEALTH SYSTEM OF LIBERIA </vt:lpstr>
      <vt:lpstr>                            OUTLINE</vt:lpstr>
      <vt:lpstr>    BACKGROUND</vt:lpstr>
      <vt:lpstr> Professional staff at Catherine Mills</vt:lpstr>
      <vt:lpstr>Patients and staff  </vt:lpstr>
      <vt:lpstr>War damaged Catherine Mills</vt:lpstr>
      <vt:lpstr>           Mental Health Partners </vt:lpstr>
      <vt:lpstr>       E.S. Grant Mental Hospital</vt:lpstr>
      <vt:lpstr>           Ebola outbreak  2013 -2016</vt:lpstr>
      <vt:lpstr>                           Introduction</vt:lpstr>
      <vt:lpstr>                           Continued</vt:lpstr>
      <vt:lpstr>Purpose </vt:lpstr>
      <vt:lpstr>Objectives</vt:lpstr>
      <vt:lpstr>                            Methodology</vt:lpstr>
      <vt:lpstr>                          Results</vt:lpstr>
      <vt:lpstr>Facilities assessed</vt:lpstr>
      <vt:lpstr>Human resources  mental health services</vt:lpstr>
      <vt:lpstr>                             Conclusion</vt:lpstr>
      <vt:lpstr>                        Recommendations</vt:lpstr>
      <vt:lpstr>                        Current status</vt:lpstr>
      <vt:lpstr>          A female client</vt:lpstr>
      <vt:lpstr> 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ASSISTANCE PROGRAM (EAP) INITIATIVE- THE FIRST IN GHANA HEALTH SERVICES WITHIN WEST AFRICA AUTHOR: MS. GIFTY ASANTE (PUBLIC HEALTH NURSE/COUNSELLING PSYCHOLOGIST) OTHER CONTRIBUTORY AUTHORS: DR. EBENEZER APPIAH DENKYIRAH (THE DIRECTOR GENERAL OF GHANA HEALTH SERVICE) MS. CHARLOTTE NEBBAH (CLINICAL PSYCHOLOGIST)</dc:title>
  <dc:creator>MaameAddo</dc:creator>
  <cp:lastModifiedBy>Amanda N'dorbor</cp:lastModifiedBy>
  <cp:revision>376</cp:revision>
  <dcterms:created xsi:type="dcterms:W3CDTF">2015-10-26T16:45:51Z</dcterms:created>
  <dcterms:modified xsi:type="dcterms:W3CDTF">2018-10-17T06:41:34Z</dcterms:modified>
</cp:coreProperties>
</file>