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sldIdLst>
    <p:sldId id="256" r:id="rId2"/>
    <p:sldId id="257" r:id="rId3"/>
    <p:sldId id="258" r:id="rId4"/>
    <p:sldId id="267" r:id="rId5"/>
    <p:sldId id="269" r:id="rId6"/>
    <p:sldId id="271" r:id="rId7"/>
    <p:sldId id="268" r:id="rId8"/>
    <p:sldId id="259" r:id="rId9"/>
    <p:sldId id="260" r:id="rId10"/>
    <p:sldId id="270" r:id="rId11"/>
    <p:sldId id="272" r:id="rId12"/>
    <p:sldId id="273" r:id="rId13"/>
    <p:sldId id="261" r:id="rId14"/>
    <p:sldId id="262" r:id="rId15"/>
    <p:sldId id="278" r:id="rId16"/>
    <p:sldId id="274" r:id="rId17"/>
    <p:sldId id="275" r:id="rId18"/>
    <p:sldId id="276" r:id="rId19"/>
    <p:sldId id="279" r:id="rId20"/>
    <p:sldId id="280" r:id="rId21"/>
    <p:sldId id="263" r:id="rId22"/>
    <p:sldId id="281" r:id="rId23"/>
    <p:sldId id="282" r:id="rId24"/>
    <p:sldId id="277" r:id="rId25"/>
    <p:sldId id="283" r:id="rId26"/>
    <p:sldId id="264" r:id="rId27"/>
    <p:sldId id="265" r:id="rId28"/>
    <p:sldId id="26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3" autoAdjust="0"/>
    <p:restoredTop sz="95064" autoAdjust="0"/>
  </p:normalViewPr>
  <p:slideViewPr>
    <p:cSldViewPr snapToGrid="0">
      <p:cViewPr varScale="1">
        <p:scale>
          <a:sx n="62" d="100"/>
          <a:sy n="62" d="100"/>
        </p:scale>
        <p:origin x="30" y="4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64EF623-02D5-490A-9A2D-EA2F8E80BF5B}" type="datetimeFigureOut">
              <a:rPr lang="en-GB" smtClean="0"/>
              <a:t>14/10/2018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8D10F4-39E0-4576-96F9-830FB55AF04E}"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5703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4EF623-02D5-490A-9A2D-EA2F8E80BF5B}" type="datetimeFigureOut">
              <a:rPr lang="en-GB" smtClean="0"/>
              <a:t>14/10/2018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8D10F4-39E0-4576-96F9-830FB55AF04E}" type="slidenum">
              <a:rPr lang="en-GB" smtClean="0"/>
              <a:t>‹#›</a:t>
            </a:fld>
            <a:endParaRPr lang="en-GB"/>
          </a:p>
        </p:txBody>
      </p:sp>
    </p:spTree>
    <p:extLst>
      <p:ext uri="{BB962C8B-B14F-4D97-AF65-F5344CB8AC3E}">
        <p14:creationId xmlns:p14="http://schemas.microsoft.com/office/powerpoint/2010/main" val="188857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4EF623-02D5-490A-9A2D-EA2F8E80BF5B}" type="datetimeFigureOut">
              <a:rPr lang="en-GB" smtClean="0"/>
              <a:t>14/10/2018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8D10F4-39E0-4576-96F9-830FB55AF04E}" type="slidenum">
              <a:rPr lang="en-GB" smtClean="0"/>
              <a:t>‹#›</a:t>
            </a:fld>
            <a:endParaRPr lang="en-GB"/>
          </a:p>
        </p:txBody>
      </p:sp>
    </p:spTree>
    <p:extLst>
      <p:ext uri="{BB962C8B-B14F-4D97-AF65-F5344CB8AC3E}">
        <p14:creationId xmlns:p14="http://schemas.microsoft.com/office/powerpoint/2010/main" val="1169059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4EF623-02D5-490A-9A2D-EA2F8E80BF5B}" type="datetimeFigureOut">
              <a:rPr lang="en-GB" smtClean="0"/>
              <a:t>14/10/2018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8D10F4-39E0-4576-96F9-830FB55AF04E}" type="slidenum">
              <a:rPr lang="en-GB" smtClean="0"/>
              <a:t>‹#›</a:t>
            </a:fld>
            <a:endParaRPr lang="en-GB"/>
          </a:p>
        </p:txBody>
      </p:sp>
    </p:spTree>
    <p:extLst>
      <p:ext uri="{BB962C8B-B14F-4D97-AF65-F5344CB8AC3E}">
        <p14:creationId xmlns:p14="http://schemas.microsoft.com/office/powerpoint/2010/main" val="1920294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4EF623-02D5-490A-9A2D-EA2F8E80BF5B}" type="datetimeFigureOut">
              <a:rPr lang="en-GB" smtClean="0"/>
              <a:t>14/10/2018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8D10F4-39E0-4576-96F9-830FB55AF04E}"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7066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64EF623-02D5-490A-9A2D-EA2F8E80BF5B}" type="datetimeFigureOut">
              <a:rPr lang="en-GB" smtClean="0"/>
              <a:t>14/10/2018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8D10F4-39E0-4576-96F9-830FB55AF04E}" type="slidenum">
              <a:rPr lang="en-GB" smtClean="0"/>
              <a:t>‹#›</a:t>
            </a:fld>
            <a:endParaRPr lang="en-GB"/>
          </a:p>
        </p:txBody>
      </p:sp>
    </p:spTree>
    <p:extLst>
      <p:ext uri="{BB962C8B-B14F-4D97-AF65-F5344CB8AC3E}">
        <p14:creationId xmlns:p14="http://schemas.microsoft.com/office/powerpoint/2010/main" val="184948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64EF623-02D5-490A-9A2D-EA2F8E80BF5B}" type="datetimeFigureOut">
              <a:rPr lang="en-GB" smtClean="0"/>
              <a:t>14/10/2018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8D10F4-39E0-4576-96F9-830FB55AF04E}" type="slidenum">
              <a:rPr lang="en-GB" smtClean="0"/>
              <a:t>‹#›</a:t>
            </a:fld>
            <a:endParaRPr lang="en-GB"/>
          </a:p>
        </p:txBody>
      </p:sp>
    </p:spTree>
    <p:extLst>
      <p:ext uri="{BB962C8B-B14F-4D97-AF65-F5344CB8AC3E}">
        <p14:creationId xmlns:p14="http://schemas.microsoft.com/office/powerpoint/2010/main" val="878182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64EF623-02D5-490A-9A2D-EA2F8E80BF5B}" type="datetimeFigureOut">
              <a:rPr lang="en-GB" smtClean="0"/>
              <a:t>14/10/2018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8D10F4-39E0-4576-96F9-830FB55AF04E}" type="slidenum">
              <a:rPr lang="en-GB" smtClean="0"/>
              <a:t>‹#›</a:t>
            </a:fld>
            <a:endParaRPr lang="en-GB"/>
          </a:p>
        </p:txBody>
      </p:sp>
    </p:spTree>
    <p:extLst>
      <p:ext uri="{BB962C8B-B14F-4D97-AF65-F5344CB8AC3E}">
        <p14:creationId xmlns:p14="http://schemas.microsoft.com/office/powerpoint/2010/main" val="5833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64EF623-02D5-490A-9A2D-EA2F8E80BF5B}" type="datetimeFigureOut">
              <a:rPr lang="en-GB" smtClean="0"/>
              <a:t>14/10/2018</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F28D10F4-39E0-4576-96F9-830FB55AF04E}" type="slidenum">
              <a:rPr lang="en-GB" smtClean="0"/>
              <a:t>‹#›</a:t>
            </a:fld>
            <a:endParaRPr lang="en-GB"/>
          </a:p>
        </p:txBody>
      </p:sp>
    </p:spTree>
    <p:extLst>
      <p:ext uri="{BB962C8B-B14F-4D97-AF65-F5344CB8AC3E}">
        <p14:creationId xmlns:p14="http://schemas.microsoft.com/office/powerpoint/2010/main" val="1453298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64EF623-02D5-490A-9A2D-EA2F8E80BF5B}" type="datetimeFigureOut">
              <a:rPr lang="en-GB" smtClean="0"/>
              <a:t>14/10/2018</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28D10F4-39E0-4576-96F9-830FB55AF04E}" type="slidenum">
              <a:rPr lang="en-GB" smtClean="0"/>
              <a:t>‹#›</a:t>
            </a:fld>
            <a:endParaRPr lang="en-GB"/>
          </a:p>
        </p:txBody>
      </p:sp>
    </p:spTree>
    <p:extLst>
      <p:ext uri="{BB962C8B-B14F-4D97-AF65-F5344CB8AC3E}">
        <p14:creationId xmlns:p14="http://schemas.microsoft.com/office/powerpoint/2010/main" val="158412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064EF623-02D5-490A-9A2D-EA2F8E80BF5B}" type="datetimeFigureOut">
              <a:rPr lang="en-GB" smtClean="0"/>
              <a:t>14/10/2018</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28D10F4-39E0-4576-96F9-830FB55AF04E}" type="slidenum">
              <a:rPr lang="en-GB" smtClean="0"/>
              <a:t>‹#›</a:t>
            </a:fld>
            <a:endParaRPr lang="en-GB"/>
          </a:p>
        </p:txBody>
      </p:sp>
    </p:spTree>
    <p:extLst>
      <p:ext uri="{BB962C8B-B14F-4D97-AF65-F5344CB8AC3E}">
        <p14:creationId xmlns:p14="http://schemas.microsoft.com/office/powerpoint/2010/main" val="863307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64EF623-02D5-490A-9A2D-EA2F8E80BF5B}" type="datetimeFigureOut">
              <a:rPr lang="en-GB" smtClean="0"/>
              <a:t>14/10/2018</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28D10F4-39E0-4576-96F9-830FB55AF04E}"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1683355"/>
      </p:ext>
    </p:extLst>
  </p:cSld>
  <p:clrMap bg1="dk1" tx1="lt1" bg2="dk2" tx2="lt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eatingdisorder.org/eating-disorder-information/" TargetMode="External"/><Relationship Id="rId2" Type="http://schemas.openxmlformats.org/officeDocument/2006/relationships/hyperlink" Target="http://www.apa.org/topics/eating/index.asp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9387" y="369945"/>
            <a:ext cx="11069053" cy="3200400"/>
          </a:xfrm>
        </p:spPr>
        <p:txBody>
          <a:bodyPr>
            <a:normAutofit/>
          </a:bodyPr>
          <a:lstStyle/>
          <a:p>
            <a:pPr algn="ctr"/>
            <a:r>
              <a:rPr lang="en-US" sz="4000" b="1" dirty="0" smtClean="0">
                <a:latin typeface="Times New Roman" panose="02020603050405020304" pitchFamily="18" charset="0"/>
                <a:cs typeface="Times New Roman" panose="02020603050405020304" pitchFamily="18" charset="0"/>
              </a:rPr>
              <a:t>PREVALENCE </a:t>
            </a:r>
            <a:r>
              <a:rPr lang="en-US" sz="4000" b="1" dirty="0">
                <a:latin typeface="Times New Roman" panose="02020603050405020304" pitchFamily="18" charset="0"/>
                <a:cs typeface="Times New Roman" panose="02020603050405020304" pitchFamily="18" charset="0"/>
              </a:rPr>
              <a:t>AND ASSOCIATED FACTORS OF EATING DISORDERS AMONG SENIOR HIGH SCHOOL STUDENTS IN THE HOHOE MUNICIPALITY</a:t>
            </a:r>
            <a:r>
              <a:rPr lang="en-US" b="1" dirty="0">
                <a:latin typeface="Times New Roman" panose="02020603050405020304" pitchFamily="18" charset="0"/>
                <a:cs typeface="Times New Roman" panose="02020603050405020304" pitchFamily="18" charset="0"/>
              </a:rPr>
              <a:t> </a:t>
            </a:r>
            <a:endParaRPr lang="en-GB"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013240" y="4539841"/>
            <a:ext cx="10101349" cy="1716579"/>
          </a:xfrm>
        </p:spPr>
        <p:txBody>
          <a:bodyPr>
            <a:noAutofit/>
          </a:bodyPr>
          <a:lstStyle/>
          <a:p>
            <a:pPr algn="just"/>
            <a:r>
              <a:rPr lang="en-US" sz="2200" baseline="30000" dirty="0" smtClean="0">
                <a:latin typeface="Times New Roman" panose="02020603050405020304" pitchFamily="18" charset="0"/>
                <a:cs typeface="Times New Roman" panose="02020603050405020304" pitchFamily="18" charset="0"/>
              </a:rPr>
              <a:t>1</a:t>
            </a:r>
            <a:r>
              <a:rPr lang="en-US" sz="2200" dirty="0" smtClean="0">
                <a:latin typeface="Times New Roman" panose="02020603050405020304" pitchFamily="18" charset="0"/>
                <a:cs typeface="Times New Roman" panose="02020603050405020304" pitchFamily="18" charset="0"/>
              </a:rPr>
              <a:t>Department </a:t>
            </a:r>
            <a:r>
              <a:rPr lang="en-US" sz="2200" dirty="0">
                <a:latin typeface="Times New Roman" panose="02020603050405020304" pitchFamily="18" charset="0"/>
                <a:cs typeface="Times New Roman" panose="02020603050405020304" pitchFamily="18" charset="0"/>
              </a:rPr>
              <a:t>of Family and Community Health, School of Public Health, University of Health and Allied Sciences,  Ho, Volta Region, Ghana.</a:t>
            </a:r>
            <a:endParaRPr lang="en-GB" sz="2200" dirty="0">
              <a:latin typeface="Times New Roman" panose="02020603050405020304" pitchFamily="18" charset="0"/>
              <a:cs typeface="Times New Roman" panose="02020603050405020304" pitchFamily="18" charset="0"/>
            </a:endParaRPr>
          </a:p>
          <a:p>
            <a:pPr algn="just"/>
            <a:r>
              <a:rPr lang="en-US" sz="2200" baseline="30000" dirty="0">
                <a:latin typeface="Times New Roman" panose="02020603050405020304" pitchFamily="18" charset="0"/>
                <a:cs typeface="Times New Roman" panose="02020603050405020304" pitchFamily="18" charset="0"/>
              </a:rPr>
              <a:t>2</a:t>
            </a:r>
            <a:r>
              <a:rPr lang="en-US" sz="2200" dirty="0">
                <a:latin typeface="Times New Roman" panose="02020603050405020304" pitchFamily="18" charset="0"/>
                <a:cs typeface="Times New Roman" panose="02020603050405020304" pitchFamily="18" charset="0"/>
              </a:rPr>
              <a:t>Discipline of Psychology, School of Applied Human Sciences, University of KwaZulu-Natal, South Africa</a:t>
            </a:r>
            <a:r>
              <a:rPr lang="en-US" sz="2200" dirty="0" smtClean="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2105527" y="3893510"/>
            <a:ext cx="7700210" cy="646331"/>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Emmanuel </a:t>
            </a:r>
            <a:r>
              <a:rPr lang="en-US" dirty="0" err="1" smtClean="0">
                <a:latin typeface="Arial" panose="020B0604020202020204" pitchFamily="34" charset="0"/>
                <a:cs typeface="Arial" panose="020B0604020202020204" pitchFamily="34" charset="0"/>
              </a:rPr>
              <a:t>Adzani</a:t>
            </a:r>
            <a:r>
              <a:rPr lang="en-US" dirty="0" smtClean="0">
                <a:latin typeface="Arial" panose="020B0604020202020204" pitchFamily="34" charset="0"/>
                <a:cs typeface="Arial" panose="020B0604020202020204" pitchFamily="34" charset="0"/>
              </a:rPr>
              <a:t> AMEKPEWU</a:t>
            </a:r>
            <a:r>
              <a:rPr lang="en-US" baseline="30000" dirty="0" smtClean="0">
                <a:latin typeface="Arial" panose="020B0604020202020204" pitchFamily="34" charset="0"/>
                <a:cs typeface="Arial" panose="020B0604020202020204" pitchFamily="34" charset="0"/>
              </a:rPr>
              <a:t>1</a:t>
            </a:r>
            <a:r>
              <a:rPr lang="en-US" dirty="0" smtClean="0">
                <a:latin typeface="Arial" panose="020B0604020202020204" pitchFamily="34" charset="0"/>
                <a:cs typeface="Arial" panose="020B0604020202020204" pitchFamily="34" charset="0"/>
              </a:rPr>
              <a:t> (BPH) and </a:t>
            </a:r>
            <a:r>
              <a:rPr lang="en-US" dirty="0" err="1" smtClean="0">
                <a:latin typeface="Arial" panose="020B0604020202020204" pitchFamily="34" charset="0"/>
                <a:cs typeface="Arial" panose="020B0604020202020204" pitchFamily="34" charset="0"/>
              </a:rPr>
              <a:t>Nuworza</a:t>
            </a:r>
            <a:r>
              <a:rPr lang="en-US" dirty="0" smtClean="0">
                <a:latin typeface="Arial" panose="020B0604020202020204" pitchFamily="34" charset="0"/>
                <a:cs typeface="Arial" panose="020B0604020202020204" pitchFamily="34" charset="0"/>
              </a:rPr>
              <a:t> KUGBEY</a:t>
            </a:r>
            <a:r>
              <a:rPr lang="en-US" baseline="30000" dirty="0" smtClean="0">
                <a:latin typeface="Arial" panose="020B0604020202020204" pitchFamily="34" charset="0"/>
                <a:cs typeface="Arial" panose="020B0604020202020204" pitchFamily="34" charset="0"/>
              </a:rPr>
              <a:t>1,2</a:t>
            </a:r>
            <a:r>
              <a:rPr lang="en-US" dirty="0" smtClean="0">
                <a:latin typeface="Arial" panose="020B0604020202020204" pitchFamily="34" charset="0"/>
                <a:cs typeface="Arial" panose="020B0604020202020204" pitchFamily="34" charset="0"/>
              </a:rPr>
              <a:t> (MPhil)</a:t>
            </a:r>
            <a:endParaRPr lang="en-GB" dirty="0" smtClean="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082662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imes New Roman" panose="02020603050405020304" pitchFamily="18" charset="0"/>
                <a:cs typeface="Times New Roman" panose="02020603050405020304" pitchFamily="18" charset="0"/>
              </a:rPr>
              <a:t>Method cont.</a:t>
            </a:r>
            <a:endParaRPr lang="en-GB" dirty="0"/>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A simple random sampling technique was employed in this study to select one school out of 10 Senior High Schools in the </a:t>
            </a:r>
            <a:r>
              <a:rPr lang="en-US" sz="3200" dirty="0" err="1">
                <a:latin typeface="Arial" panose="020B0604020202020204" pitchFamily="34" charset="0"/>
                <a:cs typeface="Arial" panose="020B0604020202020204" pitchFamily="34" charset="0"/>
              </a:rPr>
              <a:t>Hohoe</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municipality.</a:t>
            </a:r>
          </a:p>
          <a:p>
            <a:pPr algn="just">
              <a:buFont typeface="Wingdings" panose="05000000000000000000" pitchFamily="2" charset="2"/>
              <a:buChar char="q"/>
            </a:pPr>
            <a:endParaRPr lang="en-US"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sample size for this study </a:t>
            </a:r>
            <a:r>
              <a:rPr lang="en-US" sz="3200" dirty="0" smtClean="0">
                <a:latin typeface="Arial" panose="020B0604020202020204" pitchFamily="34" charset="0"/>
                <a:cs typeface="Arial" panose="020B0604020202020204" pitchFamily="34" charset="0"/>
              </a:rPr>
              <a:t>was 307.</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832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Method cont.</a:t>
            </a:r>
            <a:endParaRPr lang="en-GB" dirty="0"/>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questionnaire used to collect data comprised of the Eating Attitude Test-26 [EAT-26], Depression, Anxiety and Stress Scale [DASS] (only depression and anxiety sections were used), and self-designed questionnaire on demographics and risk factors of eating disorders</a:t>
            </a:r>
            <a:r>
              <a:rPr lang="en-US" sz="32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47639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Method cont.</a:t>
            </a:r>
            <a:endParaRPr lang="en-GB" dirty="0"/>
          </a:p>
        </p:txBody>
      </p:sp>
      <p:sp>
        <p:nvSpPr>
          <p:cNvPr id="3" name="Content Placeholder 2"/>
          <p:cNvSpPr>
            <a:spLocks noGrp="1"/>
          </p:cNvSpPr>
          <p:nvPr>
            <p:ph idx="1"/>
          </p:nvPr>
        </p:nvSpPr>
        <p:spPr/>
        <p:txBody>
          <a:bodyPr/>
          <a:lstStyle/>
          <a:p>
            <a:pPr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Generated data was analyzed with the use of the Statistical Package for Social Sciences (SPSS) software, version 22. </a:t>
            </a:r>
            <a:endParaRPr lang="en-US"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endParaRPr lang="en-GB" sz="3200"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Ethical </a:t>
            </a:r>
            <a:r>
              <a:rPr lang="en-US" sz="3200" dirty="0">
                <a:latin typeface="Arial" panose="020B0604020202020204" pitchFamily="34" charset="0"/>
                <a:cs typeface="Arial" panose="020B0604020202020204" pitchFamily="34" charset="0"/>
              </a:rPr>
              <a:t>approval for this study was sought from the Ghana Health Service Ethical review committee</a:t>
            </a:r>
            <a:r>
              <a:rPr lang="en-US" sz="3200" dirty="0" smtClean="0">
                <a:latin typeface="Arial" panose="020B0604020202020204" pitchFamily="34" charset="0"/>
                <a:cs typeface="Arial" panose="020B0604020202020204" pitchFamily="34" charset="0"/>
              </a:rPr>
              <a:t>.</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681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Limitations</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q"/>
            </a:pPr>
            <a:r>
              <a:rPr lang="en-GB" sz="3200" dirty="0">
                <a:latin typeface="Arial" panose="020B0604020202020204" pitchFamily="34" charset="0"/>
                <a:cs typeface="Arial" panose="020B0604020202020204" pitchFamily="34" charset="0"/>
              </a:rPr>
              <a:t>Data was not collected from </a:t>
            </a:r>
            <a:r>
              <a:rPr lang="en-GB" sz="3200" dirty="0" smtClean="0">
                <a:latin typeface="Arial" panose="020B0604020202020204" pitchFamily="34" charset="0"/>
                <a:cs typeface="Arial" panose="020B0604020202020204" pitchFamily="34" charset="0"/>
              </a:rPr>
              <a:t>Form </a:t>
            </a:r>
            <a:r>
              <a:rPr lang="en-GB" sz="3200" dirty="0">
                <a:latin typeface="Arial" panose="020B0604020202020204" pitchFamily="34" charset="0"/>
                <a:cs typeface="Arial" panose="020B0604020202020204" pitchFamily="34" charset="0"/>
              </a:rPr>
              <a:t>three (3) students since they had completed school at the time of the data collection process. </a:t>
            </a:r>
            <a:endParaRPr lang="en-GB"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endParaRPr lang="en-GB"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GB" sz="3200" dirty="0" smtClean="0">
                <a:latin typeface="Arial" panose="020B0604020202020204" pitchFamily="34" charset="0"/>
                <a:cs typeface="Arial" panose="020B0604020202020204" pitchFamily="34" charset="0"/>
              </a:rPr>
              <a:t>Also</a:t>
            </a:r>
            <a:r>
              <a:rPr lang="en-GB" sz="3200" dirty="0">
                <a:latin typeface="Arial" panose="020B0604020202020204" pitchFamily="34" charset="0"/>
                <a:cs typeface="Arial" panose="020B0604020202020204" pitchFamily="34" charset="0"/>
              </a:rPr>
              <a:t>, only one senior high school was selected due to resource constraints</a:t>
            </a:r>
            <a:r>
              <a:rPr lang="en-GB" sz="3200" dirty="0" smtClean="0">
                <a:latin typeface="Arial" panose="020B0604020202020204" pitchFamily="34" charset="0"/>
                <a:cs typeface="Arial" panose="020B0604020202020204" pitchFamily="34" charset="0"/>
              </a:rPr>
              <a:t>.</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30192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Results</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A total number of 307 students’ data was used in this </a:t>
            </a:r>
            <a:r>
              <a:rPr lang="en-US" sz="3200" dirty="0" smtClean="0">
                <a:latin typeface="Arial" panose="020B0604020202020204" pitchFamily="34" charset="0"/>
                <a:cs typeface="Arial" panose="020B0604020202020204" pitchFamily="34" charset="0"/>
              </a:rPr>
              <a:t>study, with 46.3% (142) males and </a:t>
            </a:r>
            <a:r>
              <a:rPr lang="en-US" sz="3200" dirty="0">
                <a:latin typeface="Arial" panose="020B0604020202020204" pitchFamily="34" charset="0"/>
                <a:cs typeface="Arial" panose="020B0604020202020204" pitchFamily="34" charset="0"/>
              </a:rPr>
              <a:t>53.7% </a:t>
            </a:r>
            <a:r>
              <a:rPr lang="en-US" sz="3200" dirty="0" smtClean="0">
                <a:latin typeface="Arial" panose="020B0604020202020204" pitchFamily="34" charset="0"/>
                <a:cs typeface="Arial" panose="020B0604020202020204" pitchFamily="34" charset="0"/>
              </a:rPr>
              <a:t>(165) females. </a:t>
            </a:r>
          </a:p>
          <a:p>
            <a:pPr algn="just">
              <a:buFont typeface="Wingdings" panose="05000000000000000000" pitchFamily="2" charset="2"/>
              <a:buChar char="q"/>
            </a:pPr>
            <a:endParaRPr lang="en-US"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highest and the lowest age of respondents were 26 and 15 years </a:t>
            </a:r>
            <a:r>
              <a:rPr lang="en-US" sz="3200" dirty="0" smtClean="0">
                <a:latin typeface="Arial" panose="020B0604020202020204" pitchFamily="34" charset="0"/>
                <a:cs typeface="Arial" panose="020B0604020202020204" pitchFamily="34" charset="0"/>
              </a:rPr>
              <a:t>which produced a mean </a:t>
            </a:r>
            <a:r>
              <a:rPr lang="en-US" sz="3200" dirty="0">
                <a:latin typeface="Arial" panose="020B0604020202020204" pitchFamily="34" charset="0"/>
                <a:cs typeface="Arial" panose="020B0604020202020204" pitchFamily="34" charset="0"/>
              </a:rPr>
              <a:t>age of </a:t>
            </a:r>
            <a:r>
              <a:rPr lang="en-US" sz="3200" dirty="0" smtClean="0">
                <a:latin typeface="Arial" panose="020B0604020202020204" pitchFamily="34" charset="0"/>
                <a:cs typeface="Arial" panose="020B0604020202020204" pitchFamily="34" charset="0"/>
              </a:rPr>
              <a:t>the 17.8 . </a:t>
            </a:r>
          </a:p>
        </p:txBody>
      </p:sp>
    </p:spTree>
    <p:extLst>
      <p:ext uri="{BB962C8B-B14F-4D97-AF65-F5344CB8AC3E}">
        <p14:creationId xmlns:p14="http://schemas.microsoft.com/office/powerpoint/2010/main" val="5391655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imes New Roman" panose="02020603050405020304" pitchFamily="18" charset="0"/>
                <a:cs typeface="Times New Roman" panose="02020603050405020304" pitchFamily="18" charset="0"/>
              </a:rPr>
              <a:t>Results cont.</a:t>
            </a:r>
            <a:endParaRPr lang="en-GB"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The prevalence of eating disorders identified among the 307 students was 46.9% (144</a:t>
            </a:r>
            <a:r>
              <a:rPr lang="en-US" sz="3200" dirty="0" smtClean="0">
                <a:latin typeface="Arial" panose="020B0604020202020204" pitchFamily="34" charset="0"/>
                <a:cs typeface="Arial" panose="020B0604020202020204" pitchFamily="34" charset="0"/>
              </a:rPr>
              <a:t>).</a:t>
            </a:r>
          </a:p>
          <a:p>
            <a:pPr algn="just">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This </a:t>
            </a:r>
            <a:r>
              <a:rPr lang="en-US" sz="3200" dirty="0">
                <a:latin typeface="Arial" panose="020B0604020202020204" pitchFamily="34" charset="0"/>
                <a:cs typeface="Arial" panose="020B0604020202020204" pitchFamily="34" charset="0"/>
              </a:rPr>
              <a:t>also indicated a 22.5% (69) prevalence of eating disorders within students in SHS one and a 24.4% (75) prevalence of eating disorder within students in SHS two </a:t>
            </a:r>
            <a:r>
              <a:rPr lang="en-US" sz="3200" dirty="0" smtClean="0">
                <a:latin typeface="Arial" panose="020B0604020202020204" pitchFamily="34" charset="0"/>
                <a:cs typeface="Arial" panose="020B0604020202020204" pitchFamily="34" charset="0"/>
              </a:rPr>
              <a:t>respectively.</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4908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
            <a:ext cx="10058400" cy="1064712"/>
          </a:xfrm>
        </p:spPr>
        <p:txBody>
          <a:bodyPr/>
          <a:lstStyle/>
          <a:p>
            <a:r>
              <a:rPr lang="en-GB" b="1" dirty="0">
                <a:latin typeface="Times New Roman" panose="02020603050405020304" pitchFamily="18" charset="0"/>
                <a:cs typeface="Times New Roman" panose="02020603050405020304" pitchFamily="18" charset="0"/>
              </a:rPr>
              <a:t>Results cont</a:t>
            </a:r>
            <a:r>
              <a:rPr lang="en-GB" b="1" dirty="0" smtClean="0">
                <a:latin typeface="Times New Roman" panose="02020603050405020304" pitchFamily="18" charset="0"/>
                <a:cs typeface="Times New Roman" panose="02020603050405020304" pitchFamily="18" charset="0"/>
              </a:rPr>
              <a: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29750020"/>
              </p:ext>
            </p:extLst>
          </p:nvPr>
        </p:nvGraphicFramePr>
        <p:xfrm>
          <a:off x="1097280" y="1737361"/>
          <a:ext cx="10058400" cy="5486400"/>
        </p:xfrm>
        <a:graphic>
          <a:graphicData uri="http://schemas.openxmlformats.org/drawingml/2006/table">
            <a:tbl>
              <a:tblPr firstRow="1" firstCol="1" bandRow="1">
                <a:tableStyleId>{284E427A-3D55-4303-BF80-6455036E1DE7}</a:tableStyleId>
              </a:tblPr>
              <a:tblGrid>
                <a:gridCol w="2319810"/>
                <a:gridCol w="2472812"/>
                <a:gridCol w="2632889"/>
                <a:gridCol w="2632889"/>
              </a:tblGrid>
              <a:tr h="477375">
                <a:tc rowSpan="3" gridSpan="2">
                  <a:txBody>
                    <a:bodyPr/>
                    <a:lstStyle/>
                    <a:p>
                      <a:pPr algn="l">
                        <a:lnSpc>
                          <a:spcPct val="150000"/>
                        </a:lnSpc>
                        <a:spcAft>
                          <a:spcPts val="0"/>
                        </a:spcAft>
                      </a:pPr>
                      <a:r>
                        <a:rPr lang="en-US" sz="2400" dirty="0">
                          <a:effectLst/>
                        </a:rPr>
                        <a:t>Variable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hMerge="1">
                  <a:txBody>
                    <a:bodyPr/>
                    <a:lstStyle/>
                    <a:p>
                      <a:endParaRPr lang="en-GB"/>
                    </a:p>
                  </a:txBody>
                  <a:tcPr/>
                </a:tc>
                <a:tc gridSpan="2">
                  <a:txBody>
                    <a:bodyPr/>
                    <a:lstStyle/>
                    <a:p>
                      <a:pPr>
                        <a:lnSpc>
                          <a:spcPct val="150000"/>
                        </a:lnSpc>
                        <a:spcAft>
                          <a:spcPts val="0"/>
                        </a:spcAft>
                      </a:pPr>
                      <a:r>
                        <a:rPr lang="en-US" sz="2400">
                          <a:effectLst/>
                        </a:rPr>
                        <a:t>                             Eating Disorder</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r>
              <a:tr h="467902">
                <a:tc gridSpan="2" vMerge="1">
                  <a:txBody>
                    <a:bodyPr/>
                    <a:lstStyle/>
                    <a:p>
                      <a:endParaRPr lang="en-GB"/>
                    </a:p>
                  </a:txBody>
                  <a:tcPr/>
                </a:tc>
                <a:tc hMerge="1" vMerge="1">
                  <a:txBody>
                    <a:bodyPr/>
                    <a:lstStyle/>
                    <a:p>
                      <a:endParaRPr lang="en-GB"/>
                    </a:p>
                  </a:txBody>
                  <a:tcPr/>
                </a:tc>
                <a:tc gridSpan="2">
                  <a:txBody>
                    <a:bodyPr/>
                    <a:lstStyle/>
                    <a:p>
                      <a:pPr>
                        <a:lnSpc>
                          <a:spcPct val="150000"/>
                        </a:lnSpc>
                        <a:spcAft>
                          <a:spcPts val="0"/>
                        </a:spcAft>
                      </a:pPr>
                      <a:r>
                        <a:rPr lang="en-US" sz="2400">
                          <a:effectLst/>
                        </a:rPr>
                        <a:t>                                       n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r>
              <a:tr h="467902">
                <a:tc gridSpan="2" vMerge="1">
                  <a:txBody>
                    <a:bodyPr/>
                    <a:lstStyle/>
                    <a:p>
                      <a:endParaRPr lang="en-GB"/>
                    </a:p>
                  </a:txBody>
                  <a:tcPr/>
                </a:tc>
                <a:tc hMerge="1" vMerge="1">
                  <a:txBody>
                    <a:bodyPr/>
                    <a:lstStyle/>
                    <a:p>
                      <a:endParaRPr lang="en-GB"/>
                    </a:p>
                  </a:txBody>
                  <a:tcPr/>
                </a:tc>
                <a:tc>
                  <a:txBody>
                    <a:bodyPr/>
                    <a:lstStyle/>
                    <a:p>
                      <a:pPr algn="ctr">
                        <a:lnSpc>
                          <a:spcPct val="150000"/>
                        </a:lnSpc>
                        <a:spcAft>
                          <a:spcPts val="0"/>
                        </a:spcAft>
                      </a:pPr>
                      <a:r>
                        <a:rPr lang="en-US" sz="2400">
                          <a:effectLst/>
                        </a:rPr>
                        <a:t>NO</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a:effectLst/>
                        </a:rPr>
                        <a:t>YES</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7902">
                <a:tc gridSpan="2">
                  <a:txBody>
                    <a:bodyPr/>
                    <a:lstStyle/>
                    <a:p>
                      <a:pPr>
                        <a:lnSpc>
                          <a:spcPct val="150000"/>
                        </a:lnSpc>
                        <a:spcAft>
                          <a:spcPts val="0"/>
                        </a:spcAft>
                      </a:pPr>
                      <a:r>
                        <a:rPr lang="en-US" sz="2400">
                          <a:effectLst/>
                        </a:rPr>
                        <a:t>Gender</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50000"/>
                        </a:lnSpc>
                        <a:spcAft>
                          <a:spcPts val="0"/>
                        </a:spcAft>
                      </a:pPr>
                      <a:r>
                        <a:rPr lang="en-US" sz="24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7902">
                <a:tc>
                  <a:txBody>
                    <a:bodyPr/>
                    <a:lstStyle/>
                    <a:p>
                      <a:pPr>
                        <a:lnSpc>
                          <a:spcPct val="150000"/>
                        </a:lnSpc>
                        <a:spcAft>
                          <a:spcPts val="0"/>
                        </a:spcAft>
                      </a:pPr>
                      <a:r>
                        <a:rPr lang="en-US" sz="2400">
                          <a:effectLst/>
                        </a:rPr>
                        <a:t>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Male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a:effectLst/>
                        </a:rPr>
                        <a:t>79 (48.5%)</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dirty="0">
                          <a:effectLst/>
                        </a:rPr>
                        <a:t>63 (43.8%)</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7902">
                <a:tc>
                  <a:txBody>
                    <a:bodyPr/>
                    <a:lstStyle/>
                    <a:p>
                      <a:pPr>
                        <a:lnSpc>
                          <a:spcPct val="150000"/>
                        </a:lnSpc>
                        <a:spcAft>
                          <a:spcPts val="0"/>
                        </a:spcAft>
                      </a:pPr>
                      <a:r>
                        <a:rPr lang="en-US" sz="2400">
                          <a:effectLst/>
                        </a:rPr>
                        <a:t>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Female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a:effectLst/>
                        </a:rPr>
                        <a:t>84 (51.5%)</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dirty="0">
                          <a:effectLst/>
                        </a:rPr>
                        <a:t>81 (56.2%)</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7902">
                <a:tc gridSpan="2">
                  <a:txBody>
                    <a:bodyPr/>
                    <a:lstStyle/>
                    <a:p>
                      <a:pPr>
                        <a:lnSpc>
                          <a:spcPct val="150000"/>
                        </a:lnSpc>
                        <a:spcAft>
                          <a:spcPts val="0"/>
                        </a:spcAft>
                      </a:pPr>
                      <a:r>
                        <a:rPr lang="en-US" sz="2400">
                          <a:effectLst/>
                        </a:rPr>
                        <a:t>Age group in years</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gn="ctr">
                        <a:lnSpc>
                          <a:spcPct val="150000"/>
                        </a:lnSpc>
                        <a:spcAft>
                          <a:spcPts val="0"/>
                        </a:spcAft>
                      </a:pPr>
                      <a:r>
                        <a:rPr lang="en-US" sz="2400">
                          <a:effectLst/>
                        </a:rPr>
                        <a:t>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7902">
                <a:tc>
                  <a:txBody>
                    <a:bodyPr/>
                    <a:lstStyle/>
                    <a:p>
                      <a:pPr>
                        <a:lnSpc>
                          <a:spcPct val="150000"/>
                        </a:lnSpc>
                        <a:spcAft>
                          <a:spcPts val="0"/>
                        </a:spcAft>
                      </a:pPr>
                      <a:r>
                        <a:rPr lang="en-US" sz="2400">
                          <a:effectLst/>
                        </a:rPr>
                        <a:t>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15-19</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a:effectLst/>
                        </a:rPr>
                        <a:t>150 (92.0%)</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dirty="0">
                          <a:effectLst/>
                        </a:rPr>
                        <a:t>124 (86.1%)</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7902">
                <a:tc>
                  <a:txBody>
                    <a:bodyPr/>
                    <a:lstStyle/>
                    <a:p>
                      <a:pPr>
                        <a:lnSpc>
                          <a:spcPct val="150000"/>
                        </a:lnSpc>
                        <a:spcAft>
                          <a:spcPts val="0"/>
                        </a:spcAft>
                      </a:pPr>
                      <a:r>
                        <a:rPr lang="en-US" sz="2400">
                          <a:effectLst/>
                        </a:rPr>
                        <a:t>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20-24</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dirty="0">
                          <a:effectLst/>
                        </a:rPr>
                        <a:t>13 (8.0%)</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dirty="0">
                          <a:effectLst/>
                        </a:rPr>
                        <a:t>18 (12.5%)</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7902">
                <a:tc>
                  <a:txBody>
                    <a:bodyPr/>
                    <a:lstStyle/>
                    <a:p>
                      <a:pPr>
                        <a:lnSpc>
                          <a:spcPct val="150000"/>
                        </a:lnSpc>
                        <a:spcAft>
                          <a:spcPts val="0"/>
                        </a:spcAft>
                      </a:pPr>
                      <a:r>
                        <a:rPr lang="en-US" sz="2400">
                          <a:effectLst/>
                        </a:rPr>
                        <a:t>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a:effectLst/>
                        </a:rPr>
                        <a:t>25-25</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dirty="0">
                          <a:effectLst/>
                        </a:rPr>
                        <a:t>0 (0%)</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2400" dirty="0">
                          <a:effectLst/>
                        </a:rPr>
                        <a:t>2 (1.4%)</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TextBox 4"/>
          <p:cNvSpPr txBox="1"/>
          <p:nvPr/>
        </p:nvSpPr>
        <p:spPr>
          <a:xfrm>
            <a:off x="1097280" y="1192115"/>
            <a:ext cx="10058400"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Eating disorder distribution among gender and age groups</a:t>
            </a:r>
            <a:endParaRPr lang="en-GB" sz="2400" dirty="0">
              <a:latin typeface="Arial" panose="020B0604020202020204" pitchFamily="34" charset="0"/>
              <a:cs typeface="Arial" panose="020B0604020202020204" pitchFamily="34" charset="0"/>
            </a:endParaRPr>
          </a:p>
        </p:txBody>
      </p:sp>
      <p:cxnSp>
        <p:nvCxnSpPr>
          <p:cNvPr id="7" name="Straight Connector 6"/>
          <p:cNvCxnSpPr/>
          <p:nvPr/>
        </p:nvCxnSpPr>
        <p:spPr>
          <a:xfrm flipV="1">
            <a:off x="1189973" y="951978"/>
            <a:ext cx="10083452" cy="3757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021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833" y="286603"/>
            <a:ext cx="10754847" cy="1450757"/>
          </a:xfrm>
        </p:spPr>
        <p:txBody>
          <a:bodyPr/>
          <a:lstStyle/>
          <a:p>
            <a:r>
              <a:rPr lang="en-GB" b="1" dirty="0">
                <a:latin typeface="Times New Roman" panose="02020603050405020304" pitchFamily="18" charset="0"/>
                <a:cs typeface="Times New Roman" panose="02020603050405020304" pitchFamily="18" charset="0"/>
              </a:rPr>
              <a:t>Results cont.</a:t>
            </a:r>
            <a:endParaRPr lang="en-GB" dirty="0"/>
          </a:p>
        </p:txBody>
      </p:sp>
      <p:sp>
        <p:nvSpPr>
          <p:cNvPr id="3" name="Content Placeholder 2"/>
          <p:cNvSpPr>
            <a:spLocks noGrp="1"/>
          </p:cNvSpPr>
          <p:nvPr>
            <p:ph idx="1"/>
          </p:nvPr>
        </p:nvSpPr>
        <p:spPr>
          <a:xfrm>
            <a:off x="400833" y="1845733"/>
            <a:ext cx="11223320" cy="4580119"/>
          </a:xfrm>
        </p:spPr>
        <p:txBody>
          <a:bodyPr>
            <a:noAutofit/>
          </a:bodyPr>
          <a:lstStyle/>
          <a:p>
            <a:pPr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Out of the 144 students </a:t>
            </a:r>
            <a:r>
              <a:rPr lang="en-US" sz="3200" dirty="0" smtClean="0">
                <a:latin typeface="Arial" panose="020B0604020202020204" pitchFamily="34" charset="0"/>
                <a:cs typeface="Arial" panose="020B0604020202020204" pitchFamily="34" charset="0"/>
              </a:rPr>
              <a:t>with </a:t>
            </a:r>
            <a:r>
              <a:rPr lang="en-US" sz="3200" dirty="0">
                <a:latin typeface="Arial" panose="020B0604020202020204" pitchFamily="34" charset="0"/>
                <a:cs typeface="Arial" panose="020B0604020202020204" pitchFamily="34" charset="0"/>
              </a:rPr>
              <a:t>eating disorders, 68.1% (98) of them were depressed and 71.5% (103) were anxious. </a:t>
            </a:r>
            <a:endParaRPr lang="en-US"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chi-square test of independence </a:t>
            </a:r>
            <a:r>
              <a:rPr lang="en-US" sz="3200" dirty="0" smtClean="0">
                <a:latin typeface="Arial" panose="020B0604020202020204" pitchFamily="34" charset="0"/>
                <a:cs typeface="Arial" panose="020B0604020202020204" pitchFamily="34" charset="0"/>
              </a:rPr>
              <a:t>indicated that, depressed </a:t>
            </a:r>
            <a:r>
              <a:rPr lang="en-US" sz="3200" dirty="0">
                <a:latin typeface="Arial" panose="020B0604020202020204" pitchFamily="34" charset="0"/>
                <a:cs typeface="Arial" panose="020B0604020202020204" pitchFamily="34" charset="0"/>
              </a:rPr>
              <a:t>students 68.1% </a:t>
            </a:r>
            <a:r>
              <a:rPr lang="en-US" sz="3200" dirty="0" smtClean="0">
                <a:latin typeface="Arial" panose="020B0604020202020204" pitchFamily="34" charset="0"/>
                <a:cs typeface="Arial" panose="020B0604020202020204" pitchFamily="34" charset="0"/>
              </a:rPr>
              <a:t>were</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significantly </a:t>
            </a:r>
            <a:r>
              <a:rPr lang="en-US" sz="3200" dirty="0">
                <a:latin typeface="Arial" panose="020B0604020202020204" pitchFamily="34" charset="0"/>
                <a:cs typeface="Arial" panose="020B0604020202020204" pitchFamily="34" charset="0"/>
              </a:rPr>
              <a:t>more likely to develop eating disorder as compared to non-depressed students 31.9</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(χ² (1) = 9.93, p = 0.002)</a:t>
            </a:r>
            <a:r>
              <a:rPr lang="en-US" sz="3200" dirty="0" smtClean="0">
                <a:latin typeface="Arial" panose="020B0604020202020204" pitchFamily="34" charset="0"/>
                <a:cs typeface="Arial" panose="020B0604020202020204" pitchFamily="34" charset="0"/>
              </a:rPr>
              <a:t>. </a:t>
            </a:r>
          </a:p>
          <a:p>
            <a:pPr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Anxiety disorder recorded no significant relationship between eating disorder among the students (χ² (1) = 3.54,  p = 0.06</a:t>
            </a:r>
            <a:r>
              <a:rPr lang="en-US" sz="3200" dirty="0" smtClean="0">
                <a:latin typeface="Arial" panose="020B0604020202020204" pitchFamily="34" charset="0"/>
                <a:cs typeface="Arial" panose="020B0604020202020204" pitchFamily="34" charset="0"/>
              </a:rPr>
              <a:t>).</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03978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49" y="286603"/>
            <a:ext cx="10554431" cy="1450757"/>
          </a:xfrm>
        </p:spPr>
        <p:txBody>
          <a:bodyPr/>
          <a:lstStyle/>
          <a:p>
            <a:r>
              <a:rPr lang="en-GB" b="1" dirty="0">
                <a:latin typeface="Times New Roman" panose="02020603050405020304" pitchFamily="18" charset="0"/>
                <a:cs typeface="Times New Roman" panose="02020603050405020304" pitchFamily="18" charset="0"/>
              </a:rPr>
              <a:t>Results cont.</a:t>
            </a:r>
            <a:endParaRPr lang="en-GB" dirty="0"/>
          </a:p>
        </p:txBody>
      </p:sp>
      <p:sp>
        <p:nvSpPr>
          <p:cNvPr id="3" name="Content Placeholder 2"/>
          <p:cNvSpPr>
            <a:spLocks noGrp="1"/>
          </p:cNvSpPr>
          <p:nvPr>
            <p:ph idx="1"/>
          </p:nvPr>
        </p:nvSpPr>
        <p:spPr>
          <a:xfrm>
            <a:off x="601249" y="1845734"/>
            <a:ext cx="11098061" cy="4479910"/>
          </a:xfrm>
        </p:spPr>
        <p:txBody>
          <a:bodyPr>
            <a:normAutofit/>
          </a:bodyPr>
          <a:lstStyle/>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In </a:t>
            </a:r>
            <a:r>
              <a:rPr lang="en-US" sz="3200" dirty="0">
                <a:latin typeface="Arial" panose="020B0604020202020204" pitchFamily="34" charset="0"/>
                <a:cs typeface="Arial" panose="020B0604020202020204" pitchFamily="34" charset="0"/>
              </a:rPr>
              <a:t>examining </a:t>
            </a:r>
            <a:r>
              <a:rPr lang="en-US" sz="3200" dirty="0" smtClean="0">
                <a:latin typeface="Arial" panose="020B0604020202020204" pitchFamily="34" charset="0"/>
                <a:cs typeface="Arial" panose="020B0604020202020204" pitchFamily="34" charset="0"/>
              </a:rPr>
              <a:t>some factors associated to eating disorders, a </a:t>
            </a:r>
            <a:r>
              <a:rPr lang="en-US" sz="3200" dirty="0">
                <a:latin typeface="Arial" panose="020B0604020202020204" pitchFamily="34" charset="0"/>
                <a:cs typeface="Arial" panose="020B0604020202020204" pitchFamily="34" charset="0"/>
              </a:rPr>
              <a:t>significant association was found between eating disorder and a student’s family history of eating disorder, with students who reported having a family history of eating disorders, 60.4% (29) were more likely to be affected with eating disorder than their counterparts who reported having no family history of eating disorder, 44.4% (115) all within the students identified to be suffering from eating disorders (χ² (1) = 4.171, p = 0.041). </a:t>
            </a:r>
            <a:endParaRPr lang="en-GB" dirty="0" smtClean="0"/>
          </a:p>
        </p:txBody>
      </p:sp>
    </p:spTree>
    <p:extLst>
      <p:ext uri="{BB962C8B-B14F-4D97-AF65-F5344CB8AC3E}">
        <p14:creationId xmlns:p14="http://schemas.microsoft.com/office/powerpoint/2010/main" val="19407911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Results cont.</a:t>
            </a:r>
            <a:endParaRPr lang="en-GB" dirty="0"/>
          </a:p>
        </p:txBody>
      </p:sp>
      <p:sp>
        <p:nvSpPr>
          <p:cNvPr id="3" name="Content Placeholder 2"/>
          <p:cNvSpPr>
            <a:spLocks noGrp="1"/>
          </p:cNvSpPr>
          <p:nvPr>
            <p:ph idx="1"/>
          </p:nvPr>
        </p:nvSpPr>
        <p:spPr>
          <a:xfrm>
            <a:off x="1097280" y="1845734"/>
            <a:ext cx="10058400" cy="4023360"/>
          </a:xfrm>
        </p:spPr>
        <p:txBody>
          <a:bodyPr>
            <a:noAutofit/>
          </a:bodyPr>
          <a:lstStyle/>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56.5</a:t>
            </a:r>
            <a:r>
              <a:rPr lang="en-US" sz="3200" dirty="0">
                <a:latin typeface="Arial" panose="020B0604020202020204" pitchFamily="34" charset="0"/>
                <a:cs typeface="Arial" panose="020B0604020202020204" pitchFamily="34" charset="0"/>
              </a:rPr>
              <a:t>% (74</a:t>
            </a:r>
            <a:r>
              <a:rPr lang="en-US" sz="3200" dirty="0" smtClean="0">
                <a:latin typeface="Arial" panose="020B0604020202020204" pitchFamily="34" charset="0"/>
                <a:cs typeface="Arial" panose="020B0604020202020204" pitchFamily="34" charset="0"/>
              </a:rPr>
              <a:t>) of </a:t>
            </a:r>
            <a:r>
              <a:rPr lang="en-US" sz="3200" dirty="0">
                <a:latin typeface="Arial" panose="020B0604020202020204" pitchFamily="34" charset="0"/>
                <a:cs typeface="Arial" panose="020B0604020202020204" pitchFamily="34" charset="0"/>
              </a:rPr>
              <a:t>students with eating disorders</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changed their eating habit due to television shows on body size as compared to 39.8% (70) </a:t>
            </a:r>
            <a:r>
              <a:rPr lang="en-US" sz="3200" dirty="0" smtClean="0">
                <a:latin typeface="Arial" panose="020B0604020202020204" pitchFamily="34" charset="0"/>
                <a:cs typeface="Arial" panose="020B0604020202020204" pitchFamily="34" charset="0"/>
              </a:rPr>
              <a:t>of </a:t>
            </a:r>
            <a:r>
              <a:rPr lang="en-US" sz="3200" dirty="0">
                <a:latin typeface="Arial" panose="020B0604020202020204" pitchFamily="34" charset="0"/>
                <a:cs typeface="Arial" panose="020B0604020202020204" pitchFamily="34" charset="0"/>
              </a:rPr>
              <a:t>students with eating disorder </a:t>
            </a:r>
            <a:r>
              <a:rPr lang="en-US" sz="3200" dirty="0" smtClean="0">
                <a:latin typeface="Arial" panose="020B0604020202020204" pitchFamily="34" charset="0"/>
                <a:cs typeface="Arial" panose="020B0604020202020204" pitchFamily="34" charset="0"/>
              </a:rPr>
              <a:t>who </a:t>
            </a:r>
            <a:r>
              <a:rPr lang="en-US" sz="3200" dirty="0">
                <a:latin typeface="Arial" panose="020B0604020202020204" pitchFamily="34" charset="0"/>
                <a:cs typeface="Arial" panose="020B0604020202020204" pitchFamily="34" charset="0"/>
              </a:rPr>
              <a:t>did not change their eating habit due to television shows on body </a:t>
            </a:r>
            <a:r>
              <a:rPr lang="en-US" sz="3200" dirty="0" smtClean="0">
                <a:latin typeface="Arial" panose="020B0604020202020204" pitchFamily="34" charset="0"/>
                <a:cs typeface="Arial" panose="020B0604020202020204" pitchFamily="34" charset="0"/>
              </a:rPr>
              <a:t>size (</a:t>
            </a:r>
            <a:r>
              <a:rPr lang="en-US" sz="3200" dirty="0">
                <a:latin typeface="Arial" panose="020B0604020202020204" pitchFamily="34" charset="0"/>
                <a:cs typeface="Arial" panose="020B0604020202020204" pitchFamily="34" charset="0"/>
              </a:rPr>
              <a:t>χ² (1) = 8.426, p = 0.004</a:t>
            </a:r>
            <a:r>
              <a:rPr lang="en-US" sz="3200" dirty="0" smtClean="0">
                <a:latin typeface="Arial" panose="020B0604020202020204" pitchFamily="34" charset="0"/>
                <a:cs typeface="Arial" panose="020B0604020202020204" pitchFamily="34" charset="0"/>
              </a:rPr>
              <a:t>).</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2093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Table of content</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q"/>
            </a:pPr>
            <a:r>
              <a:rPr lang="en-GB" sz="2800" dirty="0">
                <a:solidFill>
                  <a:schemeClr val="tx1"/>
                </a:solidFill>
                <a:latin typeface="Arial" panose="020B0604020202020204" pitchFamily="34" charset="0"/>
                <a:cs typeface="Arial" panose="020B0604020202020204" pitchFamily="34" charset="0"/>
              </a:rPr>
              <a:t>Background</a:t>
            </a:r>
          </a:p>
          <a:p>
            <a:pPr algn="just">
              <a:buFont typeface="Wingdings" panose="05000000000000000000" pitchFamily="2" charset="2"/>
              <a:buChar char="q"/>
            </a:pPr>
            <a:r>
              <a:rPr lang="en-GB" sz="2800" dirty="0">
                <a:solidFill>
                  <a:schemeClr val="tx1"/>
                </a:solidFill>
                <a:latin typeface="Arial" panose="020B0604020202020204" pitchFamily="34" charset="0"/>
                <a:cs typeface="Arial" panose="020B0604020202020204" pitchFamily="34" charset="0"/>
              </a:rPr>
              <a:t>Objectives</a:t>
            </a:r>
          </a:p>
          <a:p>
            <a:pPr algn="just">
              <a:buFont typeface="Wingdings" panose="05000000000000000000" pitchFamily="2" charset="2"/>
              <a:buChar char="q"/>
            </a:pPr>
            <a:r>
              <a:rPr lang="en-GB" sz="2800" dirty="0">
                <a:solidFill>
                  <a:schemeClr val="tx1"/>
                </a:solidFill>
                <a:latin typeface="Arial" panose="020B0604020202020204" pitchFamily="34" charset="0"/>
                <a:cs typeface="Arial" panose="020B0604020202020204" pitchFamily="34" charset="0"/>
              </a:rPr>
              <a:t>Methods</a:t>
            </a:r>
          </a:p>
          <a:p>
            <a:pPr algn="just">
              <a:buFont typeface="Wingdings" panose="05000000000000000000" pitchFamily="2" charset="2"/>
              <a:buChar char="q"/>
            </a:pPr>
            <a:r>
              <a:rPr lang="en-GB" sz="2800" dirty="0">
                <a:solidFill>
                  <a:schemeClr val="tx1"/>
                </a:solidFill>
                <a:latin typeface="Arial" panose="020B0604020202020204" pitchFamily="34" charset="0"/>
                <a:cs typeface="Arial" panose="020B0604020202020204" pitchFamily="34" charset="0"/>
              </a:rPr>
              <a:t>Results</a:t>
            </a:r>
          </a:p>
          <a:p>
            <a:pPr algn="just">
              <a:buFont typeface="Wingdings" panose="05000000000000000000" pitchFamily="2" charset="2"/>
              <a:buChar char="q"/>
            </a:pPr>
            <a:r>
              <a:rPr lang="en-GB" sz="2800" dirty="0">
                <a:solidFill>
                  <a:schemeClr val="tx1"/>
                </a:solidFill>
                <a:latin typeface="Arial" panose="020B0604020202020204" pitchFamily="34" charset="0"/>
                <a:cs typeface="Arial" panose="020B0604020202020204" pitchFamily="34" charset="0"/>
              </a:rPr>
              <a:t>Discussion</a:t>
            </a:r>
          </a:p>
          <a:p>
            <a:pPr algn="just">
              <a:buFont typeface="Wingdings" panose="05000000000000000000" pitchFamily="2" charset="2"/>
              <a:buChar char="q"/>
            </a:pPr>
            <a:r>
              <a:rPr lang="en-GB" sz="2800" dirty="0">
                <a:solidFill>
                  <a:schemeClr val="tx1"/>
                </a:solidFill>
                <a:latin typeface="Arial" panose="020B0604020202020204" pitchFamily="34" charset="0"/>
                <a:cs typeface="Arial" panose="020B0604020202020204" pitchFamily="34" charset="0"/>
              </a:rPr>
              <a:t>Conclusion</a:t>
            </a:r>
          </a:p>
          <a:p>
            <a:pPr algn="just">
              <a:buFont typeface="Wingdings" panose="05000000000000000000" pitchFamily="2" charset="2"/>
              <a:buChar char="q"/>
            </a:pPr>
            <a:r>
              <a:rPr lang="en-GB" sz="2800" dirty="0">
                <a:solidFill>
                  <a:schemeClr val="tx1"/>
                </a:solidFill>
                <a:latin typeface="Arial" panose="020B0604020202020204" pitchFamily="34" charset="0"/>
                <a:cs typeface="Arial" panose="020B0604020202020204" pitchFamily="34" charset="0"/>
              </a:rPr>
              <a:t>Recommendation</a:t>
            </a:r>
          </a:p>
          <a:p>
            <a:pPr algn="just">
              <a:buFont typeface="Wingdings" panose="05000000000000000000" pitchFamily="2" charset="2"/>
              <a:buChar char="q"/>
            </a:pPr>
            <a:r>
              <a:rPr lang="en-GB" sz="2800" dirty="0">
                <a:solidFill>
                  <a:schemeClr val="tx1"/>
                </a:solidFill>
                <a:latin typeface="Arial" panose="020B0604020202020204" pitchFamily="34" charset="0"/>
                <a:cs typeface="Arial" panose="020B0604020202020204" pitchFamily="34" charset="0"/>
              </a:rPr>
              <a:t>References</a:t>
            </a:r>
          </a:p>
        </p:txBody>
      </p:sp>
    </p:spTree>
    <p:extLst>
      <p:ext uri="{BB962C8B-B14F-4D97-AF65-F5344CB8AC3E}">
        <p14:creationId xmlns:p14="http://schemas.microsoft.com/office/powerpoint/2010/main" val="1940977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Results cont.</a:t>
            </a:r>
            <a:endParaRPr lang="en-GB" dirty="0"/>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There was no statistical significant link between eating disorder and these factors;  peer influence to change body shape (χ²  (1) = 0.57,  p = 0.45), family member’s influence to modify body form (χ²  (1) = 2.393,  p = 0.122), students who have been abused (χ²  (1) = 0.158,  p = 0.691), students who have ever used illicit substances (χ²  (1) = 1.25,  p = 0.263), students having a family member suffering from mental illness (χ²  (1) = 2.613,  p = 0.106</a:t>
            </a:r>
            <a:r>
              <a:rPr lang="en-US" sz="3200" dirty="0" smtClean="0">
                <a:latin typeface="Arial" panose="020B0604020202020204" pitchFamily="34" charset="0"/>
                <a:cs typeface="Arial" panose="020B0604020202020204" pitchFamily="34" charset="0"/>
              </a:rPr>
              <a:t>).</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18733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imes New Roman" panose="02020603050405020304" pitchFamily="18" charset="0"/>
                <a:cs typeface="Times New Roman" panose="02020603050405020304" pitchFamily="18" charset="0"/>
              </a:rPr>
              <a:t>Discussion</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5885" y="1845734"/>
            <a:ext cx="11298477" cy="4023360"/>
          </a:xfrm>
        </p:spPr>
        <p:txBody>
          <a:bodyPr>
            <a:noAutofit/>
          </a:bodyPr>
          <a:lstStyle/>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results of previous studies are inconsistent with prevalence of eating </a:t>
            </a:r>
            <a:r>
              <a:rPr lang="en-US" sz="3200" dirty="0" smtClean="0">
                <a:latin typeface="Arial" panose="020B0604020202020204" pitchFamily="34" charset="0"/>
                <a:cs typeface="Arial" panose="020B0604020202020204" pitchFamily="34" charset="0"/>
              </a:rPr>
              <a:t>disorder (46.9%) identified in </a:t>
            </a:r>
            <a:r>
              <a:rPr lang="en-US" sz="3200" dirty="0">
                <a:latin typeface="Arial" panose="020B0604020202020204" pitchFamily="34" charset="0"/>
                <a:cs typeface="Arial" panose="020B0604020202020204" pitchFamily="34" charset="0"/>
              </a:rPr>
              <a:t>this study. For </a:t>
            </a:r>
            <a:r>
              <a:rPr lang="en-US" sz="3200" dirty="0" smtClean="0">
                <a:latin typeface="Arial" panose="020B0604020202020204" pitchFamily="34" charset="0"/>
                <a:cs typeface="Arial" panose="020B0604020202020204" pitchFamily="34" charset="0"/>
              </a:rPr>
              <a:t>instance, </a:t>
            </a:r>
            <a:r>
              <a:rPr lang="en-US" sz="3200" dirty="0" err="1">
                <a:latin typeface="Arial" panose="020B0604020202020204" pitchFamily="34" charset="0"/>
                <a:cs typeface="Arial" panose="020B0604020202020204" pitchFamily="34" charset="0"/>
              </a:rPr>
              <a:t>Solmi</a:t>
            </a:r>
            <a:r>
              <a:rPr lang="en-US" sz="3200" dirty="0">
                <a:latin typeface="Arial" panose="020B0604020202020204" pitchFamily="34" charset="0"/>
                <a:cs typeface="Arial" panose="020B0604020202020204" pitchFamily="34" charset="0"/>
              </a:rPr>
              <a:t> (2014), identified 21.3% of the general population in United Kingdom and Finland to be affected with eating disorder</a:t>
            </a:r>
            <a:r>
              <a:rPr lang="en-US" sz="3200" dirty="0" smtClean="0">
                <a:latin typeface="Arial" panose="020B0604020202020204" pitchFamily="34" charset="0"/>
                <a:cs typeface="Arial" panose="020B0604020202020204" pitchFamily="34" charset="0"/>
              </a:rPr>
              <a:t>.</a:t>
            </a:r>
            <a:r>
              <a:rPr lang="en-US" sz="3200" dirty="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Consistent </a:t>
            </a:r>
            <a:r>
              <a:rPr lang="en-US" sz="3200" dirty="0">
                <a:latin typeface="Arial" panose="020B0604020202020204" pitchFamily="34" charset="0"/>
                <a:cs typeface="Arial" panose="020B0604020202020204" pitchFamily="34" charset="0"/>
              </a:rPr>
              <a:t>with other previous studies, </a:t>
            </a:r>
            <a:r>
              <a:rPr lang="en-US" sz="3200" dirty="0" smtClean="0">
                <a:latin typeface="Arial" panose="020B0604020202020204" pitchFamily="34" charset="0"/>
                <a:cs typeface="Arial" panose="020B0604020202020204" pitchFamily="34" charset="0"/>
              </a:rPr>
              <a:t>females (49.1%) </a:t>
            </a:r>
            <a:r>
              <a:rPr lang="en-US" sz="3200" dirty="0">
                <a:latin typeface="Arial" panose="020B0604020202020204" pitchFamily="34" charset="0"/>
                <a:cs typeface="Arial" panose="020B0604020202020204" pitchFamily="34" charset="0"/>
              </a:rPr>
              <a:t>were more affected with eating problems than </a:t>
            </a:r>
            <a:r>
              <a:rPr lang="en-US" sz="3200" dirty="0" smtClean="0">
                <a:latin typeface="Arial" panose="020B0604020202020204" pitchFamily="34" charset="0"/>
                <a:cs typeface="Arial" panose="020B0604020202020204" pitchFamily="34" charset="0"/>
              </a:rPr>
              <a:t>males (44.4%). </a:t>
            </a:r>
            <a:r>
              <a:rPr lang="en-US" sz="3200" dirty="0" err="1" smtClean="0">
                <a:latin typeface="Arial" panose="020B0604020202020204" pitchFamily="34" charset="0"/>
                <a:cs typeface="Arial" panose="020B0604020202020204" pitchFamily="34" charset="0"/>
              </a:rPr>
              <a:t>Nishizawa</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et al. (2003) </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found 2.4% males and 11.2% females of high school students to have eating disorders. </a:t>
            </a:r>
            <a:endParaRPr lang="en-US"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77495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imes New Roman" panose="02020603050405020304" pitchFamily="18" charset="0"/>
                <a:cs typeface="Times New Roman" panose="02020603050405020304" pitchFamily="18" charset="0"/>
              </a:rPr>
              <a:t>Discussion cont.</a:t>
            </a:r>
            <a:endParaRPr lang="en-GB" dirty="0"/>
          </a:p>
        </p:txBody>
      </p:sp>
      <p:sp>
        <p:nvSpPr>
          <p:cNvPr id="3" name="Content Placeholder 2"/>
          <p:cNvSpPr>
            <a:spLocks noGrp="1"/>
          </p:cNvSpPr>
          <p:nvPr>
            <p:ph idx="1"/>
          </p:nvPr>
        </p:nvSpPr>
        <p:spPr/>
        <p:txBody>
          <a:bodyPr>
            <a:normAutofit fontScale="92500" lnSpcReduction="20000"/>
          </a:bodyPr>
          <a:lstStyle/>
          <a:p>
            <a:pPr algn="just">
              <a:buFont typeface="Wingdings" panose="05000000000000000000" pitchFamily="2" charset="2"/>
              <a:buChar char="q"/>
            </a:pPr>
            <a:r>
              <a:rPr lang="en-US" sz="4100" dirty="0">
                <a:latin typeface="Arial" panose="020B0604020202020204" pitchFamily="34" charset="0"/>
                <a:cs typeface="Arial" panose="020B0604020202020204" pitchFamily="34" charset="0"/>
              </a:rPr>
              <a:t>There was a significant association between depression and eating disorder in the results of this study. </a:t>
            </a:r>
            <a:endParaRPr lang="en-US" sz="41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4100" dirty="0" smtClean="0">
                <a:latin typeface="Arial" panose="020B0604020202020204" pitchFamily="34" charset="0"/>
                <a:cs typeface="Arial" panose="020B0604020202020204" pitchFamily="34" charset="0"/>
              </a:rPr>
              <a:t>Similarly</a:t>
            </a:r>
            <a:r>
              <a:rPr lang="en-US" sz="4100" dirty="0">
                <a:latin typeface="Arial" panose="020B0604020202020204" pitchFamily="34" charset="0"/>
                <a:cs typeface="Arial" panose="020B0604020202020204" pitchFamily="34" charset="0"/>
              </a:rPr>
              <a:t>, </a:t>
            </a:r>
            <a:r>
              <a:rPr lang="en-US" sz="4100" dirty="0" err="1">
                <a:latin typeface="Arial" panose="020B0604020202020204" pitchFamily="34" charset="0"/>
                <a:cs typeface="Arial" panose="020B0604020202020204" pitchFamily="34" charset="0"/>
              </a:rPr>
              <a:t>Ulfvebrand</a:t>
            </a:r>
            <a:r>
              <a:rPr lang="en-US" sz="4100" dirty="0">
                <a:latin typeface="Arial" panose="020B0604020202020204" pitchFamily="34" charset="0"/>
                <a:cs typeface="Arial" panose="020B0604020202020204" pitchFamily="34" charset="0"/>
              </a:rPr>
              <a:t>, </a:t>
            </a:r>
            <a:r>
              <a:rPr lang="en-US" sz="4100" dirty="0" err="1">
                <a:latin typeface="Arial" panose="020B0604020202020204" pitchFamily="34" charset="0"/>
                <a:cs typeface="Arial" panose="020B0604020202020204" pitchFamily="34" charset="0"/>
              </a:rPr>
              <a:t>Birgegård</a:t>
            </a:r>
            <a:r>
              <a:rPr lang="en-US" sz="4100" dirty="0">
                <a:latin typeface="Arial" panose="020B0604020202020204" pitchFamily="34" charset="0"/>
                <a:cs typeface="Arial" panose="020B0604020202020204" pitchFamily="34" charset="0"/>
              </a:rPr>
              <a:t>, </a:t>
            </a:r>
            <a:r>
              <a:rPr lang="en-US" sz="4100" dirty="0" err="1">
                <a:latin typeface="Arial" panose="020B0604020202020204" pitchFamily="34" charset="0"/>
                <a:cs typeface="Arial" panose="020B0604020202020204" pitchFamily="34" charset="0"/>
              </a:rPr>
              <a:t>Norring</a:t>
            </a:r>
            <a:r>
              <a:rPr lang="en-US" sz="4100" dirty="0">
                <a:latin typeface="Arial" panose="020B0604020202020204" pitchFamily="34" charset="0"/>
                <a:cs typeface="Arial" panose="020B0604020202020204" pitchFamily="34" charset="0"/>
              </a:rPr>
              <a:t>, </a:t>
            </a:r>
            <a:r>
              <a:rPr lang="en-US" sz="4100" dirty="0" err="1">
                <a:latin typeface="Arial" panose="020B0604020202020204" pitchFamily="34" charset="0"/>
                <a:cs typeface="Arial" panose="020B0604020202020204" pitchFamily="34" charset="0"/>
              </a:rPr>
              <a:t>Högdahl</a:t>
            </a:r>
            <a:r>
              <a:rPr lang="en-US" sz="4100" dirty="0">
                <a:latin typeface="Arial" panose="020B0604020202020204" pitchFamily="34" charset="0"/>
                <a:cs typeface="Arial" panose="020B0604020202020204" pitchFamily="34" charset="0"/>
              </a:rPr>
              <a:t> and </a:t>
            </a:r>
            <a:r>
              <a:rPr lang="en-US" sz="4100" dirty="0" err="1">
                <a:latin typeface="Arial" panose="020B0604020202020204" pitchFamily="34" charset="0"/>
                <a:cs typeface="Arial" panose="020B0604020202020204" pitchFamily="34" charset="0"/>
              </a:rPr>
              <a:t>Hausswolff-Juhlin</a:t>
            </a:r>
            <a:r>
              <a:rPr lang="en-US" sz="4100" dirty="0">
                <a:latin typeface="Arial" panose="020B0604020202020204" pitchFamily="34" charset="0"/>
                <a:cs typeface="Arial" panose="020B0604020202020204" pitchFamily="34" charset="0"/>
              </a:rPr>
              <a:t> (2015) found a significant association between major depression and anorexia nervosa; bulimia nervosa; and binge eating disorder among females</a:t>
            </a:r>
            <a:r>
              <a:rPr lang="en-US" sz="4100" dirty="0" smtClean="0">
                <a:latin typeface="Arial" panose="020B0604020202020204" pitchFamily="34" charset="0"/>
                <a:cs typeface="Arial" panose="020B0604020202020204" pitchFamily="34" charset="0"/>
              </a:rPr>
              <a:t>.</a:t>
            </a:r>
            <a:endParaRPr lang="en-GB" sz="4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74106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Discussion cont.</a:t>
            </a:r>
            <a:endParaRPr lang="en-GB"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The findings of this study reported no significant link between eating disorder and anxiety disorder. </a:t>
            </a:r>
            <a:endParaRPr lang="en-US"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On </a:t>
            </a:r>
            <a:r>
              <a:rPr lang="en-US" sz="3200" dirty="0">
                <a:latin typeface="Arial" panose="020B0604020202020204" pitchFamily="34" charset="0"/>
                <a:cs typeface="Arial" panose="020B0604020202020204" pitchFamily="34" charset="0"/>
              </a:rPr>
              <a:t>the contrary, previous studies have identified a significant link between eating disorder and anxiety disorder. </a:t>
            </a:r>
            <a:endParaRPr lang="en-US"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For </a:t>
            </a:r>
            <a:r>
              <a:rPr lang="en-US" sz="3200" dirty="0">
                <a:latin typeface="Arial" panose="020B0604020202020204" pitchFamily="34" charset="0"/>
                <a:cs typeface="Arial" panose="020B0604020202020204" pitchFamily="34" charset="0"/>
              </a:rPr>
              <a:t>instance, the prevalence rate of anxiety disorder among bulimia nervosa and binge eating disorder patients has been estimated to be between 60 -70% (Swanson, 2011).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8762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775" y="286603"/>
            <a:ext cx="10541905" cy="1450757"/>
          </a:xfrm>
        </p:spPr>
        <p:txBody>
          <a:bodyPr/>
          <a:lstStyle/>
          <a:p>
            <a:r>
              <a:rPr lang="en-GB" b="1" dirty="0">
                <a:latin typeface="Times New Roman" panose="02020603050405020304" pitchFamily="18" charset="0"/>
                <a:cs typeface="Times New Roman" panose="02020603050405020304" pitchFamily="18" charset="0"/>
              </a:rPr>
              <a:t>Conclusion</a:t>
            </a:r>
            <a:endParaRPr lang="en-GB" dirty="0"/>
          </a:p>
        </p:txBody>
      </p:sp>
      <p:sp>
        <p:nvSpPr>
          <p:cNvPr id="3" name="Content Placeholder 2"/>
          <p:cNvSpPr>
            <a:spLocks noGrp="1"/>
          </p:cNvSpPr>
          <p:nvPr>
            <p:ph idx="1"/>
          </p:nvPr>
        </p:nvSpPr>
        <p:spPr>
          <a:xfrm>
            <a:off x="613775" y="1845734"/>
            <a:ext cx="10972800" cy="4023360"/>
          </a:xfrm>
        </p:spPr>
        <p:txBody>
          <a:bodyPr>
            <a:noAutofit/>
          </a:bodyPr>
          <a:lstStyle/>
          <a:p>
            <a:pPr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This study produced a high prevalence of eating disorders of 46.9% among </a:t>
            </a:r>
            <a:r>
              <a:rPr lang="en-US" sz="3200" dirty="0" smtClean="0">
                <a:latin typeface="Arial" panose="020B0604020202020204" pitchFamily="34" charset="0"/>
                <a:cs typeface="Arial" panose="020B0604020202020204" pitchFamily="34" charset="0"/>
              </a:rPr>
              <a:t>students </a:t>
            </a:r>
            <a:r>
              <a:rPr lang="en-US" sz="3200" dirty="0">
                <a:latin typeface="Arial" panose="020B0604020202020204" pitchFamily="34" charset="0"/>
                <a:cs typeface="Arial" panose="020B0604020202020204" pitchFamily="34" charset="0"/>
              </a:rPr>
              <a:t>in the </a:t>
            </a:r>
            <a:r>
              <a:rPr lang="en-US" sz="3200" dirty="0" err="1">
                <a:latin typeface="Arial" panose="020B0604020202020204" pitchFamily="34" charset="0"/>
                <a:cs typeface="Arial" panose="020B0604020202020204" pitchFamily="34" charset="0"/>
              </a:rPr>
              <a:t>Hohoe</a:t>
            </a:r>
            <a:r>
              <a:rPr lang="en-US" sz="3200" dirty="0">
                <a:latin typeface="Arial" panose="020B0604020202020204" pitchFamily="34" charset="0"/>
                <a:cs typeface="Arial" panose="020B0604020202020204" pitchFamily="34" charset="0"/>
              </a:rPr>
              <a:t> municipality which is inconsistent with other previous studies among the general population. </a:t>
            </a:r>
            <a:endParaRPr lang="en-US"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endParaRPr lang="en-US"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Also</a:t>
            </a:r>
            <a:r>
              <a:rPr lang="en-US" sz="3200" dirty="0">
                <a:latin typeface="Arial" panose="020B0604020202020204" pitchFamily="34" charset="0"/>
                <a:cs typeface="Arial" panose="020B0604020202020204" pitchFamily="34" charset="0"/>
              </a:rPr>
              <a:t>, the proportion of female students affected by eating disorders was </a:t>
            </a:r>
            <a:r>
              <a:rPr lang="en-US" sz="3200" dirty="0" smtClean="0">
                <a:latin typeface="Arial" panose="020B0604020202020204" pitchFamily="34" charset="0"/>
                <a:cs typeface="Arial" panose="020B0604020202020204" pitchFamily="34" charset="0"/>
              </a:rPr>
              <a:t>greater </a:t>
            </a:r>
            <a:r>
              <a:rPr lang="en-US" sz="3200" dirty="0">
                <a:latin typeface="Arial" panose="020B0604020202020204" pitchFamily="34" charset="0"/>
                <a:cs typeface="Arial" panose="020B0604020202020204" pitchFamily="34" charset="0"/>
              </a:rPr>
              <a:t>than that of </a:t>
            </a:r>
            <a:r>
              <a:rPr lang="en-US" sz="3200" dirty="0" smtClean="0">
                <a:latin typeface="Arial" panose="020B0604020202020204" pitchFamily="34" charset="0"/>
                <a:cs typeface="Arial" panose="020B0604020202020204" pitchFamily="34" charset="0"/>
              </a:rPr>
              <a:t>males which is similar to other studies. </a:t>
            </a:r>
          </a:p>
        </p:txBody>
      </p:sp>
    </p:spTree>
    <p:extLst>
      <p:ext uri="{BB962C8B-B14F-4D97-AF65-F5344CB8AC3E}">
        <p14:creationId xmlns:p14="http://schemas.microsoft.com/office/powerpoint/2010/main" val="3860355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imes New Roman" panose="02020603050405020304" pitchFamily="18" charset="0"/>
                <a:cs typeface="Times New Roman" panose="02020603050405020304" pitchFamily="18" charset="0"/>
              </a:rPr>
              <a:t>Conclusion cont.</a:t>
            </a:r>
            <a:endParaRPr lang="en-GB"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Moreover, students who reported having a “family history” of eating disorders were more likely to be affected by eating disorders as compared to those who reported having “no family history” of eating disorders. </a:t>
            </a:r>
          </a:p>
          <a:p>
            <a:pPr algn="just">
              <a:buFont typeface="Wingdings" panose="05000000000000000000" pitchFamily="2" charset="2"/>
              <a:buChar char="q"/>
            </a:pPr>
            <a:endParaRPr lang="en-US" sz="32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Majority </a:t>
            </a:r>
            <a:r>
              <a:rPr lang="en-US" sz="3200" dirty="0">
                <a:latin typeface="Arial" panose="020B0604020202020204" pitchFamily="34" charset="0"/>
                <a:cs typeface="Arial" panose="020B0604020202020204" pitchFamily="34" charset="0"/>
              </a:rPr>
              <a:t>of the students affected by eating disorders were also largely influenced by television shows on modelling and body ideals</a:t>
            </a:r>
            <a:r>
              <a:rPr lang="en-US" sz="3200" dirty="0" smtClean="0">
                <a:latin typeface="Arial" panose="020B0604020202020204" pitchFamily="34" charset="0"/>
                <a:cs typeface="Arial" panose="020B0604020202020204" pitchFamily="34" charset="0"/>
              </a:rPr>
              <a:t>.</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44535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Recommendation</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An </a:t>
            </a:r>
            <a:r>
              <a:rPr lang="en-US" sz="3200" dirty="0">
                <a:latin typeface="Arial" panose="020B0604020202020204" pitchFamily="34" charset="0"/>
                <a:cs typeface="Arial" panose="020B0604020202020204" pitchFamily="34" charset="0"/>
              </a:rPr>
              <a:t>intense education is needed to create the awareness of students on the negative impacts of eating disorders on their health. </a:t>
            </a:r>
            <a:endParaRPr lang="en-US" sz="3200" dirty="0" smtClean="0">
              <a:latin typeface="Arial" panose="020B0604020202020204" pitchFamily="34" charset="0"/>
              <a:cs typeface="Arial" panose="020B0604020202020204" pitchFamily="34" charset="0"/>
            </a:endParaRPr>
          </a:p>
          <a:p>
            <a:pPr>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Also</a:t>
            </a:r>
            <a:r>
              <a:rPr lang="en-US" sz="3200" dirty="0">
                <a:latin typeface="Arial" panose="020B0604020202020204" pitchFamily="34" charset="0"/>
                <a:cs typeface="Arial" panose="020B0604020202020204" pitchFamily="34" charset="0"/>
              </a:rPr>
              <a:t>, a well-functioning mental health unit should be set up in senior high schools to assist students with eating disorders.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630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625" y="286603"/>
            <a:ext cx="10855055" cy="1450757"/>
          </a:xfrm>
        </p:spPr>
        <p:txBody>
          <a:bodyPr/>
          <a:lstStyle/>
          <a:p>
            <a:r>
              <a:rPr lang="en-US" b="1" dirty="0"/>
              <a:t>REFERENCES</a:t>
            </a:r>
            <a:endParaRPr lang="en-GB" dirty="0"/>
          </a:p>
        </p:txBody>
      </p:sp>
      <p:sp>
        <p:nvSpPr>
          <p:cNvPr id="3" name="Content Placeholder 2"/>
          <p:cNvSpPr>
            <a:spLocks noGrp="1"/>
          </p:cNvSpPr>
          <p:nvPr>
            <p:ph idx="1"/>
          </p:nvPr>
        </p:nvSpPr>
        <p:spPr>
          <a:xfrm>
            <a:off x="300625" y="1845734"/>
            <a:ext cx="11611627" cy="4023360"/>
          </a:xfrm>
        </p:spPr>
        <p:txBody>
          <a:bodyPr>
            <a:normAutofit fontScale="92500" lnSpcReduction="20000"/>
          </a:bodyPr>
          <a:lstStyle/>
          <a:p>
            <a:r>
              <a:rPr lang="en-US" dirty="0" smtClean="0"/>
              <a:t>American </a:t>
            </a:r>
            <a:r>
              <a:rPr lang="en-US" dirty="0"/>
              <a:t>Psychiatric Association. (2013). Diagnostic and statistical manual of mental disorders (DSM-5). American </a:t>
            </a:r>
            <a:r>
              <a:rPr lang="en-US" dirty="0" smtClean="0"/>
              <a:t>	Psychiatric </a:t>
            </a:r>
            <a:r>
              <a:rPr lang="en-US" dirty="0"/>
              <a:t>Pub.</a:t>
            </a:r>
            <a:endParaRPr lang="en-GB" dirty="0"/>
          </a:p>
          <a:p>
            <a:r>
              <a:rPr lang="en-US" dirty="0"/>
              <a:t>American Psychiatric Association. (2017). Eating disorders. Retrieved February 5, 2017, from </a:t>
            </a:r>
            <a:r>
              <a:rPr lang="en-US" dirty="0" smtClean="0"/>
              <a:t>	</a:t>
            </a:r>
            <a:r>
              <a:rPr lang="en-US" u="sng" dirty="0" smtClean="0">
                <a:hlinkClick r:id="rId2"/>
              </a:rPr>
              <a:t>http</a:t>
            </a:r>
            <a:r>
              <a:rPr lang="en-US" u="sng" dirty="0">
                <a:hlinkClick r:id="rId2"/>
              </a:rPr>
              <a:t>://www.apa.org/topics/eating/index.aspx</a:t>
            </a:r>
            <a:endParaRPr lang="en-GB" dirty="0"/>
          </a:p>
          <a:p>
            <a:r>
              <a:rPr lang="en-US" dirty="0" err="1"/>
              <a:t>Beezley</a:t>
            </a:r>
            <a:r>
              <a:rPr lang="en-US" dirty="0"/>
              <a:t>, R. (2016). Nutrition students and eating disorders: Are you at risk? Retrieved March 21, 2017, from </a:t>
            </a:r>
            <a:r>
              <a:rPr lang="en-US" dirty="0" smtClean="0"/>
              <a:t>	perspectives</a:t>
            </a:r>
            <a:r>
              <a:rPr lang="en-US" dirty="0"/>
              <a:t>, http://thenutritionpress.com/nutrition-students-and-eating- disorders/</a:t>
            </a:r>
            <a:endParaRPr lang="en-GB" dirty="0"/>
          </a:p>
          <a:p>
            <a:r>
              <a:rPr lang="en-US" dirty="0"/>
              <a:t>Center for Eating Disorders. (2015). Underlying causes of eating disorders. Retrieved February 13, 2017, from </a:t>
            </a:r>
            <a:r>
              <a:rPr lang="en-US" dirty="0" smtClean="0"/>
              <a:t>	</a:t>
            </a:r>
            <a:r>
              <a:rPr lang="en-US" u="sng" dirty="0" smtClean="0">
                <a:hlinkClick r:id="rId3"/>
              </a:rPr>
              <a:t>https</a:t>
            </a:r>
            <a:r>
              <a:rPr lang="en-US" u="sng" dirty="0">
                <a:hlinkClick r:id="rId3"/>
              </a:rPr>
              <a:t>://www.eatingdisorder.org/eating-disorder-information/</a:t>
            </a:r>
            <a:r>
              <a:rPr lang="en-US" dirty="0"/>
              <a:t>Underlying-causes/</a:t>
            </a:r>
            <a:endParaRPr lang="en-GB" dirty="0"/>
          </a:p>
          <a:p>
            <a:r>
              <a:rPr lang="en-US" dirty="0"/>
              <a:t>National Eating Disorder Collaboration. (2012). An Integrated Response to Complexity National Eating Disorders </a:t>
            </a:r>
            <a:r>
              <a:rPr lang="en-US" dirty="0" smtClean="0"/>
              <a:t>	Framework</a:t>
            </a:r>
            <a:r>
              <a:rPr lang="en-US" dirty="0"/>
              <a:t>.</a:t>
            </a:r>
            <a:endParaRPr lang="en-GB" dirty="0"/>
          </a:p>
          <a:p>
            <a:r>
              <a:rPr lang="en-US" dirty="0" err="1"/>
              <a:t>Nishizawa</a:t>
            </a:r>
            <a:r>
              <a:rPr lang="en-US" dirty="0"/>
              <a:t> Y, Kida K, </a:t>
            </a:r>
            <a:r>
              <a:rPr lang="en-US" dirty="0" err="1"/>
              <a:t>Nishizawa</a:t>
            </a:r>
            <a:r>
              <a:rPr lang="en-US" dirty="0"/>
              <a:t> K, </a:t>
            </a:r>
            <a:r>
              <a:rPr lang="en-US" dirty="0" err="1"/>
              <a:t>Hashiba</a:t>
            </a:r>
            <a:r>
              <a:rPr lang="en-US" dirty="0"/>
              <a:t> S, Saito K, </a:t>
            </a:r>
            <a:r>
              <a:rPr lang="en-US" dirty="0" err="1"/>
              <a:t>Mita</a:t>
            </a:r>
            <a:r>
              <a:rPr lang="en-US" dirty="0"/>
              <a:t> R. (2003). Perception of self physique and eating behavior of </a:t>
            </a:r>
            <a:r>
              <a:rPr lang="en-US" dirty="0" smtClean="0"/>
              <a:t>	high </a:t>
            </a:r>
            <a:r>
              <a:rPr lang="en-US" dirty="0"/>
              <a:t>school students in Japan. </a:t>
            </a:r>
            <a:r>
              <a:rPr lang="en-US" i="1" dirty="0"/>
              <a:t>Psychiatry </a:t>
            </a:r>
            <a:r>
              <a:rPr lang="en-US" i="1" dirty="0" err="1"/>
              <a:t>Clin</a:t>
            </a:r>
            <a:r>
              <a:rPr lang="en-US" i="1" dirty="0"/>
              <a:t> </a:t>
            </a:r>
            <a:r>
              <a:rPr lang="en-US" i="1" dirty="0" err="1"/>
              <a:t>Neurosci</a:t>
            </a:r>
            <a:r>
              <a:rPr lang="en-US" i="1" dirty="0"/>
              <a:t>, 57, </a:t>
            </a:r>
            <a:r>
              <a:rPr lang="en-US" dirty="0"/>
              <a:t>189-196.</a:t>
            </a:r>
            <a:endParaRPr lang="en-GB" dirty="0"/>
          </a:p>
          <a:p>
            <a:r>
              <a:rPr lang="en-US" dirty="0"/>
              <a:t>Swanson, S.V. (2011). Prevalence and Correlates of Eating </a:t>
            </a:r>
            <a:r>
              <a:rPr lang="en-US" dirty="0" err="1"/>
              <a:t>Diso</a:t>
            </a:r>
            <a:r>
              <a:rPr lang="en-US" dirty="0"/>
              <a:t> </a:t>
            </a:r>
            <a:r>
              <a:rPr lang="en-US" dirty="0" err="1"/>
              <a:t>ders</a:t>
            </a:r>
            <a:r>
              <a:rPr lang="en-US" dirty="0"/>
              <a:t> in Adolescents. Arch Gen    Psychiatry 2011; </a:t>
            </a:r>
            <a:r>
              <a:rPr lang="en-US" dirty="0" smtClean="0"/>
              <a:t>	68:714-723</a:t>
            </a:r>
            <a:r>
              <a:rPr lang="en-US" dirty="0"/>
              <a:t>.</a:t>
            </a:r>
            <a:endParaRPr lang="en-GB" dirty="0"/>
          </a:p>
          <a:p>
            <a:endParaRPr lang="en-GB" dirty="0"/>
          </a:p>
        </p:txBody>
      </p:sp>
    </p:spTree>
    <p:extLst>
      <p:ext uri="{BB962C8B-B14F-4D97-AF65-F5344CB8AC3E}">
        <p14:creationId xmlns:p14="http://schemas.microsoft.com/office/powerpoint/2010/main" val="25622775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0819" y="2822765"/>
            <a:ext cx="6030030" cy="1536293"/>
          </a:xfrm>
        </p:spPr>
        <p:txBody>
          <a:bodyPr>
            <a:normAutofit/>
          </a:bodyPr>
          <a:lstStyle/>
          <a:p>
            <a:r>
              <a:rPr lang="en-GB" sz="9600" dirty="0" smtClean="0">
                <a:latin typeface="Bernard MT Condensed" panose="02050806060905020404" pitchFamily="18" charset="0"/>
              </a:rPr>
              <a:t>Thank You</a:t>
            </a:r>
            <a:endParaRPr lang="en-GB" sz="9600" dirty="0">
              <a:latin typeface="Bernard MT Condensed" panose="02050806060905020404" pitchFamily="18" charset="0"/>
            </a:endParaRPr>
          </a:p>
        </p:txBody>
      </p:sp>
    </p:spTree>
    <p:extLst>
      <p:ext uri="{BB962C8B-B14F-4D97-AF65-F5344CB8AC3E}">
        <p14:creationId xmlns:p14="http://schemas.microsoft.com/office/powerpoint/2010/main" val="3438632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Background</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q"/>
            </a:pPr>
            <a:r>
              <a:rPr lang="en-US" sz="3200" dirty="0">
                <a:solidFill>
                  <a:schemeClr val="tx1"/>
                </a:solidFill>
              </a:rPr>
              <a:t>Eating disorders are abnormal eating habits that put the health and life of an individual at risk</a:t>
            </a:r>
            <a:r>
              <a:rPr lang="en-US" sz="3200" dirty="0" smtClean="0">
                <a:solidFill>
                  <a:schemeClr val="tx1"/>
                </a:solidFill>
              </a:rPr>
              <a:t>.</a:t>
            </a:r>
          </a:p>
          <a:p>
            <a:pPr algn="just">
              <a:buFont typeface="Wingdings" panose="05000000000000000000" pitchFamily="2" charset="2"/>
              <a:buChar char="q"/>
            </a:pPr>
            <a:endParaRPr lang="en-US" sz="3200" dirty="0" smtClean="0">
              <a:solidFill>
                <a:schemeClr val="tx1"/>
              </a:solidFill>
            </a:endParaRPr>
          </a:p>
          <a:p>
            <a:pPr algn="just">
              <a:buFont typeface="Wingdings" panose="05000000000000000000" pitchFamily="2" charset="2"/>
              <a:buChar char="q"/>
            </a:pPr>
            <a:r>
              <a:rPr lang="en-US" sz="3200" dirty="0">
                <a:solidFill>
                  <a:schemeClr val="tx1"/>
                </a:solidFill>
              </a:rPr>
              <a:t>According to the Center for Eating Disorders [CED] (</a:t>
            </a:r>
            <a:r>
              <a:rPr lang="en-US" sz="3200" dirty="0" smtClean="0">
                <a:solidFill>
                  <a:schemeClr val="tx1"/>
                </a:solidFill>
              </a:rPr>
              <a:t>2015), </a:t>
            </a:r>
            <a:r>
              <a:rPr lang="en-US" sz="3200" dirty="0" err="1">
                <a:solidFill>
                  <a:schemeClr val="tx1"/>
                </a:solidFill>
              </a:rPr>
              <a:t>biopsychosocial</a:t>
            </a:r>
            <a:r>
              <a:rPr lang="en-US" sz="3200" dirty="0">
                <a:solidFill>
                  <a:schemeClr val="tx1"/>
                </a:solidFill>
              </a:rPr>
              <a:t> factors such as genetics, biology, trauma, sociocultural ideals, dieting, and the family contribute highly to the development of eating disorders.</a:t>
            </a:r>
            <a:endParaRPr lang="en-GB"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6627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Background cont.</a:t>
            </a:r>
            <a:endParaRPr lang="en-GB" dirty="0"/>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q"/>
            </a:pPr>
            <a:r>
              <a:rPr lang="en-US" sz="3200" dirty="0" smtClean="0">
                <a:solidFill>
                  <a:schemeClr val="tx1"/>
                </a:solidFill>
                <a:latin typeface="Arial" panose="020B0604020202020204" pitchFamily="34" charset="0"/>
                <a:cs typeface="Arial" panose="020B0604020202020204" pitchFamily="34" charset="0"/>
              </a:rPr>
              <a:t>The American Psychological Association [APA] </a:t>
            </a:r>
            <a:r>
              <a:rPr lang="en-US" sz="3200" dirty="0">
                <a:solidFill>
                  <a:schemeClr val="tx1"/>
                </a:solidFill>
                <a:latin typeface="Arial" panose="020B0604020202020204" pitchFamily="34" charset="0"/>
                <a:cs typeface="Arial" panose="020B0604020202020204" pitchFamily="34" charset="0"/>
              </a:rPr>
              <a:t>(2017</a:t>
            </a:r>
            <a:r>
              <a:rPr lang="en-US" sz="3200" dirty="0" smtClean="0">
                <a:solidFill>
                  <a:schemeClr val="tx1"/>
                </a:solidFill>
                <a:latin typeface="Arial" panose="020B0604020202020204" pitchFamily="34" charset="0"/>
                <a:cs typeface="Arial" panose="020B0604020202020204" pitchFamily="34" charset="0"/>
              </a:rPr>
              <a:t>), </a:t>
            </a:r>
            <a:r>
              <a:rPr lang="en-US" sz="3200" dirty="0">
                <a:solidFill>
                  <a:schemeClr val="tx1"/>
                </a:solidFill>
                <a:latin typeface="Arial" panose="020B0604020202020204" pitchFamily="34" charset="0"/>
                <a:cs typeface="Arial" panose="020B0604020202020204" pitchFamily="34" charset="0"/>
              </a:rPr>
              <a:t>revealed that eating disorders have the highest mortality rate of any mental </a:t>
            </a:r>
            <a:r>
              <a:rPr lang="en-US" sz="3200" dirty="0" smtClean="0">
                <a:solidFill>
                  <a:schemeClr val="tx1"/>
                </a:solidFill>
                <a:latin typeface="Arial" panose="020B0604020202020204" pitchFamily="34" charset="0"/>
                <a:cs typeface="Arial" panose="020B0604020202020204" pitchFamily="34" charset="0"/>
              </a:rPr>
              <a:t>illness.</a:t>
            </a:r>
          </a:p>
          <a:p>
            <a:pPr algn="just">
              <a:buFont typeface="Wingdings" panose="05000000000000000000" pitchFamily="2" charset="2"/>
              <a:buChar char="q"/>
            </a:pPr>
            <a:endParaRPr lang="en-US" sz="3200" dirty="0" smtClean="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solidFill>
                  <a:schemeClr val="tx1"/>
                </a:solidFill>
                <a:latin typeface="Arial" panose="020B0604020202020204" pitchFamily="34" charset="0"/>
                <a:cs typeface="Arial" panose="020B0604020202020204" pitchFamily="34" charset="0"/>
              </a:rPr>
              <a:t>Four main types of eating disorders have been identified; anorexia nervosa, bulimia nervosa, binge eating, and unspecified </a:t>
            </a:r>
            <a:r>
              <a:rPr lang="en-US" sz="3200" smtClean="0">
                <a:solidFill>
                  <a:schemeClr val="tx1"/>
                </a:solidFill>
                <a:latin typeface="Arial" panose="020B0604020202020204" pitchFamily="34" charset="0"/>
                <a:cs typeface="Arial" panose="020B0604020202020204" pitchFamily="34" charset="0"/>
              </a:rPr>
              <a:t>eating disorder (APA, 2017)</a:t>
            </a:r>
            <a:endParaRPr lang="en-US" sz="3200"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9809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Background cont.</a:t>
            </a:r>
            <a:endParaRPr lang="en-GB" dirty="0"/>
          </a:p>
        </p:txBody>
      </p:sp>
      <p:sp>
        <p:nvSpPr>
          <p:cNvPr id="3" name="Content Placeholder 2"/>
          <p:cNvSpPr>
            <a:spLocks noGrp="1"/>
          </p:cNvSpPr>
          <p:nvPr>
            <p:ph idx="1"/>
          </p:nvPr>
        </p:nvSpPr>
        <p:spPr>
          <a:xfrm>
            <a:off x="1097280" y="1845734"/>
            <a:ext cx="10058400" cy="4023360"/>
          </a:xfrm>
        </p:spPr>
        <p:txBody>
          <a:bodyPr>
            <a:noAutofit/>
          </a:bodyPr>
          <a:lstStyle/>
          <a:p>
            <a:pPr algn="just">
              <a:buFont typeface="Wingdings" panose="05000000000000000000" pitchFamily="2" charset="2"/>
              <a:buChar char="q"/>
            </a:pPr>
            <a:r>
              <a:rPr lang="en-US" sz="3200" dirty="0">
                <a:solidFill>
                  <a:schemeClr val="tx1"/>
                </a:solidFill>
                <a:latin typeface="Arial" panose="020B0604020202020204" pitchFamily="34" charset="0"/>
                <a:cs typeface="Arial" panose="020B0604020202020204" pitchFamily="34" charset="0"/>
              </a:rPr>
              <a:t>Individuals with eating disorders may present with signs like anxiety about eating certain foods, preoccupation with body shape and size, avoidance of situations that may involve food, excessive exercise, cutting out foods that was previously enjoyed, and social isolation (</a:t>
            </a:r>
            <a:r>
              <a:rPr lang="en-US" sz="3200" dirty="0" err="1">
                <a:solidFill>
                  <a:schemeClr val="tx1"/>
                </a:solidFill>
                <a:latin typeface="Arial" panose="020B0604020202020204" pitchFamily="34" charset="0"/>
                <a:cs typeface="Arial" panose="020B0604020202020204" pitchFamily="34" charset="0"/>
              </a:rPr>
              <a:t>Beezley</a:t>
            </a:r>
            <a:r>
              <a:rPr lang="en-US" sz="3200" dirty="0">
                <a:solidFill>
                  <a:schemeClr val="tx1"/>
                </a:solidFill>
                <a:latin typeface="Arial" panose="020B0604020202020204" pitchFamily="34" charset="0"/>
                <a:cs typeface="Arial" panose="020B0604020202020204" pitchFamily="34" charset="0"/>
              </a:rPr>
              <a:t>, 2016</a:t>
            </a:r>
            <a:r>
              <a:rPr lang="en-US" sz="3200" dirty="0" smtClean="0">
                <a:solidFill>
                  <a:schemeClr val="tx1"/>
                </a:solidFill>
                <a:latin typeface="Arial" panose="020B0604020202020204" pitchFamily="34" charset="0"/>
                <a:cs typeface="Arial" panose="020B0604020202020204" pitchFamily="34" charset="0"/>
              </a:rPr>
              <a:t>).</a:t>
            </a:r>
            <a:endParaRPr lang="en-GB"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1274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Background cont.</a:t>
            </a:r>
            <a:endParaRPr lang="en-GB"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q"/>
            </a:pPr>
            <a:r>
              <a:rPr lang="en-US" sz="3200" dirty="0">
                <a:solidFill>
                  <a:schemeClr val="tx1"/>
                </a:solidFill>
                <a:latin typeface="Arial" panose="020B0604020202020204" pitchFamily="34" charset="0"/>
                <a:cs typeface="Arial" panose="020B0604020202020204" pitchFamily="34" charset="0"/>
              </a:rPr>
              <a:t>Again, individuals with eating disorders experience higher rates of other mental disorders with reports indicating that up to 97% of these people are having a comorbid </a:t>
            </a:r>
            <a:r>
              <a:rPr lang="en-US" sz="3200" dirty="0" smtClean="0">
                <a:solidFill>
                  <a:schemeClr val="tx1"/>
                </a:solidFill>
                <a:latin typeface="Arial" panose="020B0604020202020204" pitchFamily="34" charset="0"/>
                <a:cs typeface="Arial" panose="020B0604020202020204" pitchFamily="34" charset="0"/>
              </a:rPr>
              <a:t>condition (</a:t>
            </a:r>
            <a:r>
              <a:rPr lang="en-US" sz="3200" dirty="0">
                <a:solidFill>
                  <a:schemeClr val="tx1"/>
                </a:solidFill>
                <a:latin typeface="Arial" panose="020B0604020202020204" pitchFamily="34" charset="0"/>
                <a:cs typeface="Arial" panose="020B0604020202020204" pitchFamily="34" charset="0"/>
              </a:rPr>
              <a:t>National Eating Disorder Collaboration [NEDC], 2012</a:t>
            </a:r>
            <a:r>
              <a:rPr lang="en-US" sz="3200" dirty="0" smtClean="0">
                <a:solidFill>
                  <a:schemeClr val="tx1"/>
                </a:solidFill>
                <a:latin typeface="Arial" panose="020B0604020202020204" pitchFamily="34" charset="0"/>
                <a:cs typeface="Arial" panose="020B0604020202020204" pitchFamily="34" charset="0"/>
              </a:rPr>
              <a:t>).</a:t>
            </a:r>
          </a:p>
          <a:p>
            <a:pPr algn="just">
              <a:buFont typeface="Wingdings" panose="05000000000000000000" pitchFamily="2" charset="2"/>
              <a:buChar char="q"/>
            </a:pPr>
            <a:endParaRPr lang="en-US" sz="3200" dirty="0" smtClean="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solidFill>
                  <a:schemeClr val="tx1"/>
                </a:solidFill>
                <a:latin typeface="Arial" panose="020B0604020202020204" pitchFamily="34" charset="0"/>
                <a:cs typeface="Arial" panose="020B0604020202020204" pitchFamily="34" charset="0"/>
              </a:rPr>
              <a:t>The </a:t>
            </a:r>
            <a:r>
              <a:rPr lang="en-US" sz="3200" dirty="0">
                <a:solidFill>
                  <a:schemeClr val="tx1"/>
                </a:solidFill>
                <a:latin typeface="Arial" panose="020B0604020202020204" pitchFamily="34" charset="0"/>
                <a:cs typeface="Arial" panose="020B0604020202020204" pitchFamily="34" charset="0"/>
              </a:rPr>
              <a:t>National Eating Disorder </a:t>
            </a:r>
            <a:r>
              <a:rPr lang="en-US" sz="3200" dirty="0" smtClean="0">
                <a:solidFill>
                  <a:schemeClr val="tx1"/>
                </a:solidFill>
                <a:latin typeface="Arial" panose="020B0604020202020204" pitchFamily="34" charset="0"/>
                <a:cs typeface="Arial" panose="020B0604020202020204" pitchFamily="34" charset="0"/>
              </a:rPr>
              <a:t>Collaboration (2012), </a:t>
            </a:r>
            <a:r>
              <a:rPr lang="en-US" sz="3200" dirty="0">
                <a:solidFill>
                  <a:schemeClr val="tx1"/>
                </a:solidFill>
                <a:latin typeface="Arial" panose="020B0604020202020204" pitchFamily="34" charset="0"/>
                <a:cs typeface="Arial" panose="020B0604020202020204" pitchFamily="34" charset="0"/>
              </a:rPr>
              <a:t>also reported that the onset of anorexia occurs most commonly during adolescence or young adulthood.</a:t>
            </a:r>
          </a:p>
          <a:p>
            <a:pPr marL="0" indent="0">
              <a:buNone/>
            </a:pPr>
            <a:endParaRPr lang="en-US" dirty="0">
              <a:solidFill>
                <a:schemeClr val="tx1"/>
              </a:solidFill>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879193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Background cont.</a:t>
            </a:r>
            <a:endParaRPr lang="en-GB"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q"/>
            </a:pPr>
            <a:r>
              <a:rPr lang="en-US" sz="3200" dirty="0">
                <a:solidFill>
                  <a:schemeClr val="tx1"/>
                </a:solidFill>
                <a:latin typeface="Arial" panose="020B0604020202020204" pitchFamily="34" charset="0"/>
                <a:cs typeface="Arial" panose="020B0604020202020204" pitchFamily="34" charset="0"/>
              </a:rPr>
              <a:t>Although a lot of papers have been published on eating disorders </a:t>
            </a:r>
            <a:r>
              <a:rPr lang="en-US" sz="3200" dirty="0" smtClean="0">
                <a:solidFill>
                  <a:schemeClr val="tx1"/>
                </a:solidFill>
                <a:latin typeface="Arial" panose="020B0604020202020204" pitchFamily="34" charset="0"/>
                <a:cs typeface="Arial" panose="020B0604020202020204" pitchFamily="34" charset="0"/>
              </a:rPr>
              <a:t>in other parts of the world, </a:t>
            </a:r>
            <a:r>
              <a:rPr lang="en-US" sz="3200" dirty="0">
                <a:solidFill>
                  <a:schemeClr val="tx1"/>
                </a:solidFill>
                <a:latin typeface="Arial" panose="020B0604020202020204" pitchFamily="34" charset="0"/>
                <a:cs typeface="Arial" panose="020B0604020202020204" pitchFamily="34" charset="0"/>
              </a:rPr>
              <a:t>only a few </a:t>
            </a:r>
            <a:r>
              <a:rPr lang="en-US" sz="3200" dirty="0" smtClean="0">
                <a:solidFill>
                  <a:schemeClr val="tx1"/>
                </a:solidFill>
                <a:latin typeface="Arial" panose="020B0604020202020204" pitchFamily="34" charset="0"/>
                <a:cs typeface="Arial" panose="020B0604020202020204" pitchFamily="34" charset="0"/>
              </a:rPr>
              <a:t>known papers </a:t>
            </a:r>
            <a:r>
              <a:rPr lang="en-US" sz="3200" dirty="0">
                <a:solidFill>
                  <a:schemeClr val="tx1"/>
                </a:solidFill>
                <a:latin typeface="Arial" panose="020B0604020202020204" pitchFamily="34" charset="0"/>
                <a:cs typeface="Arial" panose="020B0604020202020204" pitchFamily="34" charset="0"/>
              </a:rPr>
              <a:t>have been published in Ghana and Africa as a </a:t>
            </a:r>
            <a:r>
              <a:rPr lang="en-US" sz="3200" dirty="0" smtClean="0">
                <a:solidFill>
                  <a:schemeClr val="tx1"/>
                </a:solidFill>
                <a:latin typeface="Arial" panose="020B0604020202020204" pitchFamily="34" charset="0"/>
                <a:cs typeface="Arial" panose="020B0604020202020204" pitchFamily="34" charset="0"/>
              </a:rPr>
              <a:t>whole with focus on adolescents.</a:t>
            </a:r>
          </a:p>
          <a:p>
            <a:pPr algn="just">
              <a:buFont typeface="Wingdings" panose="05000000000000000000" pitchFamily="2" charset="2"/>
              <a:buChar char="q"/>
            </a:pPr>
            <a:endParaRPr lang="en-GB" sz="3200" dirty="0" smtClean="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200" dirty="0" smtClean="0">
                <a:solidFill>
                  <a:schemeClr val="tx1"/>
                </a:solidFill>
                <a:latin typeface="Arial" panose="020B0604020202020204" pitchFamily="34" charset="0"/>
                <a:cs typeface="Arial" panose="020B0604020202020204" pitchFamily="34" charset="0"/>
              </a:rPr>
              <a:t>It is therefore imperative to identified </a:t>
            </a:r>
            <a:r>
              <a:rPr lang="en-US" sz="3200" dirty="0">
                <a:solidFill>
                  <a:schemeClr val="tx1"/>
                </a:solidFill>
                <a:latin typeface="Arial" panose="020B0604020202020204" pitchFamily="34" charset="0"/>
                <a:cs typeface="Arial" panose="020B0604020202020204" pitchFamily="34" charset="0"/>
              </a:rPr>
              <a:t>the proportion of senior high school students who are affected by eating disorders and some possible risk factors that were associated with eating disorders.</a:t>
            </a:r>
            <a:endParaRPr lang="en-GB" sz="3200" dirty="0"/>
          </a:p>
        </p:txBody>
      </p:sp>
    </p:spTree>
    <p:extLst>
      <p:ext uri="{BB962C8B-B14F-4D97-AF65-F5344CB8AC3E}">
        <p14:creationId xmlns:p14="http://schemas.microsoft.com/office/powerpoint/2010/main" val="4059622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Objectives</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lvl="0" algn="just">
              <a:buFont typeface="Wingdings" panose="05000000000000000000" pitchFamily="2" charset="2"/>
              <a:buChar char="q"/>
            </a:pPr>
            <a:r>
              <a:rPr lang="en-US" sz="3000" dirty="0">
                <a:latin typeface="Arial" panose="020B0604020202020204" pitchFamily="34" charset="0"/>
                <a:cs typeface="Arial" panose="020B0604020202020204" pitchFamily="34" charset="0"/>
              </a:rPr>
              <a:t>To estimate the proportion of students with eating disorders in the </a:t>
            </a:r>
            <a:r>
              <a:rPr lang="en-US" sz="3000" dirty="0" err="1">
                <a:latin typeface="Arial" panose="020B0604020202020204" pitchFamily="34" charset="0"/>
                <a:cs typeface="Arial" panose="020B0604020202020204" pitchFamily="34" charset="0"/>
              </a:rPr>
              <a:t>Hohoe</a:t>
            </a:r>
            <a:r>
              <a:rPr lang="en-US" sz="3000" dirty="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municipality.</a:t>
            </a:r>
          </a:p>
          <a:p>
            <a:pPr lvl="0" algn="just">
              <a:buFont typeface="Wingdings" panose="05000000000000000000" pitchFamily="2" charset="2"/>
              <a:buChar char="q"/>
            </a:pPr>
            <a:r>
              <a:rPr lang="en-US" sz="3000" dirty="0" smtClean="0">
                <a:latin typeface="Arial" panose="020B0604020202020204" pitchFamily="34" charset="0"/>
                <a:cs typeface="Arial" panose="020B0604020202020204" pitchFamily="34" charset="0"/>
              </a:rPr>
              <a:t>To </a:t>
            </a:r>
            <a:r>
              <a:rPr lang="en-US" sz="3000" dirty="0">
                <a:latin typeface="Arial" panose="020B0604020202020204" pitchFamily="34" charset="0"/>
                <a:cs typeface="Arial" panose="020B0604020202020204" pitchFamily="34" charset="0"/>
              </a:rPr>
              <a:t>identify which gender groups of students are mostly affected with eating disorders in the </a:t>
            </a:r>
            <a:r>
              <a:rPr lang="en-US" sz="3000" dirty="0" smtClean="0">
                <a:latin typeface="Arial" panose="020B0604020202020204" pitchFamily="34" charset="0"/>
                <a:cs typeface="Arial" panose="020B0604020202020204" pitchFamily="34" charset="0"/>
              </a:rPr>
              <a:t>municipality.</a:t>
            </a:r>
          </a:p>
          <a:p>
            <a:pPr lvl="0" algn="just">
              <a:buFont typeface="Wingdings" panose="05000000000000000000" pitchFamily="2" charset="2"/>
              <a:buChar char="q"/>
            </a:pPr>
            <a:r>
              <a:rPr lang="en-US" sz="3000" dirty="0" smtClean="0">
                <a:latin typeface="Arial" panose="020B0604020202020204" pitchFamily="34" charset="0"/>
                <a:cs typeface="Arial" panose="020B0604020202020204" pitchFamily="34" charset="0"/>
              </a:rPr>
              <a:t>To </a:t>
            </a:r>
            <a:r>
              <a:rPr lang="en-US" sz="3000" dirty="0">
                <a:latin typeface="Arial" panose="020B0604020202020204" pitchFamily="34" charset="0"/>
                <a:cs typeface="Arial" panose="020B0604020202020204" pitchFamily="34" charset="0"/>
              </a:rPr>
              <a:t>ascertain the relationship between eating disorders, </a:t>
            </a:r>
            <a:r>
              <a:rPr lang="en-US" sz="3000" dirty="0" smtClean="0">
                <a:latin typeface="Arial" panose="020B0604020202020204" pitchFamily="34" charset="0"/>
                <a:cs typeface="Arial" panose="020B0604020202020204" pitchFamily="34" charset="0"/>
              </a:rPr>
              <a:t>depression</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and anxiety </a:t>
            </a:r>
            <a:r>
              <a:rPr lang="en-US" sz="3000" dirty="0" smtClean="0">
                <a:latin typeface="Arial" panose="020B0604020202020204" pitchFamily="34" charset="0"/>
                <a:cs typeface="Arial" panose="020B0604020202020204" pitchFamily="34" charset="0"/>
              </a:rPr>
              <a:t>disorders.</a:t>
            </a:r>
          </a:p>
          <a:p>
            <a:pPr lvl="0" algn="just">
              <a:buFont typeface="Wingdings" panose="05000000000000000000" pitchFamily="2" charset="2"/>
              <a:buChar char="q"/>
            </a:pPr>
            <a:r>
              <a:rPr lang="en-US" sz="3000" dirty="0" smtClean="0">
                <a:latin typeface="Arial" panose="020B0604020202020204" pitchFamily="34" charset="0"/>
                <a:cs typeface="Arial" panose="020B0604020202020204" pitchFamily="34" charset="0"/>
              </a:rPr>
              <a:t>To </a:t>
            </a:r>
            <a:r>
              <a:rPr lang="en-US" sz="3000" dirty="0">
                <a:latin typeface="Arial" panose="020B0604020202020204" pitchFamily="34" charset="0"/>
                <a:cs typeface="Arial" panose="020B0604020202020204" pitchFamily="34" charset="0"/>
              </a:rPr>
              <a:t>examine risk factors associated with eating disorders</a:t>
            </a:r>
            <a:r>
              <a:rPr lang="en-US" sz="3000" dirty="0" smtClean="0">
                <a:latin typeface="Arial" panose="020B0604020202020204" pitchFamily="34" charset="0"/>
                <a:cs typeface="Arial" panose="020B0604020202020204" pitchFamily="34" charset="0"/>
              </a:rPr>
              <a:t>.</a:t>
            </a:r>
            <a:endParaRPr lang="en-GB"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3366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Method</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The study was conducted in the </a:t>
            </a:r>
            <a:r>
              <a:rPr lang="en-US" sz="3200" dirty="0" err="1">
                <a:latin typeface="Arial" panose="020B0604020202020204" pitchFamily="34" charset="0"/>
                <a:cs typeface="Arial" panose="020B0604020202020204" pitchFamily="34" charset="0"/>
              </a:rPr>
              <a:t>Hohoe</a:t>
            </a:r>
            <a:r>
              <a:rPr lang="en-US" sz="3200" dirty="0">
                <a:latin typeface="Arial" panose="020B0604020202020204" pitchFamily="34" charset="0"/>
                <a:cs typeface="Arial" panose="020B0604020202020204" pitchFamily="34" charset="0"/>
              </a:rPr>
              <a:t> Evangelical Presbyterian Senior High School </a:t>
            </a:r>
            <a:r>
              <a:rPr lang="en-US" sz="3200" dirty="0" smtClean="0">
                <a:latin typeface="Arial" panose="020B0604020202020204" pitchFamily="34" charset="0"/>
                <a:cs typeface="Arial" panose="020B0604020202020204" pitchFamily="34" charset="0"/>
              </a:rPr>
              <a:t>[HEPSS] within the </a:t>
            </a:r>
            <a:r>
              <a:rPr lang="en-US" sz="3200" dirty="0" err="1" smtClean="0">
                <a:latin typeface="Arial" panose="020B0604020202020204" pitchFamily="34" charset="0"/>
                <a:cs typeface="Arial" panose="020B0604020202020204" pitchFamily="34" charset="0"/>
              </a:rPr>
              <a:t>Hohoe</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Municipality </a:t>
            </a:r>
            <a:r>
              <a:rPr lang="en-US" sz="3200" dirty="0" smtClean="0">
                <a:latin typeface="Arial" panose="020B0604020202020204" pitchFamily="34" charset="0"/>
                <a:cs typeface="Arial" panose="020B0604020202020204" pitchFamily="34" charset="0"/>
              </a:rPr>
              <a:t>of </a:t>
            </a:r>
            <a:r>
              <a:rPr lang="en-US" sz="3200" dirty="0">
                <a:latin typeface="Arial" panose="020B0604020202020204" pitchFamily="34" charset="0"/>
                <a:cs typeface="Arial" panose="020B0604020202020204" pitchFamily="34" charset="0"/>
              </a:rPr>
              <a:t>the Volta </a:t>
            </a:r>
            <a:r>
              <a:rPr lang="en-US" sz="3200" dirty="0" smtClean="0">
                <a:latin typeface="Arial" panose="020B0604020202020204" pitchFamily="34" charset="0"/>
                <a:cs typeface="Arial" panose="020B0604020202020204" pitchFamily="34" charset="0"/>
              </a:rPr>
              <a:t>Region</a:t>
            </a:r>
            <a:r>
              <a:rPr lang="en-GB" sz="3200" b="1" dirty="0" smtClean="0">
                <a:latin typeface="Arial" panose="020B0604020202020204" pitchFamily="34" charset="0"/>
                <a:cs typeface="Arial" panose="020B0604020202020204" pitchFamily="34" charset="0"/>
              </a:rPr>
              <a:t>.</a:t>
            </a: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study population consisted of both males and females students in the </a:t>
            </a:r>
            <a:r>
              <a:rPr lang="en-US" sz="3200" dirty="0" smtClean="0">
                <a:latin typeface="Arial" panose="020B0604020202020204" pitchFamily="34" charset="0"/>
                <a:cs typeface="Arial" panose="020B0604020202020204" pitchFamily="34" charset="0"/>
              </a:rPr>
              <a:t>School </a:t>
            </a:r>
            <a:r>
              <a:rPr lang="en-US" sz="3200" dirty="0">
                <a:latin typeface="Arial" panose="020B0604020202020204" pitchFamily="34" charset="0"/>
                <a:cs typeface="Arial" panose="020B0604020202020204" pitchFamily="34" charset="0"/>
              </a:rPr>
              <a:t>who were 14 years and </a:t>
            </a:r>
            <a:r>
              <a:rPr lang="en-US" sz="3200" dirty="0" smtClean="0">
                <a:latin typeface="Arial" panose="020B0604020202020204" pitchFamily="34" charset="0"/>
                <a:cs typeface="Arial" panose="020B0604020202020204" pitchFamily="34" charset="0"/>
              </a:rPr>
              <a:t>above.</a:t>
            </a:r>
          </a:p>
          <a:p>
            <a:pPr algn="just">
              <a:buFont typeface="Wingdings" panose="05000000000000000000" pitchFamily="2" charset="2"/>
              <a:buChar char="q"/>
            </a:pPr>
            <a:r>
              <a:rPr lang="en-US" sz="3200" dirty="0" smtClean="0">
                <a:latin typeface="Arial" panose="020B0604020202020204" pitchFamily="34" charset="0"/>
                <a:cs typeface="Arial" panose="020B0604020202020204" pitchFamily="34" charset="0"/>
              </a:rPr>
              <a:t>A </a:t>
            </a:r>
            <a:r>
              <a:rPr lang="en-US" sz="3200" dirty="0">
                <a:latin typeface="Arial" panose="020B0604020202020204" pitchFamily="34" charset="0"/>
                <a:cs typeface="Arial" panose="020B0604020202020204" pitchFamily="34" charset="0"/>
              </a:rPr>
              <a:t>descriptive cross-sectional survey was conducted </a:t>
            </a:r>
            <a:r>
              <a:rPr lang="en-US" sz="3200" dirty="0" smtClean="0">
                <a:latin typeface="Arial" panose="020B0604020202020204" pitchFamily="34" charset="0"/>
                <a:cs typeface="Arial" panose="020B0604020202020204" pitchFamily="34" charset="0"/>
              </a:rPr>
              <a:t>among the </a:t>
            </a:r>
            <a:r>
              <a:rPr lang="en-US" sz="3200" dirty="0">
                <a:latin typeface="Arial" panose="020B0604020202020204" pitchFamily="34" charset="0"/>
                <a:cs typeface="Arial" panose="020B0604020202020204" pitchFamily="34" charset="0"/>
              </a:rPr>
              <a:t>senior high school </a:t>
            </a:r>
            <a:r>
              <a:rPr lang="en-US" sz="3200" dirty="0" smtClean="0">
                <a:latin typeface="Arial" panose="020B0604020202020204" pitchFamily="34" charset="0"/>
                <a:cs typeface="Arial" panose="020B0604020202020204" pitchFamily="34" charset="0"/>
              </a:rPr>
              <a:t>students.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849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docProps/app.xml><?xml version="1.0" encoding="utf-8"?>
<Properties xmlns="http://schemas.openxmlformats.org/officeDocument/2006/extended-properties" xmlns:vt="http://schemas.openxmlformats.org/officeDocument/2006/docPropsVTypes">
  <Template>Retrospect</Template>
  <TotalTime>905</TotalTime>
  <Words>1603</Words>
  <Application>Microsoft Office PowerPoint</Application>
  <PresentationFormat>Widescreen</PresentationFormat>
  <Paragraphs>136</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Bernard MT Condensed</vt:lpstr>
      <vt:lpstr>Calibri</vt:lpstr>
      <vt:lpstr>Calibri Light</vt:lpstr>
      <vt:lpstr>Times New Roman</vt:lpstr>
      <vt:lpstr>Wingdings</vt:lpstr>
      <vt:lpstr>Retrospect</vt:lpstr>
      <vt:lpstr>PREVALENCE AND ASSOCIATED FACTORS OF EATING DISORDERS AMONG SENIOR HIGH SCHOOL STUDENTS IN THE HOHOE MUNICIPALITY </vt:lpstr>
      <vt:lpstr>Table of content</vt:lpstr>
      <vt:lpstr>Background</vt:lpstr>
      <vt:lpstr>Background cont.</vt:lpstr>
      <vt:lpstr>Background cont.</vt:lpstr>
      <vt:lpstr>Background cont.</vt:lpstr>
      <vt:lpstr>Background cont.</vt:lpstr>
      <vt:lpstr>Objectives</vt:lpstr>
      <vt:lpstr>Method</vt:lpstr>
      <vt:lpstr>Method cont.</vt:lpstr>
      <vt:lpstr>Method cont.</vt:lpstr>
      <vt:lpstr>Method cont.</vt:lpstr>
      <vt:lpstr>Limitations</vt:lpstr>
      <vt:lpstr>Results</vt:lpstr>
      <vt:lpstr>Results cont.</vt:lpstr>
      <vt:lpstr>Results cont.</vt:lpstr>
      <vt:lpstr>Results cont.</vt:lpstr>
      <vt:lpstr>Results cont.</vt:lpstr>
      <vt:lpstr>Results cont.</vt:lpstr>
      <vt:lpstr>Results cont.</vt:lpstr>
      <vt:lpstr>Discussion</vt:lpstr>
      <vt:lpstr>Discussion cont.</vt:lpstr>
      <vt:lpstr>Discussion cont.</vt:lpstr>
      <vt:lpstr>Conclusion</vt:lpstr>
      <vt:lpstr>Conclusion cont.</vt:lpstr>
      <vt:lpstr>Recommendation</vt:lpstr>
      <vt:lpstr>REFERENCES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PREVALENCE AND ASSOCIATED FACTORS OF EATING DISORDERS AMONG SENIOR HIGH SCHOOL STUDENTS IN THE HOHOE MUNICIPALITY</dc:title>
  <dc:creator>Windows User</dc:creator>
  <cp:lastModifiedBy>Windows User</cp:lastModifiedBy>
  <cp:revision>116</cp:revision>
  <dcterms:created xsi:type="dcterms:W3CDTF">2018-10-09T16:48:47Z</dcterms:created>
  <dcterms:modified xsi:type="dcterms:W3CDTF">2018-10-14T23:59:26Z</dcterms:modified>
</cp:coreProperties>
</file>