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2" r:id="rId2"/>
    <p:sldId id="263" r:id="rId3"/>
    <p:sldId id="291" r:id="rId4"/>
    <p:sldId id="258" r:id="rId5"/>
    <p:sldId id="287" r:id="rId6"/>
    <p:sldId id="259" r:id="rId7"/>
    <p:sldId id="260" r:id="rId8"/>
    <p:sldId id="292" r:id="rId9"/>
    <p:sldId id="264" r:id="rId10"/>
    <p:sldId id="265" r:id="rId11"/>
    <p:sldId id="266" r:id="rId12"/>
    <p:sldId id="267" r:id="rId13"/>
    <p:sldId id="268" r:id="rId14"/>
    <p:sldId id="269" r:id="rId15"/>
    <p:sldId id="275" r:id="rId16"/>
    <p:sldId id="279" r:id="rId17"/>
    <p:sldId id="280" r:id="rId18"/>
    <p:sldId id="281" r:id="rId19"/>
    <p:sldId id="261" r:id="rId20"/>
    <p:sldId id="290" r:id="rId21"/>
    <p:sldId id="283" r:id="rId22"/>
    <p:sldId id="293" r:id="rId23"/>
    <p:sldId id="284" r:id="rId24"/>
    <p:sldId id="286" r:id="rId25"/>
    <p:sldId id="28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10/13/2018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10/13/2018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10/13/2018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10/13/2018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10/13/2018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10/13/2018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10/13/2018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10/13/2018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10/13/2018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www.who.int/whr/2016/media_centre/press_release/e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7645" y="731520"/>
            <a:ext cx="10685417" cy="5394959"/>
          </a:xfrm>
          <a:solidFill>
            <a:schemeClr val="bg1"/>
          </a:solidFill>
        </p:spPr>
        <p:txBody>
          <a:bodyPr>
            <a:normAutofit/>
          </a:bodyPr>
          <a:lstStyle/>
          <a:p>
            <a:endParaRPr lang="en-US" sz="2800" b="1" dirty="0" smtClean="0">
              <a:solidFill>
                <a:schemeClr val="tx1"/>
              </a:solidFill>
              <a:latin typeface="Algerian" panose="04020705040A02060702" pitchFamily="82" charset="0"/>
            </a:endParaRPr>
          </a:p>
          <a:p>
            <a:endParaRPr lang="en-US" sz="2800" b="1" dirty="0">
              <a:solidFill>
                <a:schemeClr val="tx1"/>
              </a:solidFill>
              <a:latin typeface="Algerian" panose="04020705040A02060702" pitchFamily="82" charset="0"/>
            </a:endParaRPr>
          </a:p>
          <a:p>
            <a:endParaRPr lang="en-US" sz="2800" b="1" dirty="0" smtClean="0">
              <a:solidFill>
                <a:schemeClr val="tx1"/>
              </a:solidFill>
              <a:latin typeface="Algerian" panose="04020705040A02060702" pitchFamily="82" charset="0"/>
            </a:endParaRPr>
          </a:p>
          <a:p>
            <a:r>
              <a:rPr lang="en-US" sz="3600" b="1" dirty="0" smtClean="0">
                <a:solidFill>
                  <a:schemeClr val="tx1"/>
                </a:solidFill>
                <a:latin typeface="Algerian" panose="04020705040A02060702" pitchFamily="82" charset="0"/>
              </a:rPr>
              <a:t>4</a:t>
            </a:r>
            <a:r>
              <a:rPr lang="en-US" sz="3600" b="1" baseline="30000" dirty="0" smtClean="0">
                <a:solidFill>
                  <a:schemeClr val="tx1"/>
                </a:solidFill>
                <a:latin typeface="Algerian" panose="04020705040A02060702" pitchFamily="82" charset="0"/>
              </a:rPr>
              <a:t>TH</a:t>
            </a:r>
            <a:r>
              <a:rPr lang="en-US" sz="3600" b="1" dirty="0" smtClean="0">
                <a:solidFill>
                  <a:schemeClr val="tx1"/>
                </a:solidFill>
                <a:latin typeface="Algerian" panose="04020705040A02060702" pitchFamily="82" charset="0"/>
              </a:rPr>
              <a:t> </a:t>
            </a:r>
            <a:r>
              <a:rPr lang="en-US" sz="3600" b="1" dirty="0">
                <a:solidFill>
                  <a:schemeClr val="tx1"/>
                </a:solidFill>
                <a:latin typeface="Algerian" panose="04020705040A02060702" pitchFamily="82" charset="0"/>
              </a:rPr>
              <a:t>INTERNATIONAL CONFERENCE, 2018</a:t>
            </a:r>
            <a:r>
              <a:rPr lang="en-US" sz="2800" dirty="0">
                <a:solidFill>
                  <a:schemeClr val="tx1"/>
                </a:solidFill>
                <a:latin typeface="Algerian" panose="04020705040A02060702" pitchFamily="82" charset="0"/>
              </a:rPr>
              <a:t/>
            </a:r>
            <a:br>
              <a:rPr lang="en-US" sz="2800" dirty="0">
                <a:solidFill>
                  <a:schemeClr val="tx1"/>
                </a:solidFill>
                <a:latin typeface="Algerian" panose="04020705040A02060702" pitchFamily="82" charset="0"/>
              </a:rPr>
            </a:br>
            <a:r>
              <a:rPr lang="en-US" sz="2800" dirty="0">
                <a:solidFill>
                  <a:schemeClr val="tx1"/>
                </a:solidFill>
                <a:latin typeface="Algerian" panose="04020705040A02060702" pitchFamily="82" charset="0"/>
              </a:rPr>
              <a:t/>
            </a:r>
            <a:br>
              <a:rPr lang="en-US" sz="2800" dirty="0">
                <a:solidFill>
                  <a:schemeClr val="tx1"/>
                </a:solidFill>
                <a:latin typeface="Algerian" panose="04020705040A02060702" pitchFamily="82" charset="0"/>
              </a:rPr>
            </a:br>
            <a:r>
              <a:rPr lang="en-US" sz="2800" b="1" i="1" dirty="0">
                <a:solidFill>
                  <a:schemeClr val="tx1"/>
                </a:solidFill>
                <a:latin typeface="Times New Roman" panose="02020603050405020304" pitchFamily="18" charset="0"/>
                <a:cs typeface="Times New Roman" panose="02020603050405020304" pitchFamily="18" charset="0"/>
              </a:rPr>
              <a:t>theme</a:t>
            </a:r>
            <a:r>
              <a:rPr lang="en-US" sz="2800" dirty="0">
                <a:solidFill>
                  <a:schemeClr val="tx1"/>
                </a:solidFill>
                <a:latin typeface="Algerian" panose="04020705040A02060702" pitchFamily="82" charset="0"/>
              </a:rPr>
              <a:t/>
            </a:r>
            <a:br>
              <a:rPr lang="en-US" sz="2800" dirty="0">
                <a:solidFill>
                  <a:schemeClr val="tx1"/>
                </a:solidFill>
                <a:latin typeface="Algerian" panose="04020705040A02060702" pitchFamily="82" charset="0"/>
              </a:rPr>
            </a:br>
            <a:r>
              <a:rPr lang="en-US" sz="2800" dirty="0">
                <a:solidFill>
                  <a:schemeClr val="tx1"/>
                </a:solidFill>
                <a:latin typeface="Algerian" panose="04020705040A02060702" pitchFamily="82" charset="0"/>
              </a:rPr>
              <a:t/>
            </a:r>
            <a:br>
              <a:rPr lang="en-US" sz="2800" dirty="0">
                <a:solidFill>
                  <a:schemeClr val="tx1"/>
                </a:solidFill>
                <a:latin typeface="Algerian" panose="04020705040A02060702" pitchFamily="82" charset="0"/>
              </a:rPr>
            </a:br>
            <a:r>
              <a:rPr lang="en-US" sz="2800" b="1" dirty="0">
                <a:solidFill>
                  <a:schemeClr val="tx1"/>
                </a:solidFill>
                <a:latin typeface="Algerian" panose="04020705040A02060702" pitchFamily="82" charset="0"/>
              </a:rPr>
              <a:t>MENTAL WELL-BEIGN OF OUR YOUTH AND YOUNG ADULTS</a:t>
            </a:r>
            <a:endParaRPr lang="en-US" sz="2800" dirty="0"/>
          </a:p>
        </p:txBody>
      </p:sp>
    </p:spTree>
    <p:extLst>
      <p:ext uri="{BB962C8B-B14F-4D97-AF65-F5344CB8AC3E}">
        <p14:creationId xmlns:p14="http://schemas.microsoft.com/office/powerpoint/2010/main" val="4092666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515983"/>
          </a:xfrm>
          <a:solidFill>
            <a:schemeClr val="accent5">
              <a:lumMod val="20000"/>
              <a:lumOff val="80000"/>
            </a:schemeClr>
          </a:solidFill>
          <a:ln>
            <a:solidFill>
              <a:schemeClr val="accent1"/>
            </a:solidFill>
          </a:ln>
        </p:spPr>
        <p:txBody>
          <a:bodyPr>
            <a:normAutofit fontScale="90000"/>
          </a:bodyPr>
          <a:lstStyle/>
          <a:p>
            <a:pPr lvl="0" eaLnBrk="0" fontAlgn="base" hangingPunct="0">
              <a:lnSpc>
                <a:spcPct val="100000"/>
              </a:lnSpc>
              <a:spcAft>
                <a:spcPct val="0"/>
              </a:spcAft>
              <a:tabLst>
                <a:tab pos="228600" algn="dec"/>
              </a:tabLst>
            </a:pPr>
            <a:r>
              <a:rPr lang="en-GB" altLang="en-US" sz="2400" b="1" dirty="0" smtClean="0" bmk="">
                <a:latin typeface="Arial Black" panose="020B0A04020102020204" pitchFamily="34" charset="0"/>
                <a:ea typeface="Times New Roman" panose="02020603050405020304" pitchFamily="18" charset="0"/>
                <a:cs typeface="Times New Roman" panose="02020603050405020304" pitchFamily="18" charset="0"/>
              </a:rPr>
              <a:t>                                  </a:t>
            </a:r>
            <a:r>
              <a:rPr lang="en-GB" altLang="en-US" sz="2400" b="1" dirty="0" smtClean="0" bmk="">
                <a:solidFill>
                  <a:schemeClr val="tx1"/>
                </a:solidFill>
                <a:latin typeface="Arial" panose="020B0604020202020204" pitchFamily="34" charset="0"/>
                <a:ea typeface="Times New Roman" panose="02020603050405020304" pitchFamily="18" charset="0"/>
                <a:cs typeface="Arial" panose="020B0604020202020204" pitchFamily="34" charset="0"/>
              </a:rPr>
              <a:t>1.1</a:t>
            </a:r>
            <a:r>
              <a:rPr lang="en-GB" altLang="en-US" sz="2400" b="1" dirty="0" smtClean="0" bmk="">
                <a:solidFill>
                  <a:schemeClr val="tx1"/>
                </a:solidFill>
                <a:latin typeface="Arial Black" panose="020B0A04020102020204" pitchFamily="34" charset="0"/>
                <a:ea typeface="Times New Roman" panose="02020603050405020304" pitchFamily="18" charset="0"/>
                <a:cs typeface="Times New Roman" panose="02020603050405020304" pitchFamily="18" charset="0"/>
              </a:rPr>
              <a:t>  </a:t>
            </a:r>
            <a:r>
              <a:rPr lang="en-GB" altLang="en-US" sz="2400" b="1" dirty="0" smtClean="0" bmk="">
                <a:solidFill>
                  <a:schemeClr val="tx1"/>
                </a:solidFill>
                <a:latin typeface="Arial" panose="020B0604020202020204" pitchFamily="34" charset="0"/>
                <a:ea typeface="Times New Roman" panose="02020603050405020304" pitchFamily="18" charset="0"/>
                <a:cs typeface="Times New Roman" panose="02020603050405020304" pitchFamily="18" charset="0"/>
              </a:rPr>
              <a:t> Level </a:t>
            </a:r>
            <a:r>
              <a:rPr lang="en-GB" altLang="en-US" sz="2400" b="1" dirty="0" smtClean="0" bmk="">
                <a:solidFill>
                  <a:schemeClr val="tx1"/>
                </a:solidFill>
                <a:latin typeface="Arial" panose="020B0604020202020204" pitchFamily="34" charset="0"/>
                <a:ea typeface="Times New Roman" panose="02020603050405020304" pitchFamily="18" charset="0"/>
                <a:cs typeface="Arial" panose="020B0604020202020204" pitchFamily="34" charset="0"/>
              </a:rPr>
              <a:t>of anxiety </a:t>
            </a:r>
            <a:r>
              <a:rPr lang="en-GB" altLang="en-US" sz="2400" b="1" dirty="0">
                <a:solidFill>
                  <a:schemeClr val="tx1"/>
                </a:solidFill>
                <a:latin typeface="Arial Black" panose="020B0A04020102020204" pitchFamily="34" charset="0"/>
                <a:ea typeface="Times New Roman" panose="02020603050405020304" pitchFamily="18" charset="0"/>
                <a:cs typeface="Times New Roman" panose="02020603050405020304" pitchFamily="18" charset="0"/>
              </a:rPr>
              <a:t/>
            </a:r>
            <a:br>
              <a:rPr lang="en-GB" altLang="en-US" sz="2400" b="1" dirty="0">
                <a:solidFill>
                  <a:schemeClr val="tx1"/>
                </a:solidFill>
                <a:latin typeface="Arial Black" panose="020B0A04020102020204" pitchFamily="34" charset="0"/>
                <a:ea typeface="Times New Roman" panose="02020603050405020304" pitchFamily="18" charset="0"/>
                <a:cs typeface="Times New Roman" panose="02020603050405020304" pitchFamily="18" charset="0"/>
              </a:rPr>
            </a:br>
            <a:r>
              <a:rPr lang="en-GB" altLang="en-US" sz="2400" dirty="0">
                <a:solidFill>
                  <a:schemeClr val="tx1"/>
                </a:solidFill>
                <a:latin typeface="Arial" panose="020B0604020202020204" pitchFamily="34" charset="0"/>
              </a:rPr>
              <a:t/>
            </a:r>
            <a:br>
              <a:rPr lang="en-GB" altLang="en-US" sz="2400" dirty="0">
                <a:solidFill>
                  <a:schemeClr val="tx1"/>
                </a:solidFill>
                <a:latin typeface="Arial" panose="020B0604020202020204" pitchFamily="34" charset="0"/>
              </a:rPr>
            </a:b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6069263"/>
              </p:ext>
            </p:extLst>
          </p:nvPr>
        </p:nvGraphicFramePr>
        <p:xfrm>
          <a:off x="1371600" y="1201784"/>
          <a:ext cx="9601200" cy="5290454"/>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52078570"/>
                    </a:ext>
                  </a:extLst>
                </a:gridCol>
                <a:gridCol w="3200400">
                  <a:extLst>
                    <a:ext uri="{9D8B030D-6E8A-4147-A177-3AD203B41FA5}">
                      <a16:colId xmlns:a16="http://schemas.microsoft.com/office/drawing/2014/main" val="2458133586"/>
                    </a:ext>
                  </a:extLst>
                </a:gridCol>
                <a:gridCol w="3200400">
                  <a:extLst>
                    <a:ext uri="{9D8B030D-6E8A-4147-A177-3AD203B41FA5}">
                      <a16:colId xmlns:a16="http://schemas.microsoft.com/office/drawing/2014/main" val="595376504"/>
                    </a:ext>
                  </a:extLst>
                </a:gridCol>
              </a:tblGrid>
              <a:tr h="487016">
                <a:tc>
                  <a:txBody>
                    <a:bodyPr/>
                    <a:lstStyle/>
                    <a:p>
                      <a:endParaRPr lang="en-US" dirty="0"/>
                    </a:p>
                  </a:txBody>
                  <a:tcPr>
                    <a:solidFill>
                      <a:schemeClr val="bg1"/>
                    </a:solidFill>
                  </a:tcPr>
                </a:tc>
                <a:tc>
                  <a:txBody>
                    <a:bodyPr/>
                    <a:lstStyle/>
                    <a:p>
                      <a:r>
                        <a:rPr lang="en-US" dirty="0" smtClean="0">
                          <a:solidFill>
                            <a:schemeClr val="tx1"/>
                          </a:solidFill>
                        </a:rPr>
                        <a:t>Frequency</a:t>
                      </a:r>
                      <a:endParaRPr lang="en-US" dirty="0">
                        <a:solidFill>
                          <a:schemeClr val="tx1"/>
                        </a:solidFill>
                      </a:endParaRPr>
                    </a:p>
                  </a:txBody>
                  <a:tcPr>
                    <a:solidFill>
                      <a:schemeClr val="bg1"/>
                    </a:solidFill>
                  </a:tcPr>
                </a:tc>
                <a:tc>
                  <a:txBody>
                    <a:bodyPr/>
                    <a:lstStyle/>
                    <a:p>
                      <a:r>
                        <a:rPr lang="en-US" dirty="0" smtClean="0">
                          <a:solidFill>
                            <a:schemeClr val="tx1"/>
                          </a:solidFill>
                        </a:rPr>
                        <a:t>Percentage (%)</a:t>
                      </a:r>
                      <a:endParaRPr lang="en-US" dirty="0">
                        <a:solidFill>
                          <a:schemeClr val="tx1"/>
                        </a:solidFill>
                      </a:endParaRPr>
                    </a:p>
                  </a:txBody>
                  <a:tcPr>
                    <a:solidFill>
                      <a:schemeClr val="bg1"/>
                    </a:solidFill>
                  </a:tcPr>
                </a:tc>
                <a:extLst>
                  <a:ext uri="{0D108BD9-81ED-4DB2-BD59-A6C34878D82A}">
                    <a16:rowId xmlns:a16="http://schemas.microsoft.com/office/drawing/2014/main" val="3624544196"/>
                  </a:ext>
                </a:extLst>
              </a:tr>
              <a:tr h="800573">
                <a:tc>
                  <a:txBody>
                    <a:bodyPr/>
                    <a:lstStyle/>
                    <a:p>
                      <a:r>
                        <a:rPr lang="en-US" sz="2000" b="1" dirty="0" smtClean="0"/>
                        <a:t>Normal</a:t>
                      </a:r>
                    </a:p>
                    <a:p>
                      <a:endParaRPr lang="en-US" sz="2000" b="1" dirty="0" smtClean="0"/>
                    </a:p>
                  </a:txBody>
                  <a:tcPr>
                    <a:solidFill>
                      <a:schemeClr val="bg1"/>
                    </a:solidFill>
                  </a:tcPr>
                </a:tc>
                <a:tc>
                  <a:txBody>
                    <a:bodyPr/>
                    <a:lstStyle/>
                    <a:p>
                      <a:pPr marL="0" marR="0" algn="just">
                        <a:lnSpc>
                          <a:spcPct val="200000"/>
                        </a:lnSpc>
                        <a:spcBef>
                          <a:spcPts val="0"/>
                        </a:spcBef>
                        <a:spcAft>
                          <a:spcPts val="1000"/>
                        </a:spcAft>
                        <a:tabLst>
                          <a:tab pos="228600" algn="dec"/>
                        </a:tabLst>
                      </a:pPr>
                      <a:r>
                        <a:rPr lang="en-US" sz="1800" dirty="0" smtClean="0">
                          <a:solidFill>
                            <a:schemeClr val="tx1"/>
                          </a:solidFill>
                          <a:effectLst/>
                          <a:latin typeface="Arial Black" panose="020B0A04020102020204" pitchFamily="34" charset="0"/>
                        </a:rPr>
                        <a:t>91</a:t>
                      </a:r>
                    </a:p>
                  </a:txBody>
                  <a:tcPr marL="68580" marR="68580" marT="0" marB="0">
                    <a:solidFill>
                      <a:schemeClr val="bg1"/>
                    </a:solidFill>
                  </a:tcPr>
                </a:tc>
                <a:tc>
                  <a:txBody>
                    <a:bodyPr/>
                    <a:lstStyle/>
                    <a:p>
                      <a:pPr marL="0" marR="0" algn="just">
                        <a:lnSpc>
                          <a:spcPct val="200000"/>
                        </a:lnSpc>
                        <a:spcBef>
                          <a:spcPts val="0"/>
                        </a:spcBef>
                        <a:spcAft>
                          <a:spcPts val="1000"/>
                        </a:spcAft>
                        <a:tabLst>
                          <a:tab pos="228600" algn="dec"/>
                        </a:tabLst>
                      </a:pPr>
                      <a:r>
                        <a:rPr lang="en-US" sz="1800" dirty="0" smtClean="0">
                          <a:solidFill>
                            <a:schemeClr val="tx1"/>
                          </a:solidFill>
                          <a:effectLst/>
                          <a:latin typeface="Arial Black" panose="020B0A04020102020204" pitchFamily="34" charset="0"/>
                        </a:rPr>
                        <a:t>23</a:t>
                      </a:r>
                      <a:endParaRPr lang="en-US" sz="1800"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4246910889"/>
                  </a:ext>
                </a:extLst>
              </a:tr>
              <a:tr h="800573">
                <a:tc>
                  <a:txBody>
                    <a:bodyPr/>
                    <a:lstStyle/>
                    <a:p>
                      <a:r>
                        <a:rPr lang="en-US" sz="2000" b="1" dirty="0" smtClean="0"/>
                        <a:t>Mild</a:t>
                      </a:r>
                      <a:endParaRPr lang="en-US" sz="2000" b="1" dirty="0"/>
                    </a:p>
                  </a:txBody>
                  <a:tcPr>
                    <a:solidFill>
                      <a:schemeClr val="bg1"/>
                    </a:solidFill>
                  </a:tcPr>
                </a:tc>
                <a:tc>
                  <a:txBody>
                    <a:bodyPr/>
                    <a:lstStyle/>
                    <a:p>
                      <a:pPr marL="0" marR="0" algn="just">
                        <a:lnSpc>
                          <a:spcPct val="200000"/>
                        </a:lnSpc>
                        <a:spcBef>
                          <a:spcPts val="0"/>
                        </a:spcBef>
                        <a:spcAft>
                          <a:spcPts val="1000"/>
                        </a:spcAft>
                        <a:tabLst>
                          <a:tab pos="228600" algn="dec"/>
                        </a:tabLst>
                      </a:pPr>
                      <a:r>
                        <a:rPr lang="en-US" sz="1800" dirty="0" smtClean="0">
                          <a:solidFill>
                            <a:schemeClr val="tx1"/>
                          </a:solidFill>
                          <a:effectLst/>
                          <a:latin typeface="Arial Black" panose="020B0A04020102020204" pitchFamily="34" charset="0"/>
                        </a:rPr>
                        <a:t>23</a:t>
                      </a:r>
                      <a:endParaRPr lang="en-US" sz="1800"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0" marR="0" algn="just">
                        <a:lnSpc>
                          <a:spcPct val="200000"/>
                        </a:lnSpc>
                        <a:spcBef>
                          <a:spcPts val="0"/>
                        </a:spcBef>
                        <a:spcAft>
                          <a:spcPts val="1000"/>
                        </a:spcAft>
                        <a:tabLst>
                          <a:tab pos="228600" algn="dec"/>
                        </a:tabLst>
                      </a:pPr>
                      <a:r>
                        <a:rPr lang="en-US" sz="1800" dirty="0" smtClean="0">
                          <a:solidFill>
                            <a:schemeClr val="tx1"/>
                          </a:solidFill>
                          <a:effectLst/>
                          <a:latin typeface="Arial Black" panose="020B0A04020102020204" pitchFamily="34" charset="0"/>
                        </a:rPr>
                        <a:t>6</a:t>
                      </a:r>
                      <a:endParaRPr lang="en-US" sz="1800"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342427027"/>
                  </a:ext>
                </a:extLst>
              </a:tr>
              <a:tr h="800573">
                <a:tc>
                  <a:txBody>
                    <a:bodyPr/>
                    <a:lstStyle/>
                    <a:p>
                      <a:r>
                        <a:rPr lang="en-US" sz="2000" b="1" dirty="0" smtClean="0"/>
                        <a:t>Moderate</a:t>
                      </a:r>
                      <a:endParaRPr lang="en-US" sz="2000" b="1" dirty="0"/>
                    </a:p>
                  </a:txBody>
                  <a:tcPr>
                    <a:solidFill>
                      <a:schemeClr val="bg1"/>
                    </a:solidFill>
                  </a:tcPr>
                </a:tc>
                <a:tc>
                  <a:txBody>
                    <a:bodyPr/>
                    <a:lstStyle/>
                    <a:p>
                      <a:pPr marL="0" marR="0" algn="just">
                        <a:lnSpc>
                          <a:spcPct val="200000"/>
                        </a:lnSpc>
                        <a:spcBef>
                          <a:spcPts val="0"/>
                        </a:spcBef>
                        <a:spcAft>
                          <a:spcPts val="1000"/>
                        </a:spcAft>
                        <a:tabLst>
                          <a:tab pos="228600" algn="dec"/>
                        </a:tabLst>
                      </a:pPr>
                      <a:r>
                        <a:rPr lang="en-US" sz="1800" dirty="0" smtClean="0">
                          <a:solidFill>
                            <a:schemeClr val="tx1"/>
                          </a:solidFill>
                          <a:effectLst/>
                          <a:latin typeface="Arial Black" panose="020B0A04020102020204" pitchFamily="34" charset="0"/>
                          <a:ea typeface="+mn-ea"/>
                          <a:cs typeface="+mn-cs"/>
                        </a:rPr>
                        <a:t>98</a:t>
                      </a:r>
                      <a:endParaRPr lang="en-US" sz="1800"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0" marR="0" algn="just">
                        <a:lnSpc>
                          <a:spcPct val="200000"/>
                        </a:lnSpc>
                        <a:spcBef>
                          <a:spcPts val="0"/>
                        </a:spcBef>
                        <a:spcAft>
                          <a:spcPts val="1000"/>
                        </a:spcAft>
                        <a:tabLst>
                          <a:tab pos="228600" algn="dec"/>
                        </a:tabLst>
                      </a:pPr>
                      <a:r>
                        <a:rPr lang="en-US" sz="1800" dirty="0" smtClean="0">
                          <a:solidFill>
                            <a:schemeClr val="tx1"/>
                          </a:solidFill>
                          <a:effectLst/>
                          <a:latin typeface="Arial Black" panose="020B0A04020102020204" pitchFamily="34" charset="0"/>
                        </a:rPr>
                        <a:t>25</a:t>
                      </a:r>
                      <a:endParaRPr lang="en-US" sz="1800"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325872045"/>
                  </a:ext>
                </a:extLst>
              </a:tr>
              <a:tr h="800573">
                <a:tc>
                  <a:txBody>
                    <a:bodyPr/>
                    <a:lstStyle/>
                    <a:p>
                      <a:r>
                        <a:rPr lang="en-US" sz="2000" b="1" dirty="0" smtClean="0"/>
                        <a:t>Severe</a:t>
                      </a:r>
                      <a:endParaRPr lang="en-US" sz="2000" b="1" dirty="0"/>
                    </a:p>
                  </a:txBody>
                  <a:tcPr>
                    <a:solidFill>
                      <a:schemeClr val="bg1"/>
                    </a:solidFill>
                  </a:tcPr>
                </a:tc>
                <a:tc>
                  <a:txBody>
                    <a:bodyPr/>
                    <a:lstStyle/>
                    <a:p>
                      <a:pPr marL="0" marR="0" algn="just">
                        <a:lnSpc>
                          <a:spcPct val="200000"/>
                        </a:lnSpc>
                        <a:spcBef>
                          <a:spcPts val="0"/>
                        </a:spcBef>
                        <a:spcAft>
                          <a:spcPts val="1000"/>
                        </a:spcAft>
                        <a:tabLst>
                          <a:tab pos="228600" algn="dec"/>
                        </a:tabLst>
                      </a:pPr>
                      <a:r>
                        <a:rPr lang="en-US" sz="1800" dirty="0" smtClean="0">
                          <a:solidFill>
                            <a:schemeClr val="tx1"/>
                          </a:solidFill>
                          <a:effectLst/>
                          <a:latin typeface="Arial Black" panose="020B0A04020102020204" pitchFamily="34" charset="0"/>
                        </a:rPr>
                        <a:t>57</a:t>
                      </a:r>
                      <a:endParaRPr lang="en-US" sz="1800"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0" marR="0" algn="just">
                        <a:lnSpc>
                          <a:spcPct val="200000"/>
                        </a:lnSpc>
                        <a:spcBef>
                          <a:spcPts val="0"/>
                        </a:spcBef>
                        <a:spcAft>
                          <a:spcPts val="1000"/>
                        </a:spcAft>
                        <a:tabLst>
                          <a:tab pos="228600" algn="dec"/>
                        </a:tabLst>
                      </a:pPr>
                      <a:r>
                        <a:rPr lang="en-US" sz="1800" dirty="0" smtClean="0">
                          <a:solidFill>
                            <a:schemeClr val="tx1"/>
                          </a:solidFill>
                          <a:effectLst/>
                          <a:latin typeface="Arial Black" panose="020B0A04020102020204" pitchFamily="34" charset="0"/>
                        </a:rPr>
                        <a:t>15</a:t>
                      </a:r>
                      <a:endParaRPr lang="en-US" sz="1800"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196014716"/>
                  </a:ext>
                </a:extLst>
              </a:tr>
              <a:tr h="800573">
                <a:tc>
                  <a:txBody>
                    <a:bodyPr/>
                    <a:lstStyle/>
                    <a:p>
                      <a:r>
                        <a:rPr lang="en-US" sz="2000" b="1" dirty="0" smtClean="0"/>
                        <a:t>Extremely</a:t>
                      </a:r>
                      <a:r>
                        <a:rPr lang="en-US" sz="2000" b="1" baseline="0" dirty="0" smtClean="0"/>
                        <a:t> severe</a:t>
                      </a:r>
                      <a:endParaRPr lang="en-US" sz="2000" b="1" dirty="0"/>
                    </a:p>
                  </a:txBody>
                  <a:tcPr>
                    <a:solidFill>
                      <a:schemeClr val="bg1"/>
                    </a:solidFill>
                  </a:tcPr>
                </a:tc>
                <a:tc>
                  <a:txBody>
                    <a:bodyPr/>
                    <a:lstStyle/>
                    <a:p>
                      <a:pPr marL="0" marR="0" lvl="0" indent="0" algn="just" defTabSz="457200" rtl="0" eaLnBrk="1" fontAlgn="auto" latinLnBrk="0" hangingPunct="1">
                        <a:lnSpc>
                          <a:spcPct val="200000"/>
                        </a:lnSpc>
                        <a:spcBef>
                          <a:spcPts val="0"/>
                        </a:spcBef>
                        <a:spcAft>
                          <a:spcPts val="1000"/>
                        </a:spcAft>
                        <a:buClrTx/>
                        <a:buSzTx/>
                        <a:buFontTx/>
                        <a:buNone/>
                        <a:tabLst>
                          <a:tab pos="228600" algn="dec"/>
                        </a:tabLst>
                        <a:defRPr/>
                      </a:pPr>
                      <a:r>
                        <a:rPr lang="en-US" sz="1800" dirty="0" smtClean="0">
                          <a:solidFill>
                            <a:schemeClr val="tx1"/>
                          </a:solidFill>
                          <a:effectLst/>
                          <a:latin typeface="Arial Black" panose="020B0A04020102020204" pitchFamily="34" charset="0"/>
                        </a:rPr>
                        <a:t>121</a:t>
                      </a:r>
                    </a:p>
                  </a:txBody>
                  <a:tcPr marL="68580" marR="68580" marT="0" marB="0">
                    <a:solidFill>
                      <a:schemeClr val="bg1"/>
                    </a:solidFill>
                  </a:tcPr>
                </a:tc>
                <a:tc>
                  <a:txBody>
                    <a:bodyPr/>
                    <a:lstStyle/>
                    <a:p>
                      <a:pPr marL="0" marR="0" lvl="0" indent="0" algn="just" defTabSz="457200" rtl="0" eaLnBrk="1" fontAlgn="auto" latinLnBrk="0" hangingPunct="1">
                        <a:lnSpc>
                          <a:spcPct val="200000"/>
                        </a:lnSpc>
                        <a:spcBef>
                          <a:spcPts val="0"/>
                        </a:spcBef>
                        <a:spcAft>
                          <a:spcPts val="1000"/>
                        </a:spcAft>
                        <a:buClrTx/>
                        <a:buSzTx/>
                        <a:buFontTx/>
                        <a:buNone/>
                        <a:tabLst>
                          <a:tab pos="228600" algn="dec"/>
                        </a:tabLst>
                        <a:defRPr/>
                      </a:pPr>
                      <a:r>
                        <a:rPr lang="en-US" sz="1800" dirty="0" smtClean="0">
                          <a:solidFill>
                            <a:schemeClr val="tx1"/>
                          </a:solidFill>
                          <a:effectLst/>
                          <a:latin typeface="Arial Black" panose="020B0A04020102020204" pitchFamily="34" charset="0"/>
                        </a:rPr>
                        <a:t>31</a:t>
                      </a:r>
                      <a:endParaRPr lang="en-US" sz="1800" dirty="0" smtClean="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470541685"/>
                  </a:ext>
                </a:extLst>
              </a:tr>
              <a:tr h="800573">
                <a:tc>
                  <a:txBody>
                    <a:bodyPr/>
                    <a:lstStyle/>
                    <a:p>
                      <a:endParaRPr lang="en-US" sz="2000" b="1" dirty="0"/>
                    </a:p>
                  </a:txBody>
                  <a:tcPr>
                    <a:solidFill>
                      <a:schemeClr val="bg1"/>
                    </a:solidFill>
                  </a:tcPr>
                </a:tc>
                <a:tc>
                  <a:txBody>
                    <a:bodyPr/>
                    <a:lstStyle/>
                    <a:p>
                      <a:pPr marL="0" marR="0" algn="just">
                        <a:lnSpc>
                          <a:spcPct val="200000"/>
                        </a:lnSpc>
                        <a:spcBef>
                          <a:spcPts val="0"/>
                        </a:spcBef>
                        <a:spcAft>
                          <a:spcPts val="1000"/>
                        </a:spcAft>
                        <a:tabLst>
                          <a:tab pos="228600" algn="dec"/>
                        </a:tabLst>
                      </a:pPr>
                      <a:r>
                        <a:rPr lang="en-US" sz="1800" b="1" dirty="0" smtClean="0">
                          <a:solidFill>
                            <a:schemeClr val="tx1"/>
                          </a:solidFill>
                          <a:effectLst/>
                          <a:latin typeface="Arial Black" panose="020B0A04020102020204" pitchFamily="34" charset="0"/>
                        </a:rPr>
                        <a:t>[N]=</a:t>
                      </a:r>
                      <a:r>
                        <a:rPr lang="en-US" sz="1800" b="1" dirty="0" smtClean="0">
                          <a:solidFill>
                            <a:schemeClr val="tx1"/>
                          </a:solidFill>
                          <a:effectLst/>
                          <a:latin typeface="Arial Black" panose="020B0A04020102020204" pitchFamily="34" charset="0"/>
                        </a:rPr>
                        <a:t>390</a:t>
                      </a:r>
                    </a:p>
                  </a:txBody>
                  <a:tcPr marL="68580" marR="68580" marT="0" marB="0">
                    <a:solidFill>
                      <a:schemeClr val="bg1"/>
                    </a:solidFill>
                  </a:tcPr>
                </a:tc>
                <a:tc>
                  <a:txBody>
                    <a:bodyPr/>
                    <a:lstStyle/>
                    <a:p>
                      <a:pPr marL="0" marR="0" algn="just">
                        <a:lnSpc>
                          <a:spcPct val="200000"/>
                        </a:lnSpc>
                        <a:spcBef>
                          <a:spcPts val="0"/>
                        </a:spcBef>
                        <a:spcAft>
                          <a:spcPts val="1000"/>
                        </a:spcAft>
                        <a:tabLst>
                          <a:tab pos="228600" algn="dec"/>
                        </a:tabLst>
                      </a:pPr>
                      <a:r>
                        <a:rPr lang="en-US" sz="1800" b="1" dirty="0" smtClean="0">
                          <a:solidFill>
                            <a:schemeClr val="tx1"/>
                          </a:solidFill>
                          <a:effectLst/>
                          <a:latin typeface="Arial Black" panose="020B0A04020102020204" pitchFamily="34" charset="0"/>
                        </a:rPr>
                        <a:t>100</a:t>
                      </a:r>
                      <a:endParaRPr lang="en-US" sz="1800" b="1"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876228274"/>
                  </a:ext>
                </a:extLst>
              </a:tr>
            </a:tbl>
          </a:graphicData>
        </a:graphic>
      </p:graphicFrame>
    </p:spTree>
    <p:extLst>
      <p:ext uri="{BB962C8B-B14F-4D97-AF65-F5344CB8AC3E}">
        <p14:creationId xmlns:p14="http://schemas.microsoft.com/office/powerpoint/2010/main" val="800213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07424"/>
          </a:xfrm>
          <a:solidFill>
            <a:schemeClr val="accent5">
              <a:lumMod val="20000"/>
              <a:lumOff val="80000"/>
            </a:schemeClr>
          </a:solidFill>
        </p:spPr>
        <p:txBody>
          <a:bodyPr>
            <a:normAutofit fontScale="90000"/>
          </a:bodyPr>
          <a:lstStyle/>
          <a:p>
            <a:pPr lvl="0" eaLnBrk="0" fontAlgn="base" hangingPunct="0">
              <a:lnSpc>
                <a:spcPct val="100000"/>
              </a:lnSpc>
              <a:spcAft>
                <a:spcPct val="0"/>
              </a:spcAft>
              <a:tabLst>
                <a:tab pos="228600" algn="dec"/>
              </a:tabLst>
            </a:pPr>
            <a:r>
              <a:rPr lang="en-GB" altLang="en-US" sz="2700" b="1" dirty="0" smtClean="0" bmk="">
                <a:ea typeface="Times New Roman" panose="02020603050405020304" pitchFamily="18" charset="0"/>
                <a:cs typeface="Times New Roman" panose="02020603050405020304" pitchFamily="18" charset="0"/>
              </a:rPr>
              <a:t>                                     </a:t>
            </a:r>
            <a:r>
              <a:rPr lang="en-GB" altLang="en-US" sz="2200" b="1" dirty="0" smtClean="0" bmk="">
                <a:latin typeface="Arial" panose="020B0604020202020204" pitchFamily="34" charset="0"/>
                <a:ea typeface="Times New Roman" panose="02020603050405020304" pitchFamily="18" charset="0"/>
                <a:cs typeface="Arial" panose="020B0604020202020204" pitchFamily="34" charset="0"/>
              </a:rPr>
              <a:t>1.2 </a:t>
            </a:r>
            <a:r>
              <a:rPr lang="en-GB" altLang="en-US" sz="2200" b="1" dirty="0" bmk="">
                <a:solidFill>
                  <a:schemeClr val="tx1"/>
                </a:solidFill>
                <a:latin typeface="Arial" panose="020B0604020202020204" pitchFamily="34" charset="0"/>
                <a:ea typeface="Times New Roman" panose="02020603050405020304" pitchFamily="18" charset="0"/>
                <a:cs typeface="Arial" panose="020B0604020202020204" pitchFamily="34" charset="0"/>
              </a:rPr>
              <a:t>L</a:t>
            </a:r>
            <a:r>
              <a:rPr lang="en-GB" altLang="en-US" sz="2200" b="1" dirty="0" smtClean="0" bmk="">
                <a:solidFill>
                  <a:schemeClr val="tx1"/>
                </a:solidFill>
                <a:latin typeface="Arial" panose="020B0604020202020204" pitchFamily="34" charset="0"/>
                <a:ea typeface="Times New Roman" panose="02020603050405020304" pitchFamily="18" charset="0"/>
                <a:cs typeface="Arial" panose="020B0604020202020204" pitchFamily="34" charset="0"/>
              </a:rPr>
              <a:t>evel of depression</a:t>
            </a:r>
            <a:r>
              <a:rPr lang="en-GB" altLang="en-US" b="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r>
            <a:br>
              <a:rPr lang="en-GB" altLang="en-US" b="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br>
            <a:r>
              <a:rPr lang="en-GB" altLang="en-US" sz="3600" dirty="0">
                <a:solidFill>
                  <a:schemeClr val="tx1"/>
                </a:solidFill>
                <a:latin typeface="Arial" panose="020B0604020202020204" pitchFamily="34" charset="0"/>
              </a:rPr>
              <a:t/>
            </a:r>
            <a:br>
              <a:rPr lang="en-GB" altLang="en-US" sz="3600" dirty="0">
                <a:solidFill>
                  <a:schemeClr val="tx1"/>
                </a:solidFill>
                <a:latin typeface="Arial" panose="020B0604020202020204" pitchFamily="34" charset="0"/>
              </a:rPr>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03644095"/>
              </p:ext>
            </p:extLst>
          </p:nvPr>
        </p:nvGraphicFramePr>
        <p:xfrm>
          <a:off x="1371600" y="1293224"/>
          <a:ext cx="9601200" cy="5421084"/>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4108769539"/>
                    </a:ext>
                  </a:extLst>
                </a:gridCol>
                <a:gridCol w="3200400">
                  <a:extLst>
                    <a:ext uri="{9D8B030D-6E8A-4147-A177-3AD203B41FA5}">
                      <a16:colId xmlns:a16="http://schemas.microsoft.com/office/drawing/2014/main" val="1303684481"/>
                    </a:ext>
                  </a:extLst>
                </a:gridCol>
                <a:gridCol w="3200400">
                  <a:extLst>
                    <a:ext uri="{9D8B030D-6E8A-4147-A177-3AD203B41FA5}">
                      <a16:colId xmlns:a16="http://schemas.microsoft.com/office/drawing/2014/main" val="2214663013"/>
                    </a:ext>
                  </a:extLst>
                </a:gridCol>
              </a:tblGrid>
              <a:tr h="808688">
                <a:tc>
                  <a:txBody>
                    <a:bodyPr/>
                    <a:lstStyle/>
                    <a:p>
                      <a:endParaRPr lang="en-US" dirty="0">
                        <a:solidFill>
                          <a:schemeClr val="tx1"/>
                        </a:solidFill>
                      </a:endParaRPr>
                    </a:p>
                  </a:txBody>
                  <a:tcPr>
                    <a:solidFill>
                      <a:schemeClr val="bg1"/>
                    </a:solidFill>
                  </a:tcPr>
                </a:tc>
                <a:tc>
                  <a:txBody>
                    <a:bodyPr/>
                    <a:lstStyle/>
                    <a:p>
                      <a:r>
                        <a:rPr lang="en-US" dirty="0" smtClean="0">
                          <a:solidFill>
                            <a:schemeClr val="tx1"/>
                          </a:solidFill>
                        </a:rPr>
                        <a:t>Frequency</a:t>
                      </a:r>
                      <a:endParaRPr lang="en-US" dirty="0">
                        <a:solidFill>
                          <a:schemeClr val="tx1"/>
                        </a:solidFill>
                      </a:endParaRPr>
                    </a:p>
                  </a:txBody>
                  <a:tcPr>
                    <a:solidFill>
                      <a:schemeClr val="bg1"/>
                    </a:solidFill>
                  </a:tcPr>
                </a:tc>
                <a:tc>
                  <a:txBody>
                    <a:bodyPr/>
                    <a:lstStyle/>
                    <a:p>
                      <a:r>
                        <a:rPr lang="en-US" dirty="0" smtClean="0">
                          <a:solidFill>
                            <a:schemeClr val="tx1"/>
                          </a:solidFill>
                        </a:rPr>
                        <a:t>Percentage (%)</a:t>
                      </a:r>
                      <a:endParaRPr lang="en-US" dirty="0">
                        <a:solidFill>
                          <a:schemeClr val="tx1"/>
                        </a:solidFill>
                      </a:endParaRPr>
                    </a:p>
                  </a:txBody>
                  <a:tcPr>
                    <a:solidFill>
                      <a:schemeClr val="bg1"/>
                    </a:solidFill>
                  </a:tcPr>
                </a:tc>
                <a:extLst>
                  <a:ext uri="{0D108BD9-81ED-4DB2-BD59-A6C34878D82A}">
                    <a16:rowId xmlns:a16="http://schemas.microsoft.com/office/drawing/2014/main" val="2299074293"/>
                  </a:ext>
                </a:extLst>
              </a:tr>
              <a:tr h="808688">
                <a:tc>
                  <a:txBody>
                    <a:bodyPr/>
                    <a:lstStyle/>
                    <a:p>
                      <a:r>
                        <a:rPr lang="en-US" sz="2000" b="1" dirty="0" smtClean="0"/>
                        <a:t>Normal</a:t>
                      </a:r>
                      <a:endParaRPr lang="en-US" sz="2000" b="1" dirty="0"/>
                    </a:p>
                  </a:txBody>
                  <a:tcPr>
                    <a:solidFill>
                      <a:schemeClr val="bg1"/>
                    </a:solidFill>
                  </a:tcPr>
                </a:tc>
                <a:tc>
                  <a:txBody>
                    <a:bodyPr/>
                    <a:lstStyle/>
                    <a:p>
                      <a:pPr marL="0" marR="0" algn="just">
                        <a:lnSpc>
                          <a:spcPct val="150000"/>
                        </a:lnSpc>
                        <a:spcBef>
                          <a:spcPts val="0"/>
                        </a:spcBef>
                        <a:spcAft>
                          <a:spcPts val="1000"/>
                        </a:spcAft>
                        <a:tabLst>
                          <a:tab pos="228600" algn="dec"/>
                        </a:tabLst>
                      </a:pPr>
                      <a:r>
                        <a:rPr lang="en-US" sz="1800" dirty="0" smtClean="0">
                          <a:solidFill>
                            <a:schemeClr val="tx1"/>
                          </a:solidFill>
                          <a:effectLst/>
                          <a:latin typeface="Arial Black" panose="020B0A04020102020204" pitchFamily="34" charset="0"/>
                        </a:rPr>
                        <a:t>118</a:t>
                      </a:r>
                      <a:endParaRPr lang="en-US" sz="1800"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endParaRPr>
                    </a:p>
                  </a:txBody>
                  <a:tcPr marL="67593" marR="67593" marT="0" marB="0">
                    <a:solidFill>
                      <a:schemeClr val="bg1"/>
                    </a:solidFill>
                  </a:tcPr>
                </a:tc>
                <a:tc>
                  <a:txBody>
                    <a:bodyPr/>
                    <a:lstStyle/>
                    <a:p>
                      <a:pPr marL="0" marR="0" algn="just">
                        <a:lnSpc>
                          <a:spcPct val="150000"/>
                        </a:lnSpc>
                        <a:spcBef>
                          <a:spcPts val="0"/>
                        </a:spcBef>
                        <a:spcAft>
                          <a:spcPts val="1000"/>
                        </a:spcAft>
                        <a:tabLst>
                          <a:tab pos="228600" algn="dec"/>
                        </a:tabLst>
                      </a:pPr>
                      <a:r>
                        <a:rPr lang="en-US" sz="1800" dirty="0" smtClean="0">
                          <a:solidFill>
                            <a:schemeClr val="tx1"/>
                          </a:solidFill>
                          <a:effectLst/>
                          <a:latin typeface="Arial Black" panose="020B0A04020102020204" pitchFamily="34" charset="0"/>
                        </a:rPr>
                        <a:t>30</a:t>
                      </a:r>
                      <a:endParaRPr lang="en-US" sz="1800"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endParaRPr>
                    </a:p>
                  </a:txBody>
                  <a:tcPr marL="67593" marR="67593" marT="0" marB="0">
                    <a:solidFill>
                      <a:schemeClr val="bg1"/>
                    </a:solidFill>
                  </a:tcPr>
                </a:tc>
                <a:extLst>
                  <a:ext uri="{0D108BD9-81ED-4DB2-BD59-A6C34878D82A}">
                    <a16:rowId xmlns:a16="http://schemas.microsoft.com/office/drawing/2014/main" val="2597917006"/>
                  </a:ext>
                </a:extLst>
              </a:tr>
              <a:tr h="808688">
                <a:tc>
                  <a:txBody>
                    <a:bodyPr/>
                    <a:lstStyle/>
                    <a:p>
                      <a:r>
                        <a:rPr lang="en-US" sz="2000" b="1" dirty="0" smtClean="0"/>
                        <a:t>Mild</a:t>
                      </a:r>
                      <a:endParaRPr lang="en-US" sz="2000" b="1" dirty="0"/>
                    </a:p>
                  </a:txBody>
                  <a:tcPr>
                    <a:solidFill>
                      <a:schemeClr val="bg1"/>
                    </a:solidFill>
                  </a:tcPr>
                </a:tc>
                <a:tc>
                  <a:txBody>
                    <a:bodyPr/>
                    <a:lstStyle/>
                    <a:p>
                      <a:pPr marL="0" marR="0" algn="just">
                        <a:lnSpc>
                          <a:spcPct val="150000"/>
                        </a:lnSpc>
                        <a:spcBef>
                          <a:spcPts val="0"/>
                        </a:spcBef>
                        <a:spcAft>
                          <a:spcPts val="1000"/>
                        </a:spcAft>
                        <a:tabLst>
                          <a:tab pos="228600" algn="dec"/>
                        </a:tabLst>
                      </a:pPr>
                      <a:r>
                        <a:rPr lang="en-US" sz="1800" b="1" dirty="0" smtClean="0">
                          <a:solidFill>
                            <a:schemeClr val="tx1"/>
                          </a:solidFill>
                          <a:effectLst/>
                          <a:latin typeface="Arial Black" panose="020B0A04020102020204" pitchFamily="34" charset="0"/>
                        </a:rPr>
                        <a:t>74</a:t>
                      </a:r>
                      <a:endParaRPr lang="en-US" sz="1800" b="1"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endParaRPr>
                    </a:p>
                  </a:txBody>
                  <a:tcPr marL="67593" marR="67593" marT="0" marB="0">
                    <a:solidFill>
                      <a:schemeClr val="bg1"/>
                    </a:solidFill>
                  </a:tcPr>
                </a:tc>
                <a:tc>
                  <a:txBody>
                    <a:bodyPr/>
                    <a:lstStyle/>
                    <a:p>
                      <a:pPr marL="0" marR="0" algn="just">
                        <a:lnSpc>
                          <a:spcPct val="150000"/>
                        </a:lnSpc>
                        <a:spcBef>
                          <a:spcPts val="0"/>
                        </a:spcBef>
                        <a:spcAft>
                          <a:spcPts val="1000"/>
                        </a:spcAft>
                        <a:tabLst>
                          <a:tab pos="228600" algn="dec"/>
                        </a:tabLst>
                      </a:pPr>
                      <a:r>
                        <a:rPr lang="en-US" sz="1800" b="1" dirty="0" smtClean="0">
                          <a:solidFill>
                            <a:schemeClr val="tx1"/>
                          </a:solidFill>
                          <a:effectLst/>
                          <a:latin typeface="Arial Black" panose="020B0A04020102020204" pitchFamily="34" charset="0"/>
                        </a:rPr>
                        <a:t>19</a:t>
                      </a:r>
                      <a:endParaRPr lang="en-US" sz="1800" b="1"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endParaRPr>
                    </a:p>
                  </a:txBody>
                  <a:tcPr marL="67593" marR="67593" marT="0" marB="0">
                    <a:solidFill>
                      <a:schemeClr val="bg1"/>
                    </a:solidFill>
                  </a:tcPr>
                </a:tc>
                <a:extLst>
                  <a:ext uri="{0D108BD9-81ED-4DB2-BD59-A6C34878D82A}">
                    <a16:rowId xmlns:a16="http://schemas.microsoft.com/office/drawing/2014/main" val="833618552"/>
                  </a:ext>
                </a:extLst>
              </a:tr>
              <a:tr h="808688">
                <a:tc>
                  <a:txBody>
                    <a:bodyPr/>
                    <a:lstStyle/>
                    <a:p>
                      <a:r>
                        <a:rPr lang="en-US" sz="2000" b="1" dirty="0" smtClean="0"/>
                        <a:t>Moderate</a:t>
                      </a:r>
                      <a:endParaRPr lang="en-US" sz="2000" b="1" dirty="0"/>
                    </a:p>
                  </a:txBody>
                  <a:tcPr>
                    <a:solidFill>
                      <a:schemeClr val="bg1"/>
                    </a:solidFill>
                  </a:tcPr>
                </a:tc>
                <a:tc>
                  <a:txBody>
                    <a:bodyPr/>
                    <a:lstStyle/>
                    <a:p>
                      <a:pPr marL="0" marR="0" algn="just">
                        <a:lnSpc>
                          <a:spcPct val="150000"/>
                        </a:lnSpc>
                        <a:spcBef>
                          <a:spcPts val="0"/>
                        </a:spcBef>
                        <a:spcAft>
                          <a:spcPts val="1000"/>
                        </a:spcAft>
                        <a:tabLst>
                          <a:tab pos="228600" algn="dec"/>
                        </a:tabLst>
                      </a:pPr>
                      <a:r>
                        <a:rPr lang="en-US" sz="1800" dirty="0" smtClean="0">
                          <a:solidFill>
                            <a:schemeClr val="tx1"/>
                          </a:solidFill>
                          <a:effectLst/>
                          <a:latin typeface="Arial Black" panose="020B0A04020102020204" pitchFamily="34" charset="0"/>
                        </a:rPr>
                        <a:t>122</a:t>
                      </a:r>
                      <a:endParaRPr lang="en-US" sz="1800"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endParaRPr>
                    </a:p>
                  </a:txBody>
                  <a:tcPr marL="67593" marR="67593" marT="0" marB="0">
                    <a:solidFill>
                      <a:schemeClr val="bg1"/>
                    </a:solidFill>
                  </a:tcPr>
                </a:tc>
                <a:tc>
                  <a:txBody>
                    <a:bodyPr/>
                    <a:lstStyle/>
                    <a:p>
                      <a:pPr marL="0" marR="0" algn="just">
                        <a:lnSpc>
                          <a:spcPct val="150000"/>
                        </a:lnSpc>
                        <a:spcBef>
                          <a:spcPts val="0"/>
                        </a:spcBef>
                        <a:spcAft>
                          <a:spcPts val="1000"/>
                        </a:spcAft>
                        <a:tabLst>
                          <a:tab pos="228600" algn="dec"/>
                        </a:tabLst>
                      </a:pPr>
                      <a:r>
                        <a:rPr lang="en-US" sz="1800" dirty="0" smtClean="0">
                          <a:solidFill>
                            <a:schemeClr val="tx1"/>
                          </a:solidFill>
                          <a:effectLst/>
                          <a:latin typeface="Arial Black" panose="020B0A04020102020204" pitchFamily="34" charset="0"/>
                        </a:rPr>
                        <a:t>31</a:t>
                      </a:r>
                      <a:endParaRPr lang="en-US" sz="1800"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endParaRPr>
                    </a:p>
                  </a:txBody>
                  <a:tcPr marL="67593" marR="67593" marT="0" marB="0">
                    <a:solidFill>
                      <a:schemeClr val="bg1"/>
                    </a:solidFill>
                  </a:tcPr>
                </a:tc>
                <a:extLst>
                  <a:ext uri="{0D108BD9-81ED-4DB2-BD59-A6C34878D82A}">
                    <a16:rowId xmlns:a16="http://schemas.microsoft.com/office/drawing/2014/main" val="1832453594"/>
                  </a:ext>
                </a:extLst>
              </a:tr>
              <a:tr h="808688">
                <a:tc>
                  <a:txBody>
                    <a:bodyPr/>
                    <a:lstStyle/>
                    <a:p>
                      <a:r>
                        <a:rPr lang="en-US" sz="2000" b="1" dirty="0" smtClean="0"/>
                        <a:t>Severe</a:t>
                      </a:r>
                      <a:endParaRPr lang="en-US" sz="2000" b="1" dirty="0"/>
                    </a:p>
                  </a:txBody>
                  <a:tcPr>
                    <a:solidFill>
                      <a:schemeClr val="bg1"/>
                    </a:solidFill>
                  </a:tcPr>
                </a:tc>
                <a:tc>
                  <a:txBody>
                    <a:bodyPr/>
                    <a:lstStyle/>
                    <a:p>
                      <a:pPr marL="0" marR="0" algn="just">
                        <a:lnSpc>
                          <a:spcPct val="150000"/>
                        </a:lnSpc>
                        <a:spcBef>
                          <a:spcPts val="0"/>
                        </a:spcBef>
                        <a:spcAft>
                          <a:spcPts val="1000"/>
                        </a:spcAft>
                        <a:tabLst>
                          <a:tab pos="228600" algn="dec"/>
                        </a:tabLst>
                      </a:pPr>
                      <a:r>
                        <a:rPr lang="en-US" sz="1800" dirty="0" smtClean="0">
                          <a:solidFill>
                            <a:schemeClr val="tx1"/>
                          </a:solidFill>
                          <a:effectLst/>
                          <a:latin typeface="Arial Black" panose="020B0A04020102020204" pitchFamily="34" charset="0"/>
                        </a:rPr>
                        <a:t>42</a:t>
                      </a:r>
                      <a:endParaRPr lang="en-US" sz="1800"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endParaRPr>
                    </a:p>
                  </a:txBody>
                  <a:tcPr marL="67593" marR="67593" marT="0" marB="0">
                    <a:solidFill>
                      <a:schemeClr val="bg1"/>
                    </a:solidFill>
                  </a:tcPr>
                </a:tc>
                <a:tc>
                  <a:txBody>
                    <a:bodyPr/>
                    <a:lstStyle/>
                    <a:p>
                      <a:pPr marL="0" marR="0" algn="just">
                        <a:lnSpc>
                          <a:spcPct val="150000"/>
                        </a:lnSpc>
                        <a:spcBef>
                          <a:spcPts val="0"/>
                        </a:spcBef>
                        <a:spcAft>
                          <a:spcPts val="1000"/>
                        </a:spcAft>
                        <a:tabLst>
                          <a:tab pos="228600" algn="dec"/>
                        </a:tabLst>
                      </a:pPr>
                      <a:r>
                        <a:rPr lang="en-US" sz="1800" dirty="0" smtClean="0">
                          <a:solidFill>
                            <a:schemeClr val="tx1"/>
                          </a:solidFill>
                          <a:effectLst/>
                          <a:latin typeface="Arial Black" panose="020B0A04020102020204" pitchFamily="34" charset="0"/>
                          <a:ea typeface="+mn-ea"/>
                          <a:cs typeface="+mn-cs"/>
                        </a:rPr>
                        <a:t>11</a:t>
                      </a:r>
                      <a:endParaRPr lang="en-US" sz="1800"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endParaRPr>
                    </a:p>
                  </a:txBody>
                  <a:tcPr marL="67593" marR="67593" marT="0" marB="0">
                    <a:solidFill>
                      <a:schemeClr val="bg1"/>
                    </a:solidFill>
                  </a:tcPr>
                </a:tc>
                <a:extLst>
                  <a:ext uri="{0D108BD9-81ED-4DB2-BD59-A6C34878D82A}">
                    <a16:rowId xmlns:a16="http://schemas.microsoft.com/office/drawing/2014/main" val="2884836946"/>
                  </a:ext>
                </a:extLst>
              </a:tr>
              <a:tr h="808688">
                <a:tc>
                  <a:txBody>
                    <a:bodyPr/>
                    <a:lstStyle/>
                    <a:p>
                      <a:r>
                        <a:rPr lang="en-US" sz="2000" b="1" dirty="0" smtClean="0"/>
                        <a:t>Extremely</a:t>
                      </a:r>
                      <a:r>
                        <a:rPr lang="en-US" sz="2000" b="1" baseline="0" dirty="0" smtClean="0"/>
                        <a:t> severe</a:t>
                      </a:r>
                      <a:endParaRPr lang="en-US" sz="2000" b="1" dirty="0"/>
                    </a:p>
                  </a:txBody>
                  <a:tcPr>
                    <a:solidFill>
                      <a:schemeClr val="bg1"/>
                    </a:solidFill>
                  </a:tcPr>
                </a:tc>
                <a:tc>
                  <a:txBody>
                    <a:bodyPr/>
                    <a:lstStyle/>
                    <a:p>
                      <a:pPr marL="0" marR="0" algn="just">
                        <a:lnSpc>
                          <a:spcPct val="150000"/>
                        </a:lnSpc>
                        <a:spcBef>
                          <a:spcPts val="0"/>
                        </a:spcBef>
                        <a:spcAft>
                          <a:spcPts val="1000"/>
                        </a:spcAft>
                        <a:tabLst>
                          <a:tab pos="228600" algn="dec"/>
                        </a:tabLst>
                      </a:pPr>
                      <a:r>
                        <a:rPr lang="en-US" sz="1800" dirty="0" smtClean="0">
                          <a:solidFill>
                            <a:schemeClr val="tx1"/>
                          </a:solidFill>
                          <a:effectLst/>
                          <a:latin typeface="Arial Black" panose="020B0A04020102020204" pitchFamily="34" charset="0"/>
                        </a:rPr>
                        <a:t>34</a:t>
                      </a:r>
                      <a:endParaRPr lang="en-US" sz="1800"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endParaRPr>
                    </a:p>
                  </a:txBody>
                  <a:tcPr marL="67593" marR="67593" marT="0" marB="0">
                    <a:solidFill>
                      <a:schemeClr val="bg1"/>
                    </a:solidFill>
                  </a:tcPr>
                </a:tc>
                <a:tc>
                  <a:txBody>
                    <a:bodyPr/>
                    <a:lstStyle/>
                    <a:p>
                      <a:pPr marL="0" marR="0" algn="just">
                        <a:lnSpc>
                          <a:spcPct val="150000"/>
                        </a:lnSpc>
                        <a:spcBef>
                          <a:spcPts val="0"/>
                        </a:spcBef>
                        <a:spcAft>
                          <a:spcPts val="1000"/>
                        </a:spcAft>
                        <a:tabLst>
                          <a:tab pos="228600" algn="dec"/>
                        </a:tabLst>
                      </a:pPr>
                      <a:r>
                        <a:rPr lang="en-US" sz="1800" dirty="0" smtClean="0">
                          <a:solidFill>
                            <a:schemeClr val="tx1"/>
                          </a:solidFill>
                          <a:effectLst/>
                          <a:latin typeface="Arial Black" panose="020B0A04020102020204" pitchFamily="34" charset="0"/>
                          <a:ea typeface="+mn-ea"/>
                          <a:cs typeface="+mn-cs"/>
                        </a:rPr>
                        <a:t>9</a:t>
                      </a:r>
                      <a:endParaRPr lang="en-US" sz="1800"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endParaRPr>
                    </a:p>
                  </a:txBody>
                  <a:tcPr marL="67593" marR="67593" marT="0" marB="0">
                    <a:solidFill>
                      <a:schemeClr val="bg1"/>
                    </a:solidFill>
                  </a:tcPr>
                </a:tc>
                <a:extLst>
                  <a:ext uri="{0D108BD9-81ED-4DB2-BD59-A6C34878D82A}">
                    <a16:rowId xmlns:a16="http://schemas.microsoft.com/office/drawing/2014/main" val="332876269"/>
                  </a:ext>
                </a:extLst>
              </a:tr>
              <a:tr h="568956">
                <a:tc>
                  <a:txBody>
                    <a:bodyPr/>
                    <a:lstStyle/>
                    <a:p>
                      <a:endParaRPr lang="en-US" sz="2000" b="1" dirty="0"/>
                    </a:p>
                  </a:txBody>
                  <a:tcPr>
                    <a:solidFill>
                      <a:schemeClr val="bg1"/>
                    </a:solidFill>
                  </a:tcPr>
                </a:tc>
                <a:tc>
                  <a:txBody>
                    <a:bodyPr/>
                    <a:lstStyle/>
                    <a:p>
                      <a:pPr marL="0" marR="0" algn="just">
                        <a:lnSpc>
                          <a:spcPct val="150000"/>
                        </a:lnSpc>
                        <a:spcBef>
                          <a:spcPts val="0"/>
                        </a:spcBef>
                        <a:spcAft>
                          <a:spcPts val="1000"/>
                        </a:spcAft>
                        <a:tabLst>
                          <a:tab pos="228600" algn="dec"/>
                        </a:tabLst>
                      </a:pPr>
                      <a:r>
                        <a:rPr lang="en-US" sz="1800" dirty="0" smtClean="0">
                          <a:solidFill>
                            <a:schemeClr val="tx1"/>
                          </a:solidFill>
                          <a:effectLst/>
                          <a:latin typeface="Arial Black" panose="020B0A04020102020204" pitchFamily="34" charset="0"/>
                          <a:ea typeface="+mn-ea"/>
                          <a:cs typeface="Times New Roman" panose="02020603050405020304" pitchFamily="18" charset="0"/>
                        </a:rPr>
                        <a:t>[N]=390</a:t>
                      </a:r>
                      <a:endParaRPr lang="en-US" sz="1800"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endParaRPr>
                    </a:p>
                  </a:txBody>
                  <a:tcPr marL="67593" marR="67593" marT="0" marB="0">
                    <a:solidFill>
                      <a:schemeClr val="bg1"/>
                    </a:solidFill>
                  </a:tcPr>
                </a:tc>
                <a:tc>
                  <a:txBody>
                    <a:bodyPr/>
                    <a:lstStyle/>
                    <a:p>
                      <a:pPr marL="0" marR="0" algn="just">
                        <a:lnSpc>
                          <a:spcPct val="150000"/>
                        </a:lnSpc>
                        <a:spcBef>
                          <a:spcPts val="0"/>
                        </a:spcBef>
                        <a:spcAft>
                          <a:spcPts val="1000"/>
                        </a:spcAft>
                        <a:tabLst>
                          <a:tab pos="228600" algn="dec"/>
                        </a:tabLst>
                      </a:pPr>
                      <a:r>
                        <a:rPr lang="en-US" sz="1800" dirty="0" smtClean="0">
                          <a:solidFill>
                            <a:schemeClr val="tx1"/>
                          </a:solidFill>
                          <a:effectLst/>
                          <a:latin typeface="Arial Black" panose="020B0A04020102020204" pitchFamily="34" charset="0"/>
                          <a:cs typeface="Times New Roman" panose="02020603050405020304" pitchFamily="18" charset="0"/>
                        </a:rPr>
                        <a:t>100</a:t>
                      </a:r>
                      <a:endParaRPr lang="en-US" sz="1800"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endParaRPr>
                    </a:p>
                  </a:txBody>
                  <a:tcPr marL="67593" marR="67593" marT="0" marB="0">
                    <a:solidFill>
                      <a:schemeClr val="bg1"/>
                    </a:solidFill>
                  </a:tcPr>
                </a:tc>
                <a:extLst>
                  <a:ext uri="{0D108BD9-81ED-4DB2-BD59-A6C34878D82A}">
                    <a16:rowId xmlns:a16="http://schemas.microsoft.com/office/drawing/2014/main" val="220203852"/>
                  </a:ext>
                </a:extLst>
              </a:tr>
            </a:tbl>
          </a:graphicData>
        </a:graphic>
      </p:graphicFrame>
    </p:spTree>
    <p:extLst>
      <p:ext uri="{BB962C8B-B14F-4D97-AF65-F5344CB8AC3E}">
        <p14:creationId xmlns:p14="http://schemas.microsoft.com/office/powerpoint/2010/main" val="2306012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474" y="111035"/>
            <a:ext cx="9601200" cy="607422"/>
          </a:xfrm>
          <a:solidFill>
            <a:schemeClr val="accent5">
              <a:lumMod val="20000"/>
              <a:lumOff val="80000"/>
            </a:schemeClr>
          </a:solidFill>
        </p:spPr>
        <p:txBody>
          <a:bodyPr>
            <a:normAutofit fontScale="90000"/>
          </a:bodyPr>
          <a:lstStyle/>
          <a:p>
            <a:r>
              <a:rPr lang="en-US" altLang="en-US" sz="2700" b="1" dirty="0" smtClean="0" bmk="">
                <a:latin typeface="Arial" panose="020B0604020202020204" pitchFamily="34" charset="0"/>
                <a:ea typeface="Times New Roman" panose="02020603050405020304" pitchFamily="18" charset="0"/>
                <a:cs typeface="Times New Roman" panose="02020603050405020304" pitchFamily="18" charset="0"/>
              </a:rPr>
              <a:t>                     </a:t>
            </a:r>
            <a:r>
              <a:rPr lang="en-US" altLang="en-US" sz="2700" dirty="0" smtClean="0" bmk="">
                <a:latin typeface="Arial" panose="020B0604020202020204" pitchFamily="34" charset="0"/>
                <a:ea typeface="Times New Roman" panose="02020603050405020304" pitchFamily="18" charset="0"/>
                <a:cs typeface="Arial" panose="020B0604020202020204" pitchFamily="34" charset="0"/>
              </a:rPr>
              <a:t>2.0 </a:t>
            </a:r>
            <a:r>
              <a:rPr lang="en-US" altLang="en-US" sz="2700" dirty="0" smtClean="0" bmk="">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GB" altLang="en-US" sz="2700" dirty="0" bmk="_Toc508156073">
                <a:solidFill>
                  <a:schemeClr val="tx1"/>
                </a:solidFill>
                <a:latin typeface="Arial" panose="020B0604020202020204" pitchFamily="34" charset="0"/>
                <a:ea typeface="Times New Roman" panose="02020603050405020304" pitchFamily="18" charset="0"/>
                <a:cs typeface="Arial" panose="020B0604020202020204" pitchFamily="34" charset="0"/>
              </a:rPr>
              <a:t>Demographics and stress</a:t>
            </a:r>
            <a:r>
              <a:rPr lang="en-GB" altLang="en-US" b="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GB" altLang="en-US" dirty="0">
                <a:solidFill>
                  <a:schemeClr val="tx1"/>
                </a:solidFill>
                <a:latin typeface="Arial" panose="020B0604020202020204" pitchFamily="34" charset="0"/>
              </a:rPr>
              <a:t/>
            </a:r>
            <a:br>
              <a:rPr lang="en-GB" altLang="en-US" dirty="0">
                <a:solidFill>
                  <a:schemeClr val="tx1"/>
                </a:solidFill>
                <a:latin typeface="Arial" panose="020B0604020202020204" pitchFamily="34" charset="0"/>
              </a:rPr>
            </a:br>
            <a:endParaRPr lang="en-US" dirty="0"/>
          </a:p>
        </p:txBody>
      </p:sp>
      <mc:AlternateContent xmlns:mc="http://schemas.openxmlformats.org/markup-compatibility/2006">
        <mc:Choice xmlns:a14="http://schemas.microsoft.com/office/drawing/2010/main" Requires="a14">
          <p:graphicFrame>
            <p:nvGraphicFramePr>
              <p:cNvPr id="6" name="Content Placeholder 5"/>
              <p:cNvGraphicFramePr>
                <a:graphicFrameLocks noGrp="1"/>
              </p:cNvGraphicFramePr>
              <p:nvPr>
                <p:ph idx="1"/>
                <p:extLst>
                  <p:ext uri="{D42A27DB-BD31-4B8C-83A1-F6EECF244321}">
                    <p14:modId xmlns:p14="http://schemas.microsoft.com/office/powerpoint/2010/main" val="3415755249"/>
                  </p:ext>
                </p:extLst>
              </p:nvPr>
            </p:nvGraphicFramePr>
            <p:xfrm>
              <a:off x="1345474" y="718457"/>
              <a:ext cx="9601200" cy="6129842"/>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1925993798"/>
                        </a:ext>
                      </a:extLst>
                    </a:gridCol>
                    <a:gridCol w="1066800">
                      <a:extLst>
                        <a:ext uri="{9D8B030D-6E8A-4147-A177-3AD203B41FA5}">
                          <a16:colId xmlns:a16="http://schemas.microsoft.com/office/drawing/2014/main" val="378973788"/>
                        </a:ext>
                      </a:extLst>
                    </a:gridCol>
                    <a:gridCol w="1066800">
                      <a:extLst>
                        <a:ext uri="{9D8B030D-6E8A-4147-A177-3AD203B41FA5}">
                          <a16:colId xmlns:a16="http://schemas.microsoft.com/office/drawing/2014/main" val="1146034782"/>
                        </a:ext>
                      </a:extLst>
                    </a:gridCol>
                    <a:gridCol w="1066800">
                      <a:extLst>
                        <a:ext uri="{9D8B030D-6E8A-4147-A177-3AD203B41FA5}">
                          <a16:colId xmlns:a16="http://schemas.microsoft.com/office/drawing/2014/main" val="3726181313"/>
                        </a:ext>
                      </a:extLst>
                    </a:gridCol>
                    <a:gridCol w="1066800">
                      <a:extLst>
                        <a:ext uri="{9D8B030D-6E8A-4147-A177-3AD203B41FA5}">
                          <a16:colId xmlns:a16="http://schemas.microsoft.com/office/drawing/2014/main" val="1935675967"/>
                        </a:ext>
                      </a:extLst>
                    </a:gridCol>
                    <a:gridCol w="1066800">
                      <a:extLst>
                        <a:ext uri="{9D8B030D-6E8A-4147-A177-3AD203B41FA5}">
                          <a16:colId xmlns:a16="http://schemas.microsoft.com/office/drawing/2014/main" val="4109134676"/>
                        </a:ext>
                      </a:extLst>
                    </a:gridCol>
                    <a:gridCol w="1066800">
                      <a:extLst>
                        <a:ext uri="{9D8B030D-6E8A-4147-A177-3AD203B41FA5}">
                          <a16:colId xmlns:a16="http://schemas.microsoft.com/office/drawing/2014/main" val="982061388"/>
                        </a:ext>
                      </a:extLst>
                    </a:gridCol>
                    <a:gridCol w="1066800">
                      <a:extLst>
                        <a:ext uri="{9D8B030D-6E8A-4147-A177-3AD203B41FA5}">
                          <a16:colId xmlns:a16="http://schemas.microsoft.com/office/drawing/2014/main" val="2420889861"/>
                        </a:ext>
                      </a:extLst>
                    </a:gridCol>
                    <a:gridCol w="1066800">
                      <a:extLst>
                        <a:ext uri="{9D8B030D-6E8A-4147-A177-3AD203B41FA5}">
                          <a16:colId xmlns:a16="http://schemas.microsoft.com/office/drawing/2014/main" val="535438858"/>
                        </a:ext>
                      </a:extLst>
                    </a:gridCol>
                  </a:tblGrid>
                  <a:tr h="507542">
                    <a:tc gridSpan="2">
                      <a:txBody>
                        <a:bodyPr/>
                        <a:lstStyle/>
                        <a:p>
                          <a:pPr marL="0" marR="0" algn="just" fontAlgn="auto">
                            <a:lnSpc>
                              <a:spcPct val="150000"/>
                            </a:lnSpc>
                            <a:spcBef>
                              <a:spcPts val="0"/>
                            </a:spcBef>
                            <a:spcAft>
                              <a:spcPts val="0"/>
                            </a:spcAft>
                          </a:pPr>
                          <a:r>
                            <a:rPr lang="en-US" sz="1200" b="1" dirty="0" smtClean="0">
                              <a:solidFill>
                                <a:schemeClr val="tx1"/>
                              </a:solidFill>
                              <a:effectLst/>
                              <a:latin typeface="Arial Black" panose="020B0A04020102020204" pitchFamily="34" charset="0"/>
                              <a:cs typeface="Times New Roman" panose="02020603050405020304" pitchFamily="18" charset="0"/>
                            </a:rPr>
                            <a:t>Variable</a:t>
                          </a:r>
                        </a:p>
                        <a:p>
                          <a:pPr marL="0" marR="0" algn="just" fontAlgn="auto">
                            <a:lnSpc>
                              <a:spcPct val="150000"/>
                            </a:lnSpc>
                            <a:spcBef>
                              <a:spcPts val="0"/>
                            </a:spcBef>
                            <a:spcAft>
                              <a:spcPts val="0"/>
                            </a:spcAft>
                          </a:pP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endParaRPr lang="en-US"/>
                        </a:p>
                      </a:txBody>
                      <a:tcPr/>
                    </a:tc>
                    <a:tc>
                      <a:txBody>
                        <a:bodyPr/>
                        <a:lstStyle/>
                        <a:p>
                          <a:pPr marL="0" marR="0" algn="just" fontAlgn="auto">
                            <a:lnSpc>
                              <a:spcPct val="150000"/>
                            </a:lnSpc>
                            <a:spcBef>
                              <a:spcPts val="0"/>
                            </a:spcBef>
                            <a:spcAft>
                              <a:spcPts val="0"/>
                            </a:spcAft>
                          </a:pPr>
                          <a:r>
                            <a:rPr lang="en-US" sz="1200" b="1" dirty="0">
                              <a:solidFill>
                                <a:schemeClr val="tx1"/>
                              </a:solidFill>
                              <a:effectLst/>
                              <a:latin typeface="Arial Black" panose="020B0A04020102020204" pitchFamily="34" charset="0"/>
                              <a:cs typeface="Times New Roman" panose="02020603050405020304" pitchFamily="18" charset="0"/>
                            </a:rPr>
                            <a:t>F</a:t>
                          </a: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fontAlgn="auto">
                            <a:lnSpc>
                              <a:spcPct val="150000"/>
                            </a:lnSpc>
                            <a:spcBef>
                              <a:spcPts val="0"/>
                            </a:spcBef>
                            <a:spcAft>
                              <a:spcPts val="0"/>
                            </a:spcAft>
                          </a:pPr>
                          <a:r>
                            <a:rPr lang="en-US" sz="1200" b="1" dirty="0">
                              <a:solidFill>
                                <a:schemeClr val="tx1"/>
                              </a:solidFill>
                              <a:effectLst/>
                              <a:latin typeface="Arial Black" panose="020B0A04020102020204" pitchFamily="34" charset="0"/>
                              <a:cs typeface="Times New Roman" panose="02020603050405020304" pitchFamily="18" charset="0"/>
                            </a:rPr>
                            <a:t>%</a:t>
                          </a: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fontAlgn="auto">
                            <a:lnSpc>
                              <a:spcPct val="150000"/>
                            </a:lnSpc>
                            <a:spcBef>
                              <a:spcPts val="0"/>
                            </a:spcBef>
                            <a:spcAft>
                              <a:spcPts val="0"/>
                            </a:spcAft>
                          </a:pPr>
                          <a:r>
                            <a:rPr lang="en-US" sz="1200" b="1" dirty="0">
                              <a:solidFill>
                                <a:schemeClr val="tx1"/>
                              </a:solidFill>
                              <a:effectLst/>
                              <a:latin typeface="Arial Black" panose="020B0A04020102020204" pitchFamily="34" charset="0"/>
                              <a:cs typeface="Times New Roman" panose="02020603050405020304" pitchFamily="18" charset="0"/>
                            </a:rPr>
                            <a:t>normal</a:t>
                          </a:r>
                        </a:p>
                        <a:p>
                          <a:pPr marL="0" marR="0" algn="just" fontAlgn="auto">
                            <a:lnSpc>
                              <a:spcPct val="150000"/>
                            </a:lnSpc>
                            <a:spcBef>
                              <a:spcPts val="0"/>
                            </a:spcBef>
                            <a:spcAft>
                              <a:spcPts val="0"/>
                            </a:spcAft>
                          </a:pPr>
                          <a:r>
                            <a:rPr lang="en-US" sz="1200" b="1" dirty="0">
                              <a:solidFill>
                                <a:schemeClr val="tx1"/>
                              </a:solidFill>
                              <a:effectLst/>
                              <a:latin typeface="Arial Black" panose="020B0A04020102020204" pitchFamily="34" charset="0"/>
                              <a:cs typeface="Times New Roman" panose="02020603050405020304" pitchFamily="18" charset="0"/>
                            </a:rPr>
                            <a:t>n (%)</a:t>
                          </a: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fontAlgn="auto">
                            <a:lnSpc>
                              <a:spcPct val="150000"/>
                            </a:lnSpc>
                            <a:spcBef>
                              <a:spcPts val="0"/>
                            </a:spcBef>
                            <a:spcAft>
                              <a:spcPts val="0"/>
                            </a:spcAft>
                          </a:pPr>
                          <a:r>
                            <a:rPr lang="en-US" sz="1200" b="1" dirty="0">
                              <a:solidFill>
                                <a:schemeClr val="tx1"/>
                              </a:solidFill>
                              <a:effectLst/>
                              <a:latin typeface="Arial Black" panose="020B0A04020102020204" pitchFamily="34" charset="0"/>
                              <a:cs typeface="Times New Roman" panose="02020603050405020304" pitchFamily="18" charset="0"/>
                            </a:rPr>
                            <a:t>stressed</a:t>
                          </a:r>
                        </a:p>
                        <a:p>
                          <a:pPr marL="0" marR="0" algn="just" fontAlgn="auto">
                            <a:lnSpc>
                              <a:spcPct val="150000"/>
                            </a:lnSpc>
                            <a:spcBef>
                              <a:spcPts val="0"/>
                            </a:spcBef>
                            <a:spcAft>
                              <a:spcPts val="0"/>
                            </a:spcAft>
                          </a:pPr>
                          <a:r>
                            <a:rPr lang="en-US" sz="1200" b="1" dirty="0">
                              <a:solidFill>
                                <a:schemeClr val="tx1"/>
                              </a:solidFill>
                              <a:effectLst/>
                              <a:latin typeface="Arial Black" panose="020B0A04020102020204" pitchFamily="34" charset="0"/>
                              <a:cs typeface="Times New Roman" panose="02020603050405020304" pitchFamily="18" charset="0"/>
                            </a:rPr>
                            <a:t>n (%)</a:t>
                          </a: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fontAlgn="auto">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200" b="1" i="1" smtClean="0">
                                        <a:solidFill>
                                          <a:schemeClr val="tx1"/>
                                        </a:solidFill>
                                        <a:effectLst/>
                                        <a:latin typeface="Cambria Math" panose="02040503050406030204" pitchFamily="18" charset="0"/>
                                      </a:rPr>
                                    </m:ctrlPr>
                                  </m:sSupPr>
                                  <m:e>
                                    <m:r>
                                      <a:rPr lang="en-US" sz="1200" b="1" i="1">
                                        <a:solidFill>
                                          <a:schemeClr val="tx1"/>
                                        </a:solidFill>
                                        <a:effectLst/>
                                        <a:latin typeface="Cambria Math" panose="02040503050406030204" pitchFamily="18" charset="0"/>
                                      </a:rPr>
                                      <m:t>𝑿</m:t>
                                    </m:r>
                                  </m:e>
                                  <m:sup>
                                    <m:r>
                                      <a:rPr lang="en-US" sz="1200" b="1" i="1">
                                        <a:solidFill>
                                          <a:schemeClr val="tx1"/>
                                        </a:solidFill>
                                        <a:effectLst/>
                                        <a:latin typeface="Cambria Math" panose="02040503050406030204" pitchFamily="18" charset="0"/>
                                      </a:rPr>
                                      <m:t>𝟐</m:t>
                                    </m:r>
                                  </m:sup>
                                </m:sSup>
                              </m:oMath>
                            </m:oMathPara>
                          </a14:m>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fontAlgn="auto">
                            <a:lnSpc>
                              <a:spcPct val="150000"/>
                            </a:lnSpc>
                            <a:spcBef>
                              <a:spcPts val="0"/>
                            </a:spcBef>
                            <a:spcAft>
                              <a:spcPts val="0"/>
                            </a:spcAft>
                          </a:pPr>
                          <a:r>
                            <a:rPr lang="en-US" sz="1200" b="1" dirty="0" err="1">
                              <a:solidFill>
                                <a:schemeClr val="tx1"/>
                              </a:solidFill>
                              <a:effectLst/>
                              <a:latin typeface="Arial Black" panose="020B0A04020102020204" pitchFamily="34" charset="0"/>
                              <a:cs typeface="Times New Roman" panose="02020603050405020304" pitchFamily="18" charset="0"/>
                            </a:rPr>
                            <a:t>df</a:t>
                          </a: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fontAlgn="auto">
                            <a:lnSpc>
                              <a:spcPct val="150000"/>
                            </a:lnSpc>
                            <a:spcBef>
                              <a:spcPts val="0"/>
                            </a:spcBef>
                            <a:spcAft>
                              <a:spcPts val="0"/>
                            </a:spcAft>
                          </a:pPr>
                          <a:r>
                            <a:rPr lang="en-US" sz="1200" b="1" dirty="0">
                              <a:solidFill>
                                <a:schemeClr val="tx1"/>
                              </a:solidFill>
                              <a:effectLst/>
                              <a:latin typeface="Arial Black" panose="020B0A04020102020204" pitchFamily="34" charset="0"/>
                              <a:cs typeface="Times New Roman" panose="02020603050405020304" pitchFamily="18" charset="0"/>
                            </a:rPr>
                            <a:t>p- value</a:t>
                          </a: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4229103275"/>
                      </a:ext>
                    </a:extLst>
                  </a:tr>
                  <a:tr h="369122">
                    <a:tc>
                      <a:txBody>
                        <a:bodyPr/>
                        <a:lstStyle/>
                        <a:p>
                          <a:r>
                            <a:rPr lang="en-US" sz="1400" b="1" dirty="0" smtClean="0">
                              <a:latin typeface="Times New Roman" panose="02020603050405020304" pitchFamily="18" charset="0"/>
                              <a:cs typeface="Times New Roman" panose="02020603050405020304" pitchFamily="18" charset="0"/>
                            </a:rPr>
                            <a:t>Sex</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Male</a:t>
                          </a:r>
                        </a:p>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156</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40</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49</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solidFill>
                                <a:srgbClr val="0070C0"/>
                              </a:solidFill>
                              <a:latin typeface="Arial Black" panose="020B0A04020102020204" pitchFamily="34" charset="0"/>
                              <a:cs typeface="Times New Roman" panose="02020603050405020304" pitchFamily="18" charset="0"/>
                            </a:rPr>
                            <a:t>51</a:t>
                          </a:r>
                          <a:endParaRPr lang="en-US" sz="14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8.036</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1</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0.384</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610125371"/>
                      </a:ext>
                    </a:extLst>
                  </a:tr>
                  <a:tr h="369122">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Female</a:t>
                          </a:r>
                        </a:p>
                        <a:p>
                          <a:endParaRPr lang="en-US" sz="1400" b="1" dirty="0" smtClean="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234</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60</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45</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solidFill>
                                <a:srgbClr val="0070C0"/>
                              </a:solidFill>
                              <a:latin typeface="Arial Black" panose="020B0A04020102020204" pitchFamily="34" charset="0"/>
                              <a:cs typeface="Times New Roman" panose="02020603050405020304" pitchFamily="18" charset="0"/>
                            </a:rPr>
                            <a:t>55</a:t>
                          </a:r>
                          <a:endParaRPr lang="en-US" sz="14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endParaRPr lang="en-US" sz="14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22756696"/>
                      </a:ext>
                    </a:extLst>
                  </a:tr>
                  <a:tr h="369122">
                    <a:tc>
                      <a:txBody>
                        <a:bodyPr/>
                        <a:lstStyle/>
                        <a:p>
                          <a:r>
                            <a:rPr lang="en-US" sz="1400" b="1" dirty="0" smtClean="0">
                              <a:latin typeface="Times New Roman" panose="02020603050405020304" pitchFamily="18" charset="0"/>
                              <a:cs typeface="Times New Roman" panose="02020603050405020304" pitchFamily="18" charset="0"/>
                            </a:rPr>
                            <a:t>Age (</a:t>
                          </a:r>
                          <a:r>
                            <a:rPr lang="en-US" sz="1400" b="1" dirty="0" err="1" smtClean="0">
                              <a:latin typeface="Times New Roman" panose="02020603050405020304" pitchFamily="18" charset="0"/>
                              <a:cs typeface="Times New Roman" panose="02020603050405020304" pitchFamily="18" charset="0"/>
                            </a:rPr>
                            <a:t>yrs</a:t>
                          </a:r>
                          <a:r>
                            <a:rPr lang="en-US" sz="1400" b="1" dirty="0" smtClean="0">
                              <a:latin typeface="Times New Roman" panose="02020603050405020304" pitchFamily="18" charset="0"/>
                              <a:cs typeface="Times New Roman" panose="02020603050405020304" pitchFamily="18" charset="0"/>
                            </a:rPr>
                            <a:t>)</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13-18</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327</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83.8</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47</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solidFill>
                                <a:srgbClr val="0070C0"/>
                              </a:solidFill>
                              <a:latin typeface="Arial Black" panose="020B0A04020102020204" pitchFamily="34" charset="0"/>
                              <a:cs typeface="Times New Roman" panose="02020603050405020304" pitchFamily="18" charset="0"/>
                            </a:rPr>
                            <a:t>53</a:t>
                          </a:r>
                          <a:endParaRPr lang="en-US" sz="14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11.755</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11</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0.465</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46821465"/>
                      </a:ext>
                    </a:extLst>
                  </a:tr>
                  <a:tr h="369122">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Above 18</a:t>
                          </a:r>
                        </a:p>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63</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16.2</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46</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solidFill>
                              <a:srgbClr val="0070C0"/>
                            </a:solidFill>
                            <a:latin typeface="Arial Black" panose="020B0A04020102020204" pitchFamily="34" charset="0"/>
                            <a:cs typeface="Times New Roman" panose="02020603050405020304" pitchFamily="18" charset="0"/>
                          </a:endParaRPr>
                        </a:p>
                        <a:p>
                          <a:r>
                            <a:rPr lang="en-US" sz="1400" b="1" dirty="0" smtClean="0">
                              <a:solidFill>
                                <a:srgbClr val="0070C0"/>
                              </a:solidFill>
                              <a:latin typeface="Arial Black" panose="020B0A04020102020204" pitchFamily="34" charset="0"/>
                              <a:cs typeface="Times New Roman" panose="02020603050405020304" pitchFamily="18" charset="0"/>
                            </a:rPr>
                            <a:t>54</a:t>
                          </a:r>
                          <a:endParaRPr lang="en-US" sz="14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endParaRPr lang="en-US" sz="14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203712088"/>
                      </a:ext>
                    </a:extLst>
                  </a:tr>
                  <a:tr h="369122">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Residential</a:t>
                          </a:r>
                          <a:r>
                            <a:rPr lang="en-US" sz="1400" b="1" baseline="0" dirty="0" smtClean="0">
                              <a:latin typeface="Times New Roman" panose="02020603050405020304" pitchFamily="18" charset="0"/>
                              <a:cs typeface="Times New Roman" panose="02020603050405020304" pitchFamily="18" charset="0"/>
                            </a:rPr>
                            <a:t> status</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Boarder</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244</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62.6</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41</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solidFill>
                              <a:srgbClr val="0070C0"/>
                            </a:solidFill>
                            <a:latin typeface="Arial Black" panose="020B0A04020102020204" pitchFamily="34" charset="0"/>
                            <a:cs typeface="Times New Roman" panose="02020603050405020304" pitchFamily="18" charset="0"/>
                          </a:endParaRPr>
                        </a:p>
                        <a:p>
                          <a:r>
                            <a:rPr lang="en-US" sz="1400" b="1" dirty="0" smtClean="0">
                              <a:solidFill>
                                <a:srgbClr val="0070C0"/>
                              </a:solidFill>
                              <a:latin typeface="Arial Black" panose="020B0A04020102020204" pitchFamily="34" charset="0"/>
                              <a:cs typeface="Times New Roman" panose="02020603050405020304" pitchFamily="18" charset="0"/>
                            </a:rPr>
                            <a:t>59</a:t>
                          </a:r>
                          <a:endParaRPr lang="en-US" sz="14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4.317</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2</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solidFill>
                                <a:srgbClr val="FF0000"/>
                              </a:solidFill>
                              <a:latin typeface="Times New Roman" panose="02020603050405020304" pitchFamily="18" charset="0"/>
                              <a:cs typeface="Times New Roman" panose="02020603050405020304" pitchFamily="18" charset="0"/>
                            </a:rPr>
                            <a:t>0.014</a:t>
                          </a:r>
                          <a:endParaRPr lang="en-US" sz="1400" b="1"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096323129"/>
                      </a:ext>
                    </a:extLst>
                  </a:tr>
                  <a:tr h="369122">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Day</a:t>
                          </a:r>
                        </a:p>
                        <a:p>
                          <a:endParaRPr lang="en-US" sz="1400" b="1" dirty="0" smtClean="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146</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37.4</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56</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solidFill>
                              <a:srgbClr val="0070C0"/>
                            </a:solidFill>
                            <a:latin typeface="Arial Black" panose="020B0A04020102020204" pitchFamily="34" charset="0"/>
                            <a:cs typeface="Times New Roman" panose="02020603050405020304" pitchFamily="18" charset="0"/>
                          </a:endParaRPr>
                        </a:p>
                        <a:p>
                          <a:r>
                            <a:rPr lang="en-US" sz="1400" b="1" dirty="0" smtClean="0">
                              <a:solidFill>
                                <a:srgbClr val="0070C0"/>
                              </a:solidFill>
                              <a:latin typeface="Arial Black" panose="020B0A04020102020204" pitchFamily="34" charset="0"/>
                              <a:cs typeface="Times New Roman" panose="02020603050405020304" pitchFamily="18" charset="0"/>
                            </a:rPr>
                            <a:t>44</a:t>
                          </a:r>
                          <a:endParaRPr lang="en-US" sz="14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252673756"/>
                      </a:ext>
                    </a:extLst>
                  </a:tr>
                  <a:tr h="369122">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Form</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One</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97</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24.9</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35</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solidFill>
                              <a:srgbClr val="0070C0"/>
                            </a:solidFill>
                            <a:latin typeface="Arial Black" panose="020B0A04020102020204" pitchFamily="34" charset="0"/>
                            <a:cs typeface="Times New Roman" panose="02020603050405020304" pitchFamily="18" charset="0"/>
                          </a:endParaRPr>
                        </a:p>
                        <a:p>
                          <a:r>
                            <a:rPr lang="en-US" sz="1400" b="1" dirty="0" smtClean="0">
                              <a:solidFill>
                                <a:srgbClr val="0070C0"/>
                              </a:solidFill>
                              <a:latin typeface="Arial Black" panose="020B0A04020102020204" pitchFamily="34" charset="0"/>
                              <a:cs typeface="Times New Roman" panose="02020603050405020304" pitchFamily="18" charset="0"/>
                            </a:rPr>
                            <a:t>65</a:t>
                          </a:r>
                          <a:endParaRPr lang="en-US" sz="14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12.138</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2</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solidFill>
                                <a:srgbClr val="FF0000"/>
                              </a:solidFill>
                              <a:latin typeface="Times New Roman" panose="02020603050405020304" pitchFamily="18" charset="0"/>
                              <a:cs typeface="Times New Roman" panose="02020603050405020304" pitchFamily="18" charset="0"/>
                            </a:rPr>
                            <a:t>0.005</a:t>
                          </a:r>
                          <a:endParaRPr lang="en-US" sz="1400" b="1"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055338725"/>
                      </a:ext>
                    </a:extLst>
                  </a:tr>
                  <a:tr h="369122">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Two</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131</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33.6</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44</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solidFill>
                              <a:srgbClr val="0070C0"/>
                            </a:solidFill>
                            <a:latin typeface="Arial Black" panose="020B0A04020102020204" pitchFamily="34" charset="0"/>
                            <a:cs typeface="Times New Roman" panose="02020603050405020304" pitchFamily="18" charset="0"/>
                          </a:endParaRPr>
                        </a:p>
                        <a:p>
                          <a:r>
                            <a:rPr lang="en-US" sz="1400" b="1" dirty="0" smtClean="0">
                              <a:solidFill>
                                <a:srgbClr val="0070C0"/>
                              </a:solidFill>
                              <a:latin typeface="Arial Black" panose="020B0A04020102020204" pitchFamily="34" charset="0"/>
                              <a:cs typeface="Times New Roman" panose="02020603050405020304" pitchFamily="18" charset="0"/>
                            </a:rPr>
                            <a:t>56</a:t>
                          </a:r>
                          <a:endParaRPr lang="en-US" sz="14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61471455"/>
                      </a:ext>
                    </a:extLst>
                  </a:tr>
                  <a:tr h="369122">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Three</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162</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41.5</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56</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solidFill>
                              <a:srgbClr val="0070C0"/>
                            </a:solidFill>
                            <a:latin typeface="Arial Black" panose="020B0A04020102020204" pitchFamily="34" charset="0"/>
                            <a:cs typeface="Times New Roman" panose="02020603050405020304" pitchFamily="18" charset="0"/>
                          </a:endParaRPr>
                        </a:p>
                        <a:p>
                          <a:r>
                            <a:rPr lang="en-US" sz="1400" b="1" dirty="0" smtClean="0">
                              <a:solidFill>
                                <a:srgbClr val="0070C0"/>
                              </a:solidFill>
                              <a:latin typeface="Arial Black" panose="020B0A04020102020204" pitchFamily="34" charset="0"/>
                              <a:cs typeface="Times New Roman" panose="02020603050405020304" pitchFamily="18" charset="0"/>
                            </a:rPr>
                            <a:t>44</a:t>
                          </a:r>
                          <a:endParaRPr lang="en-US" sz="14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endParaRPr lang="en-US" sz="14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637729827"/>
                      </a:ext>
                    </a:extLst>
                  </a:tr>
                </a:tbl>
              </a:graphicData>
            </a:graphic>
          </p:graphicFrame>
        </mc:Choice>
        <mc:Fallback>
          <p:graphicFrame>
            <p:nvGraphicFramePr>
              <p:cNvPr id="6" name="Content Placeholder 5"/>
              <p:cNvGraphicFramePr>
                <a:graphicFrameLocks noGrp="1"/>
              </p:cNvGraphicFramePr>
              <p:nvPr>
                <p:ph idx="1"/>
                <p:extLst>
                  <p:ext uri="{D42A27DB-BD31-4B8C-83A1-F6EECF244321}">
                    <p14:modId xmlns:p14="http://schemas.microsoft.com/office/powerpoint/2010/main" val="3415755249"/>
                  </p:ext>
                </p:extLst>
              </p:nvPr>
            </p:nvGraphicFramePr>
            <p:xfrm>
              <a:off x="1345474" y="718457"/>
              <a:ext cx="9601200" cy="6129842"/>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1925993798"/>
                        </a:ext>
                      </a:extLst>
                    </a:gridCol>
                    <a:gridCol w="1066800">
                      <a:extLst>
                        <a:ext uri="{9D8B030D-6E8A-4147-A177-3AD203B41FA5}">
                          <a16:colId xmlns:a16="http://schemas.microsoft.com/office/drawing/2014/main" val="378973788"/>
                        </a:ext>
                      </a:extLst>
                    </a:gridCol>
                    <a:gridCol w="1066800">
                      <a:extLst>
                        <a:ext uri="{9D8B030D-6E8A-4147-A177-3AD203B41FA5}">
                          <a16:colId xmlns:a16="http://schemas.microsoft.com/office/drawing/2014/main" val="1146034782"/>
                        </a:ext>
                      </a:extLst>
                    </a:gridCol>
                    <a:gridCol w="1066800">
                      <a:extLst>
                        <a:ext uri="{9D8B030D-6E8A-4147-A177-3AD203B41FA5}">
                          <a16:colId xmlns:a16="http://schemas.microsoft.com/office/drawing/2014/main" val="3726181313"/>
                        </a:ext>
                      </a:extLst>
                    </a:gridCol>
                    <a:gridCol w="1066800">
                      <a:extLst>
                        <a:ext uri="{9D8B030D-6E8A-4147-A177-3AD203B41FA5}">
                          <a16:colId xmlns:a16="http://schemas.microsoft.com/office/drawing/2014/main" val="1935675967"/>
                        </a:ext>
                      </a:extLst>
                    </a:gridCol>
                    <a:gridCol w="1066800">
                      <a:extLst>
                        <a:ext uri="{9D8B030D-6E8A-4147-A177-3AD203B41FA5}">
                          <a16:colId xmlns:a16="http://schemas.microsoft.com/office/drawing/2014/main" val="4109134676"/>
                        </a:ext>
                      </a:extLst>
                    </a:gridCol>
                    <a:gridCol w="1066800">
                      <a:extLst>
                        <a:ext uri="{9D8B030D-6E8A-4147-A177-3AD203B41FA5}">
                          <a16:colId xmlns:a16="http://schemas.microsoft.com/office/drawing/2014/main" val="982061388"/>
                        </a:ext>
                      </a:extLst>
                    </a:gridCol>
                    <a:gridCol w="1066800">
                      <a:extLst>
                        <a:ext uri="{9D8B030D-6E8A-4147-A177-3AD203B41FA5}">
                          <a16:colId xmlns:a16="http://schemas.microsoft.com/office/drawing/2014/main" val="2420889861"/>
                        </a:ext>
                      </a:extLst>
                    </a:gridCol>
                    <a:gridCol w="1066800">
                      <a:extLst>
                        <a:ext uri="{9D8B030D-6E8A-4147-A177-3AD203B41FA5}">
                          <a16:colId xmlns:a16="http://schemas.microsoft.com/office/drawing/2014/main" val="535438858"/>
                        </a:ext>
                      </a:extLst>
                    </a:gridCol>
                  </a:tblGrid>
                  <a:tr h="548640">
                    <a:tc gridSpan="2">
                      <a:txBody>
                        <a:bodyPr/>
                        <a:lstStyle/>
                        <a:p>
                          <a:pPr marL="0" marR="0" algn="just" fontAlgn="auto">
                            <a:lnSpc>
                              <a:spcPct val="150000"/>
                            </a:lnSpc>
                            <a:spcBef>
                              <a:spcPts val="0"/>
                            </a:spcBef>
                            <a:spcAft>
                              <a:spcPts val="0"/>
                            </a:spcAft>
                          </a:pPr>
                          <a:r>
                            <a:rPr lang="en-US" sz="1200" b="1" dirty="0" smtClean="0">
                              <a:solidFill>
                                <a:schemeClr val="tx1"/>
                              </a:solidFill>
                              <a:effectLst/>
                              <a:latin typeface="Arial Black" panose="020B0A04020102020204" pitchFamily="34" charset="0"/>
                              <a:cs typeface="Times New Roman" panose="02020603050405020304" pitchFamily="18" charset="0"/>
                            </a:rPr>
                            <a:t>Variable</a:t>
                          </a:r>
                        </a:p>
                        <a:p>
                          <a:pPr marL="0" marR="0" algn="just" fontAlgn="auto">
                            <a:lnSpc>
                              <a:spcPct val="150000"/>
                            </a:lnSpc>
                            <a:spcBef>
                              <a:spcPts val="0"/>
                            </a:spcBef>
                            <a:spcAft>
                              <a:spcPts val="0"/>
                            </a:spcAft>
                          </a:pP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endParaRPr lang="en-US"/>
                        </a:p>
                      </a:txBody>
                      <a:tcPr/>
                    </a:tc>
                    <a:tc>
                      <a:txBody>
                        <a:bodyPr/>
                        <a:lstStyle/>
                        <a:p>
                          <a:pPr marL="0" marR="0" algn="just" fontAlgn="auto">
                            <a:lnSpc>
                              <a:spcPct val="150000"/>
                            </a:lnSpc>
                            <a:spcBef>
                              <a:spcPts val="0"/>
                            </a:spcBef>
                            <a:spcAft>
                              <a:spcPts val="0"/>
                            </a:spcAft>
                          </a:pPr>
                          <a:r>
                            <a:rPr lang="en-US" sz="1200" b="1" dirty="0">
                              <a:solidFill>
                                <a:schemeClr val="tx1"/>
                              </a:solidFill>
                              <a:effectLst/>
                              <a:latin typeface="Arial Black" panose="020B0A04020102020204" pitchFamily="34" charset="0"/>
                              <a:cs typeface="Times New Roman" panose="02020603050405020304" pitchFamily="18" charset="0"/>
                            </a:rPr>
                            <a:t>F</a:t>
                          </a: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fontAlgn="auto">
                            <a:lnSpc>
                              <a:spcPct val="150000"/>
                            </a:lnSpc>
                            <a:spcBef>
                              <a:spcPts val="0"/>
                            </a:spcBef>
                            <a:spcAft>
                              <a:spcPts val="0"/>
                            </a:spcAft>
                          </a:pPr>
                          <a:r>
                            <a:rPr lang="en-US" sz="1200" b="1" dirty="0">
                              <a:solidFill>
                                <a:schemeClr val="tx1"/>
                              </a:solidFill>
                              <a:effectLst/>
                              <a:latin typeface="Arial Black" panose="020B0A04020102020204" pitchFamily="34" charset="0"/>
                              <a:cs typeface="Times New Roman" panose="02020603050405020304" pitchFamily="18" charset="0"/>
                            </a:rPr>
                            <a:t>%</a:t>
                          </a: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fontAlgn="auto">
                            <a:lnSpc>
                              <a:spcPct val="150000"/>
                            </a:lnSpc>
                            <a:spcBef>
                              <a:spcPts val="0"/>
                            </a:spcBef>
                            <a:spcAft>
                              <a:spcPts val="0"/>
                            </a:spcAft>
                          </a:pPr>
                          <a:r>
                            <a:rPr lang="en-US" sz="1200" b="1" dirty="0">
                              <a:solidFill>
                                <a:schemeClr val="tx1"/>
                              </a:solidFill>
                              <a:effectLst/>
                              <a:latin typeface="Arial Black" panose="020B0A04020102020204" pitchFamily="34" charset="0"/>
                              <a:cs typeface="Times New Roman" panose="02020603050405020304" pitchFamily="18" charset="0"/>
                            </a:rPr>
                            <a:t>normal</a:t>
                          </a:r>
                        </a:p>
                        <a:p>
                          <a:pPr marL="0" marR="0" algn="just" fontAlgn="auto">
                            <a:lnSpc>
                              <a:spcPct val="150000"/>
                            </a:lnSpc>
                            <a:spcBef>
                              <a:spcPts val="0"/>
                            </a:spcBef>
                            <a:spcAft>
                              <a:spcPts val="0"/>
                            </a:spcAft>
                          </a:pPr>
                          <a:r>
                            <a:rPr lang="en-US" sz="1200" b="1" dirty="0">
                              <a:solidFill>
                                <a:schemeClr val="tx1"/>
                              </a:solidFill>
                              <a:effectLst/>
                              <a:latin typeface="Arial Black" panose="020B0A04020102020204" pitchFamily="34" charset="0"/>
                              <a:cs typeface="Times New Roman" panose="02020603050405020304" pitchFamily="18" charset="0"/>
                            </a:rPr>
                            <a:t>n (%)</a:t>
                          </a: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fontAlgn="auto">
                            <a:lnSpc>
                              <a:spcPct val="150000"/>
                            </a:lnSpc>
                            <a:spcBef>
                              <a:spcPts val="0"/>
                            </a:spcBef>
                            <a:spcAft>
                              <a:spcPts val="0"/>
                            </a:spcAft>
                          </a:pPr>
                          <a:r>
                            <a:rPr lang="en-US" sz="1200" b="1" dirty="0">
                              <a:solidFill>
                                <a:schemeClr val="tx1"/>
                              </a:solidFill>
                              <a:effectLst/>
                              <a:latin typeface="Arial Black" panose="020B0A04020102020204" pitchFamily="34" charset="0"/>
                              <a:cs typeface="Times New Roman" panose="02020603050405020304" pitchFamily="18" charset="0"/>
                            </a:rPr>
                            <a:t>stressed</a:t>
                          </a:r>
                        </a:p>
                        <a:p>
                          <a:pPr marL="0" marR="0" algn="just" fontAlgn="auto">
                            <a:lnSpc>
                              <a:spcPct val="150000"/>
                            </a:lnSpc>
                            <a:spcBef>
                              <a:spcPts val="0"/>
                            </a:spcBef>
                            <a:spcAft>
                              <a:spcPts val="0"/>
                            </a:spcAft>
                          </a:pPr>
                          <a:r>
                            <a:rPr lang="en-US" sz="1200" b="1" dirty="0">
                              <a:solidFill>
                                <a:schemeClr val="tx1"/>
                              </a:solidFill>
                              <a:effectLst/>
                              <a:latin typeface="Arial Black" panose="020B0A04020102020204" pitchFamily="34" charset="0"/>
                              <a:cs typeface="Times New Roman" panose="02020603050405020304" pitchFamily="18" charset="0"/>
                            </a:rPr>
                            <a:t>n (%)</a:t>
                          </a: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endParaRPr lang="en-US"/>
                        </a:p>
                      </a:txBody>
                      <a:tcPr marL="68580" marR="68580" marT="0" marB="0">
                        <a:blipFill>
                          <a:blip r:embed="rId2"/>
                          <a:stretch>
                            <a:fillRect l="-601143" t="-1111" r="-202286" b="-1030000"/>
                          </a:stretch>
                        </a:blipFill>
                      </a:tcPr>
                    </a:tc>
                    <a:tc>
                      <a:txBody>
                        <a:bodyPr/>
                        <a:lstStyle/>
                        <a:p>
                          <a:pPr marL="0" marR="0" algn="just" fontAlgn="auto">
                            <a:lnSpc>
                              <a:spcPct val="150000"/>
                            </a:lnSpc>
                            <a:spcBef>
                              <a:spcPts val="0"/>
                            </a:spcBef>
                            <a:spcAft>
                              <a:spcPts val="0"/>
                            </a:spcAft>
                          </a:pPr>
                          <a:r>
                            <a:rPr lang="en-US" sz="1200" b="1" dirty="0" err="1">
                              <a:solidFill>
                                <a:schemeClr val="tx1"/>
                              </a:solidFill>
                              <a:effectLst/>
                              <a:latin typeface="Arial Black" panose="020B0A04020102020204" pitchFamily="34" charset="0"/>
                              <a:cs typeface="Times New Roman" panose="02020603050405020304" pitchFamily="18" charset="0"/>
                            </a:rPr>
                            <a:t>df</a:t>
                          </a: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fontAlgn="auto">
                            <a:lnSpc>
                              <a:spcPct val="150000"/>
                            </a:lnSpc>
                            <a:spcBef>
                              <a:spcPts val="0"/>
                            </a:spcBef>
                            <a:spcAft>
                              <a:spcPts val="0"/>
                            </a:spcAft>
                          </a:pPr>
                          <a:r>
                            <a:rPr lang="en-US" sz="1200" b="1" dirty="0">
                              <a:solidFill>
                                <a:schemeClr val="tx1"/>
                              </a:solidFill>
                              <a:effectLst/>
                              <a:latin typeface="Arial Black" panose="020B0A04020102020204" pitchFamily="34" charset="0"/>
                              <a:cs typeface="Times New Roman" panose="02020603050405020304" pitchFamily="18" charset="0"/>
                            </a:rPr>
                            <a:t>p- value</a:t>
                          </a: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4229103275"/>
                      </a:ext>
                    </a:extLst>
                  </a:tr>
                  <a:tr h="518160">
                    <a:tc>
                      <a:txBody>
                        <a:bodyPr/>
                        <a:lstStyle/>
                        <a:p>
                          <a:r>
                            <a:rPr lang="en-US" sz="1400" b="1" dirty="0" smtClean="0">
                              <a:latin typeface="Times New Roman" panose="02020603050405020304" pitchFamily="18" charset="0"/>
                              <a:cs typeface="Times New Roman" panose="02020603050405020304" pitchFamily="18" charset="0"/>
                            </a:rPr>
                            <a:t>Sex</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Male</a:t>
                          </a:r>
                        </a:p>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156</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40</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49</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solidFill>
                                <a:srgbClr val="0070C0"/>
                              </a:solidFill>
                              <a:latin typeface="Arial Black" panose="020B0A04020102020204" pitchFamily="34" charset="0"/>
                              <a:cs typeface="Times New Roman" panose="02020603050405020304" pitchFamily="18" charset="0"/>
                            </a:rPr>
                            <a:t>51</a:t>
                          </a:r>
                          <a:endParaRPr lang="en-US" sz="14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8.036</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1</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0.384</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610125371"/>
                      </a:ext>
                    </a:extLst>
                  </a:tr>
                  <a:tr h="731520">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Female</a:t>
                          </a:r>
                        </a:p>
                        <a:p>
                          <a:endParaRPr lang="en-US" sz="1400" b="1" dirty="0" smtClean="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234</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60</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45</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solidFill>
                                <a:srgbClr val="0070C0"/>
                              </a:solidFill>
                              <a:latin typeface="Arial Black" panose="020B0A04020102020204" pitchFamily="34" charset="0"/>
                              <a:cs typeface="Times New Roman" panose="02020603050405020304" pitchFamily="18" charset="0"/>
                            </a:rPr>
                            <a:t>55</a:t>
                          </a:r>
                          <a:endParaRPr lang="en-US" sz="14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endParaRPr lang="en-US" sz="14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22756696"/>
                      </a:ext>
                    </a:extLst>
                  </a:tr>
                  <a:tr h="369122">
                    <a:tc>
                      <a:txBody>
                        <a:bodyPr/>
                        <a:lstStyle/>
                        <a:p>
                          <a:r>
                            <a:rPr lang="en-US" sz="1400" b="1" dirty="0" smtClean="0">
                              <a:latin typeface="Times New Roman" panose="02020603050405020304" pitchFamily="18" charset="0"/>
                              <a:cs typeface="Times New Roman" panose="02020603050405020304" pitchFamily="18" charset="0"/>
                            </a:rPr>
                            <a:t>Age (</a:t>
                          </a:r>
                          <a:r>
                            <a:rPr lang="en-US" sz="1400" b="1" dirty="0" err="1" smtClean="0">
                              <a:latin typeface="Times New Roman" panose="02020603050405020304" pitchFamily="18" charset="0"/>
                              <a:cs typeface="Times New Roman" panose="02020603050405020304" pitchFamily="18" charset="0"/>
                            </a:rPr>
                            <a:t>yrs</a:t>
                          </a:r>
                          <a:r>
                            <a:rPr lang="en-US" sz="1400" b="1" dirty="0" smtClean="0">
                              <a:latin typeface="Times New Roman" panose="02020603050405020304" pitchFamily="18" charset="0"/>
                              <a:cs typeface="Times New Roman" panose="02020603050405020304" pitchFamily="18" charset="0"/>
                            </a:rPr>
                            <a:t>)</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13-18</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327</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83.8</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47</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solidFill>
                                <a:srgbClr val="0070C0"/>
                              </a:solidFill>
                              <a:latin typeface="Arial Black" panose="020B0A04020102020204" pitchFamily="34" charset="0"/>
                              <a:cs typeface="Times New Roman" panose="02020603050405020304" pitchFamily="18" charset="0"/>
                            </a:rPr>
                            <a:t>53</a:t>
                          </a:r>
                          <a:endParaRPr lang="en-US" sz="14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11.755</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11</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0.465</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46821465"/>
                      </a:ext>
                    </a:extLst>
                  </a:tr>
                  <a:tr h="731520">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Above 18</a:t>
                          </a:r>
                        </a:p>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63</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16.2</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46</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solidFill>
                              <a:srgbClr val="0070C0"/>
                            </a:solidFill>
                            <a:latin typeface="Arial Black" panose="020B0A04020102020204" pitchFamily="34" charset="0"/>
                            <a:cs typeface="Times New Roman" panose="02020603050405020304" pitchFamily="18" charset="0"/>
                          </a:endParaRPr>
                        </a:p>
                        <a:p>
                          <a:r>
                            <a:rPr lang="en-US" sz="1400" b="1" dirty="0" smtClean="0">
                              <a:solidFill>
                                <a:srgbClr val="0070C0"/>
                              </a:solidFill>
                              <a:latin typeface="Arial Black" panose="020B0A04020102020204" pitchFamily="34" charset="0"/>
                              <a:cs typeface="Times New Roman" panose="02020603050405020304" pitchFamily="18" charset="0"/>
                            </a:rPr>
                            <a:t>54</a:t>
                          </a:r>
                          <a:endParaRPr lang="en-US" sz="14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endParaRPr lang="en-US" sz="14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203712088"/>
                      </a:ext>
                    </a:extLst>
                  </a:tr>
                  <a:tr h="731520">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Residential</a:t>
                          </a:r>
                          <a:r>
                            <a:rPr lang="en-US" sz="1400" b="1" baseline="0" dirty="0" smtClean="0">
                              <a:latin typeface="Times New Roman" panose="02020603050405020304" pitchFamily="18" charset="0"/>
                              <a:cs typeface="Times New Roman" panose="02020603050405020304" pitchFamily="18" charset="0"/>
                            </a:rPr>
                            <a:t> status</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Boarder</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244</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62.6</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41</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solidFill>
                              <a:srgbClr val="0070C0"/>
                            </a:solidFill>
                            <a:latin typeface="Arial Black" panose="020B0A04020102020204" pitchFamily="34" charset="0"/>
                            <a:cs typeface="Times New Roman" panose="02020603050405020304" pitchFamily="18" charset="0"/>
                          </a:endParaRPr>
                        </a:p>
                        <a:p>
                          <a:r>
                            <a:rPr lang="en-US" sz="1400" b="1" dirty="0" smtClean="0">
                              <a:solidFill>
                                <a:srgbClr val="0070C0"/>
                              </a:solidFill>
                              <a:latin typeface="Arial Black" panose="020B0A04020102020204" pitchFamily="34" charset="0"/>
                              <a:cs typeface="Times New Roman" panose="02020603050405020304" pitchFamily="18" charset="0"/>
                            </a:rPr>
                            <a:t>59</a:t>
                          </a:r>
                          <a:endParaRPr lang="en-US" sz="14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4.317</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2</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solidFill>
                                <a:srgbClr val="FF0000"/>
                              </a:solidFill>
                              <a:latin typeface="Times New Roman" panose="02020603050405020304" pitchFamily="18" charset="0"/>
                              <a:cs typeface="Times New Roman" panose="02020603050405020304" pitchFamily="18" charset="0"/>
                            </a:rPr>
                            <a:t>0.014</a:t>
                          </a:r>
                          <a:endParaRPr lang="en-US" sz="1400" b="1"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096323129"/>
                      </a:ext>
                    </a:extLst>
                  </a:tr>
                  <a:tr h="944880">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Day</a:t>
                          </a:r>
                        </a:p>
                        <a:p>
                          <a:endParaRPr lang="en-US" sz="1400" b="1" dirty="0" smtClean="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146</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37.4</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56</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solidFill>
                              <a:srgbClr val="0070C0"/>
                            </a:solidFill>
                            <a:latin typeface="Arial Black" panose="020B0A04020102020204" pitchFamily="34" charset="0"/>
                            <a:cs typeface="Times New Roman" panose="02020603050405020304" pitchFamily="18" charset="0"/>
                          </a:endParaRPr>
                        </a:p>
                        <a:p>
                          <a:r>
                            <a:rPr lang="en-US" sz="1400" b="1" dirty="0" smtClean="0">
                              <a:solidFill>
                                <a:srgbClr val="0070C0"/>
                              </a:solidFill>
                              <a:latin typeface="Arial Black" panose="020B0A04020102020204" pitchFamily="34" charset="0"/>
                              <a:cs typeface="Times New Roman" panose="02020603050405020304" pitchFamily="18" charset="0"/>
                            </a:rPr>
                            <a:t>44</a:t>
                          </a:r>
                          <a:endParaRPr lang="en-US" sz="14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252673756"/>
                      </a:ext>
                    </a:extLst>
                  </a:tr>
                  <a:tr h="518160">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Form</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One</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97</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24.9</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35</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solidFill>
                              <a:srgbClr val="0070C0"/>
                            </a:solidFill>
                            <a:latin typeface="Arial Black" panose="020B0A04020102020204" pitchFamily="34" charset="0"/>
                            <a:cs typeface="Times New Roman" panose="02020603050405020304" pitchFamily="18" charset="0"/>
                          </a:endParaRPr>
                        </a:p>
                        <a:p>
                          <a:r>
                            <a:rPr lang="en-US" sz="1400" b="1" dirty="0" smtClean="0">
                              <a:solidFill>
                                <a:srgbClr val="0070C0"/>
                              </a:solidFill>
                              <a:latin typeface="Arial Black" panose="020B0A04020102020204" pitchFamily="34" charset="0"/>
                              <a:cs typeface="Times New Roman" panose="02020603050405020304" pitchFamily="18" charset="0"/>
                            </a:rPr>
                            <a:t>65</a:t>
                          </a:r>
                          <a:endParaRPr lang="en-US" sz="14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12.138</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2</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solidFill>
                                <a:srgbClr val="FF0000"/>
                              </a:solidFill>
                              <a:latin typeface="Times New Roman" panose="02020603050405020304" pitchFamily="18" charset="0"/>
                              <a:cs typeface="Times New Roman" panose="02020603050405020304" pitchFamily="18" charset="0"/>
                            </a:rPr>
                            <a:t>0.005</a:t>
                          </a:r>
                          <a:endParaRPr lang="en-US" sz="1400" b="1"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055338725"/>
                      </a:ext>
                    </a:extLst>
                  </a:tr>
                  <a:tr h="518160">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Two</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131</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33.6</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44</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solidFill>
                              <a:srgbClr val="0070C0"/>
                            </a:solidFill>
                            <a:latin typeface="Arial Black" panose="020B0A04020102020204" pitchFamily="34" charset="0"/>
                            <a:cs typeface="Times New Roman" panose="02020603050405020304" pitchFamily="18" charset="0"/>
                          </a:endParaRPr>
                        </a:p>
                        <a:p>
                          <a:r>
                            <a:rPr lang="en-US" sz="1400" b="1" dirty="0" smtClean="0">
                              <a:solidFill>
                                <a:srgbClr val="0070C0"/>
                              </a:solidFill>
                              <a:latin typeface="Arial Black" panose="020B0A04020102020204" pitchFamily="34" charset="0"/>
                              <a:cs typeface="Times New Roman" panose="02020603050405020304" pitchFamily="18" charset="0"/>
                            </a:rPr>
                            <a:t>56</a:t>
                          </a:r>
                          <a:endParaRPr lang="en-US" sz="14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61471455"/>
                      </a:ext>
                    </a:extLst>
                  </a:tr>
                  <a:tr h="518160">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Three</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162</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41.5</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56</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solidFill>
                              <a:srgbClr val="0070C0"/>
                            </a:solidFill>
                            <a:latin typeface="Arial Black" panose="020B0A04020102020204" pitchFamily="34" charset="0"/>
                            <a:cs typeface="Times New Roman" panose="02020603050405020304" pitchFamily="18" charset="0"/>
                          </a:endParaRPr>
                        </a:p>
                        <a:p>
                          <a:r>
                            <a:rPr lang="en-US" sz="1400" b="1" dirty="0" smtClean="0">
                              <a:solidFill>
                                <a:srgbClr val="0070C0"/>
                              </a:solidFill>
                              <a:latin typeface="Arial Black" panose="020B0A04020102020204" pitchFamily="34" charset="0"/>
                              <a:cs typeface="Times New Roman" panose="02020603050405020304" pitchFamily="18" charset="0"/>
                            </a:rPr>
                            <a:t>44</a:t>
                          </a:r>
                          <a:endParaRPr lang="en-US" sz="14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endParaRPr lang="en-US" sz="14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637729827"/>
                      </a:ext>
                    </a:extLst>
                  </a:tr>
                </a:tbl>
              </a:graphicData>
            </a:graphic>
          </p:graphicFrame>
        </mc:Fallback>
      </mc:AlternateContent>
    </p:spTree>
    <p:extLst>
      <p:ext uri="{BB962C8B-B14F-4D97-AF65-F5344CB8AC3E}">
        <p14:creationId xmlns:p14="http://schemas.microsoft.com/office/powerpoint/2010/main" val="1594435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20040"/>
            <a:ext cx="9601200" cy="489857"/>
          </a:xfrm>
          <a:solidFill>
            <a:schemeClr val="accent5">
              <a:lumMod val="40000"/>
              <a:lumOff val="60000"/>
            </a:schemeClr>
          </a:solidFill>
        </p:spPr>
        <p:txBody>
          <a:bodyPr>
            <a:noAutofit/>
          </a:bodyPr>
          <a:lstStyle/>
          <a:p>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smtClean="0">
                <a:solidFill>
                  <a:schemeClr val="tx1"/>
                </a:solidFill>
                <a:latin typeface="Arial Black" panose="020B0A04020102020204" pitchFamily="34" charset="0"/>
                <a:cs typeface="Times New Roman" panose="02020603050405020304" pitchFamily="18" charset="0"/>
              </a:rPr>
              <a:t> </a:t>
            </a:r>
            <a:r>
              <a:rPr lang="en-US" sz="2000" dirty="0" smtClean="0">
                <a:solidFill>
                  <a:schemeClr val="tx1"/>
                </a:solidFill>
                <a:latin typeface="Arial" panose="020B0604020202020204" pitchFamily="34" charset="0"/>
                <a:cs typeface="Arial" panose="020B0604020202020204" pitchFamily="34" charset="0"/>
              </a:rPr>
              <a:t>2.1 Demographics </a:t>
            </a:r>
            <a:r>
              <a:rPr lang="en-US" sz="2000" dirty="0">
                <a:solidFill>
                  <a:schemeClr val="tx1"/>
                </a:solidFill>
                <a:latin typeface="Arial" panose="020B0604020202020204" pitchFamily="34" charset="0"/>
                <a:cs typeface="Arial" panose="020B0604020202020204" pitchFamily="34" charset="0"/>
              </a:rPr>
              <a:t>and anxiety</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r>
            <a:b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endParaRPr lang="en-US" sz="20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4" name="Content Placeholder 3"/>
              <p:cNvGraphicFramePr>
                <a:graphicFrameLocks noGrp="1"/>
              </p:cNvGraphicFramePr>
              <p:nvPr>
                <p:ph idx="1"/>
                <p:extLst>
                  <p:ext uri="{D42A27DB-BD31-4B8C-83A1-F6EECF244321}">
                    <p14:modId xmlns:p14="http://schemas.microsoft.com/office/powerpoint/2010/main" val="4067028945"/>
                  </p:ext>
                </p:extLst>
              </p:nvPr>
            </p:nvGraphicFramePr>
            <p:xfrm>
              <a:off x="1371600" y="809625"/>
              <a:ext cx="9601200" cy="605033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1100035747"/>
                        </a:ext>
                      </a:extLst>
                    </a:gridCol>
                    <a:gridCol w="1066800">
                      <a:extLst>
                        <a:ext uri="{9D8B030D-6E8A-4147-A177-3AD203B41FA5}">
                          <a16:colId xmlns:a16="http://schemas.microsoft.com/office/drawing/2014/main" val="2578289128"/>
                        </a:ext>
                      </a:extLst>
                    </a:gridCol>
                    <a:gridCol w="1066800">
                      <a:extLst>
                        <a:ext uri="{9D8B030D-6E8A-4147-A177-3AD203B41FA5}">
                          <a16:colId xmlns:a16="http://schemas.microsoft.com/office/drawing/2014/main" val="2623929469"/>
                        </a:ext>
                      </a:extLst>
                    </a:gridCol>
                    <a:gridCol w="1066800">
                      <a:extLst>
                        <a:ext uri="{9D8B030D-6E8A-4147-A177-3AD203B41FA5}">
                          <a16:colId xmlns:a16="http://schemas.microsoft.com/office/drawing/2014/main" val="440754265"/>
                        </a:ext>
                      </a:extLst>
                    </a:gridCol>
                    <a:gridCol w="1066800">
                      <a:extLst>
                        <a:ext uri="{9D8B030D-6E8A-4147-A177-3AD203B41FA5}">
                          <a16:colId xmlns:a16="http://schemas.microsoft.com/office/drawing/2014/main" val="1312743155"/>
                        </a:ext>
                      </a:extLst>
                    </a:gridCol>
                    <a:gridCol w="1066800">
                      <a:extLst>
                        <a:ext uri="{9D8B030D-6E8A-4147-A177-3AD203B41FA5}">
                          <a16:colId xmlns:a16="http://schemas.microsoft.com/office/drawing/2014/main" val="446119221"/>
                        </a:ext>
                      </a:extLst>
                    </a:gridCol>
                    <a:gridCol w="1066800">
                      <a:extLst>
                        <a:ext uri="{9D8B030D-6E8A-4147-A177-3AD203B41FA5}">
                          <a16:colId xmlns:a16="http://schemas.microsoft.com/office/drawing/2014/main" val="2998546608"/>
                        </a:ext>
                      </a:extLst>
                    </a:gridCol>
                    <a:gridCol w="1066800">
                      <a:extLst>
                        <a:ext uri="{9D8B030D-6E8A-4147-A177-3AD203B41FA5}">
                          <a16:colId xmlns:a16="http://schemas.microsoft.com/office/drawing/2014/main" val="2702588207"/>
                        </a:ext>
                      </a:extLst>
                    </a:gridCol>
                    <a:gridCol w="1066800">
                      <a:extLst>
                        <a:ext uri="{9D8B030D-6E8A-4147-A177-3AD203B41FA5}">
                          <a16:colId xmlns:a16="http://schemas.microsoft.com/office/drawing/2014/main" val="2271215914"/>
                        </a:ext>
                      </a:extLst>
                    </a:gridCol>
                  </a:tblGrid>
                  <a:tr h="723726">
                    <a:tc gridSpan="2">
                      <a:txBody>
                        <a:bodyPr/>
                        <a:lstStyle/>
                        <a:p>
                          <a:pPr marL="0" marR="0" algn="just" fontAlgn="auto">
                            <a:lnSpc>
                              <a:spcPct val="150000"/>
                            </a:lnSpc>
                            <a:spcBef>
                              <a:spcPts val="0"/>
                            </a:spcBef>
                            <a:spcAft>
                              <a:spcPts val="0"/>
                            </a:spcAft>
                          </a:pPr>
                          <a:r>
                            <a:rPr lang="en-US" sz="1200" b="1" dirty="0" smtClean="0">
                              <a:solidFill>
                                <a:schemeClr val="tx1"/>
                              </a:solidFill>
                              <a:effectLst/>
                              <a:latin typeface="Arial Black" panose="020B0A04020102020204" pitchFamily="34" charset="0"/>
                              <a:cs typeface="Times New Roman" panose="02020603050405020304" pitchFamily="18" charset="0"/>
                            </a:rPr>
                            <a:t>Variable</a:t>
                          </a:r>
                        </a:p>
                      </a:txBody>
                      <a:tcPr marL="68580" marR="68580" marT="0" marB="0">
                        <a:solidFill>
                          <a:schemeClr val="bg1"/>
                        </a:solidFill>
                      </a:tcPr>
                    </a:tc>
                    <a:tc hMerge="1">
                      <a:txBody>
                        <a:bodyPr/>
                        <a:lstStyle/>
                        <a:p>
                          <a:endParaRPr lang="en-US"/>
                        </a:p>
                      </a:txBody>
                      <a:tcPr/>
                    </a:tc>
                    <a:tc>
                      <a:txBody>
                        <a:bodyPr/>
                        <a:lstStyle/>
                        <a:p>
                          <a:pPr marL="0" marR="0" algn="just" fontAlgn="auto">
                            <a:lnSpc>
                              <a:spcPct val="150000"/>
                            </a:lnSpc>
                            <a:spcBef>
                              <a:spcPts val="0"/>
                            </a:spcBef>
                            <a:spcAft>
                              <a:spcPts val="0"/>
                            </a:spcAft>
                          </a:pPr>
                          <a:r>
                            <a:rPr lang="en-US" sz="1200" b="1" dirty="0">
                              <a:solidFill>
                                <a:schemeClr val="tx1"/>
                              </a:solidFill>
                              <a:effectLst/>
                              <a:latin typeface="Arial Black" panose="020B0A04020102020204" pitchFamily="34" charset="0"/>
                              <a:cs typeface="Times New Roman" panose="02020603050405020304" pitchFamily="18" charset="0"/>
                            </a:rPr>
                            <a:t>F</a:t>
                          </a: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fontAlgn="auto">
                            <a:lnSpc>
                              <a:spcPct val="150000"/>
                            </a:lnSpc>
                            <a:spcBef>
                              <a:spcPts val="0"/>
                            </a:spcBef>
                            <a:spcAft>
                              <a:spcPts val="0"/>
                            </a:spcAft>
                          </a:pPr>
                          <a:r>
                            <a:rPr lang="en-US" sz="1200" b="1" dirty="0">
                              <a:solidFill>
                                <a:schemeClr val="tx1"/>
                              </a:solidFill>
                              <a:effectLst/>
                              <a:latin typeface="Arial Black" panose="020B0A04020102020204" pitchFamily="34" charset="0"/>
                              <a:cs typeface="Times New Roman" panose="02020603050405020304" pitchFamily="18" charset="0"/>
                            </a:rPr>
                            <a:t>%</a:t>
                          </a: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fontAlgn="auto">
                            <a:lnSpc>
                              <a:spcPct val="150000"/>
                            </a:lnSpc>
                            <a:spcBef>
                              <a:spcPts val="0"/>
                            </a:spcBef>
                            <a:spcAft>
                              <a:spcPts val="0"/>
                            </a:spcAft>
                          </a:pPr>
                          <a:r>
                            <a:rPr lang="en-US" sz="1200" b="1" dirty="0">
                              <a:solidFill>
                                <a:schemeClr val="tx1"/>
                              </a:solidFill>
                              <a:effectLst/>
                              <a:latin typeface="Arial Black" panose="020B0A04020102020204" pitchFamily="34" charset="0"/>
                              <a:cs typeface="Times New Roman" panose="02020603050405020304" pitchFamily="18" charset="0"/>
                            </a:rPr>
                            <a:t>normal</a:t>
                          </a:r>
                        </a:p>
                        <a:p>
                          <a:pPr marL="0" marR="0" algn="just" fontAlgn="auto">
                            <a:lnSpc>
                              <a:spcPct val="150000"/>
                            </a:lnSpc>
                            <a:spcBef>
                              <a:spcPts val="0"/>
                            </a:spcBef>
                            <a:spcAft>
                              <a:spcPts val="0"/>
                            </a:spcAft>
                          </a:pPr>
                          <a:r>
                            <a:rPr lang="en-US" sz="1200" b="1" dirty="0">
                              <a:solidFill>
                                <a:schemeClr val="tx1"/>
                              </a:solidFill>
                              <a:effectLst/>
                              <a:latin typeface="Arial Black" panose="020B0A04020102020204" pitchFamily="34" charset="0"/>
                              <a:cs typeface="Times New Roman" panose="02020603050405020304" pitchFamily="18" charset="0"/>
                            </a:rPr>
                            <a:t>n (%)</a:t>
                          </a: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fontAlgn="auto">
                            <a:lnSpc>
                              <a:spcPct val="150000"/>
                            </a:lnSpc>
                            <a:spcBef>
                              <a:spcPts val="0"/>
                            </a:spcBef>
                            <a:spcAft>
                              <a:spcPts val="0"/>
                            </a:spcAft>
                          </a:pPr>
                          <a:r>
                            <a:rPr lang="en-US" sz="1200" b="1" dirty="0" smtClean="0">
                              <a:solidFill>
                                <a:schemeClr val="tx1"/>
                              </a:solidFill>
                              <a:effectLst/>
                              <a:latin typeface="Arial Black" panose="020B0A04020102020204" pitchFamily="34" charset="0"/>
                              <a:cs typeface="Times New Roman" panose="02020603050405020304" pitchFamily="18" charset="0"/>
                            </a:rPr>
                            <a:t>anxious</a:t>
                          </a:r>
                          <a:endParaRPr lang="en-US" sz="1200" b="1" dirty="0">
                            <a:solidFill>
                              <a:schemeClr val="tx1"/>
                            </a:solidFill>
                            <a:effectLst/>
                            <a:latin typeface="Arial Black" panose="020B0A04020102020204" pitchFamily="34" charset="0"/>
                            <a:cs typeface="Times New Roman" panose="02020603050405020304" pitchFamily="18" charset="0"/>
                          </a:endParaRPr>
                        </a:p>
                        <a:p>
                          <a:pPr marL="0" marR="0" algn="just" fontAlgn="auto">
                            <a:lnSpc>
                              <a:spcPct val="150000"/>
                            </a:lnSpc>
                            <a:spcBef>
                              <a:spcPts val="0"/>
                            </a:spcBef>
                            <a:spcAft>
                              <a:spcPts val="0"/>
                            </a:spcAft>
                          </a:pPr>
                          <a:r>
                            <a:rPr lang="en-US" sz="1200" b="1" dirty="0">
                              <a:solidFill>
                                <a:schemeClr val="tx1"/>
                              </a:solidFill>
                              <a:effectLst/>
                              <a:latin typeface="Arial Black" panose="020B0A04020102020204" pitchFamily="34" charset="0"/>
                              <a:cs typeface="Times New Roman" panose="02020603050405020304" pitchFamily="18" charset="0"/>
                            </a:rPr>
                            <a:t>n (%)</a:t>
                          </a: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fontAlgn="auto">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200" b="1" i="1" smtClean="0">
                                        <a:solidFill>
                                          <a:schemeClr val="tx1"/>
                                        </a:solidFill>
                                        <a:effectLst/>
                                        <a:latin typeface="Cambria Math" panose="02040503050406030204" pitchFamily="18" charset="0"/>
                                      </a:rPr>
                                    </m:ctrlPr>
                                  </m:sSupPr>
                                  <m:e>
                                    <m:r>
                                      <a:rPr lang="en-US" sz="1200" b="1" i="1">
                                        <a:solidFill>
                                          <a:schemeClr val="tx1"/>
                                        </a:solidFill>
                                        <a:effectLst/>
                                        <a:latin typeface="Cambria Math" panose="02040503050406030204" pitchFamily="18" charset="0"/>
                                      </a:rPr>
                                      <m:t>𝑿</m:t>
                                    </m:r>
                                  </m:e>
                                  <m:sup>
                                    <m:r>
                                      <a:rPr lang="en-US" sz="1200" b="1" i="1">
                                        <a:solidFill>
                                          <a:schemeClr val="tx1"/>
                                        </a:solidFill>
                                        <a:effectLst/>
                                        <a:latin typeface="Cambria Math" panose="02040503050406030204" pitchFamily="18" charset="0"/>
                                      </a:rPr>
                                      <m:t>𝟐</m:t>
                                    </m:r>
                                  </m:sup>
                                </m:sSup>
                              </m:oMath>
                            </m:oMathPara>
                          </a14:m>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fontAlgn="auto">
                            <a:lnSpc>
                              <a:spcPct val="150000"/>
                            </a:lnSpc>
                            <a:spcBef>
                              <a:spcPts val="0"/>
                            </a:spcBef>
                            <a:spcAft>
                              <a:spcPts val="0"/>
                            </a:spcAft>
                          </a:pPr>
                          <a:r>
                            <a:rPr lang="en-US" sz="1200" b="1" dirty="0" err="1">
                              <a:solidFill>
                                <a:schemeClr val="tx1"/>
                              </a:solidFill>
                              <a:effectLst/>
                              <a:latin typeface="Arial Black" panose="020B0A04020102020204" pitchFamily="34" charset="0"/>
                              <a:cs typeface="Times New Roman" panose="02020603050405020304" pitchFamily="18" charset="0"/>
                            </a:rPr>
                            <a:t>df</a:t>
                          </a: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fontAlgn="auto">
                            <a:lnSpc>
                              <a:spcPct val="150000"/>
                            </a:lnSpc>
                            <a:spcBef>
                              <a:spcPts val="0"/>
                            </a:spcBef>
                            <a:spcAft>
                              <a:spcPts val="0"/>
                            </a:spcAft>
                          </a:pPr>
                          <a:r>
                            <a:rPr lang="en-US" sz="1200" b="1" dirty="0">
                              <a:solidFill>
                                <a:schemeClr val="tx1"/>
                              </a:solidFill>
                              <a:effectLst/>
                              <a:latin typeface="Arial Black" panose="020B0A04020102020204" pitchFamily="34" charset="0"/>
                              <a:cs typeface="Times New Roman" panose="02020603050405020304" pitchFamily="18" charset="0"/>
                            </a:rPr>
                            <a:t>p- value</a:t>
                          </a: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852012655"/>
                      </a:ext>
                    </a:extLst>
                  </a:tr>
                  <a:tr h="419302">
                    <a:tc>
                      <a:txBody>
                        <a:bodyPr/>
                        <a:lstStyle/>
                        <a:p>
                          <a:r>
                            <a:rPr lang="en-US" sz="1400" b="1" dirty="0" smtClean="0">
                              <a:latin typeface="Times New Roman" panose="02020603050405020304" pitchFamily="18" charset="0"/>
                              <a:cs typeface="Times New Roman" panose="02020603050405020304" pitchFamily="18" charset="0"/>
                            </a:rPr>
                            <a:t>Sex</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Male</a:t>
                          </a: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156</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40</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31</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solidFill>
                                <a:srgbClr val="0070C0"/>
                              </a:solidFill>
                              <a:latin typeface="Arial Black" panose="020B0A04020102020204" pitchFamily="34" charset="0"/>
                              <a:cs typeface="Times New Roman" panose="02020603050405020304" pitchFamily="18" charset="0"/>
                            </a:rPr>
                            <a:t>69</a:t>
                          </a:r>
                          <a:endParaRPr lang="en-US" sz="14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0.757</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1</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solidFill>
                                <a:srgbClr val="FF0000"/>
                              </a:solidFill>
                              <a:latin typeface="Arial Black" panose="020B0A04020102020204" pitchFamily="34" charset="0"/>
                              <a:cs typeface="Times New Roman" panose="02020603050405020304" pitchFamily="18" charset="0"/>
                            </a:rPr>
                            <a:t>0.005</a:t>
                          </a:r>
                          <a:endParaRPr lang="en-US" sz="1400" b="1" dirty="0">
                            <a:solidFill>
                              <a:srgbClr val="FF0000"/>
                            </a:solidFill>
                            <a:latin typeface="Arial Black" panose="020B0A04020102020204" pitchFamily="34"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95537098"/>
                      </a:ext>
                    </a:extLst>
                  </a:tr>
                  <a:tr h="585873">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Female</a:t>
                          </a:r>
                        </a:p>
                        <a:p>
                          <a:endParaRPr lang="en-US" sz="1400" b="1" dirty="0" smtClean="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234</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60</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18</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solidFill>
                                <a:srgbClr val="0070C0"/>
                              </a:solidFill>
                              <a:latin typeface="Arial Black" panose="020B0A04020102020204" pitchFamily="34" charset="0"/>
                              <a:cs typeface="Times New Roman" panose="02020603050405020304" pitchFamily="18" charset="0"/>
                            </a:rPr>
                            <a:t>82</a:t>
                          </a:r>
                          <a:endParaRPr lang="en-US" sz="14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endParaRPr lang="en-US" sz="14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807121367"/>
                      </a:ext>
                    </a:extLst>
                  </a:tr>
                  <a:tr h="419302">
                    <a:tc>
                      <a:txBody>
                        <a:bodyPr/>
                        <a:lstStyle/>
                        <a:p>
                          <a:r>
                            <a:rPr lang="en-US" sz="1400" b="1" dirty="0" smtClean="0">
                              <a:latin typeface="Times New Roman" panose="02020603050405020304" pitchFamily="18" charset="0"/>
                              <a:cs typeface="Times New Roman" panose="02020603050405020304" pitchFamily="18" charset="0"/>
                            </a:rPr>
                            <a:t>Age (</a:t>
                          </a:r>
                          <a:r>
                            <a:rPr lang="en-US" sz="1400" b="1" dirty="0" err="1" smtClean="0">
                              <a:latin typeface="Times New Roman" panose="02020603050405020304" pitchFamily="18" charset="0"/>
                              <a:cs typeface="Times New Roman" panose="02020603050405020304" pitchFamily="18" charset="0"/>
                            </a:rPr>
                            <a:t>yrs</a:t>
                          </a:r>
                          <a:r>
                            <a:rPr lang="en-US" sz="1400" b="1" dirty="0" smtClean="0">
                              <a:latin typeface="Times New Roman" panose="02020603050405020304" pitchFamily="18" charset="0"/>
                              <a:cs typeface="Times New Roman" panose="02020603050405020304" pitchFamily="18" charset="0"/>
                            </a:rPr>
                            <a:t>)</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13-18</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327</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84</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23</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solidFill>
                                <a:srgbClr val="0070C0"/>
                              </a:solidFill>
                              <a:latin typeface="Arial Black" panose="020B0A04020102020204" pitchFamily="34" charset="0"/>
                              <a:cs typeface="Times New Roman" panose="02020603050405020304" pitchFamily="18" charset="0"/>
                            </a:rPr>
                            <a:t>77</a:t>
                          </a:r>
                          <a:endParaRPr lang="en-US" sz="14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10.739</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11</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0.382</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433494442"/>
                      </a:ext>
                    </a:extLst>
                  </a:tr>
                  <a:tr h="585873">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Above 18</a:t>
                          </a: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63</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16</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30</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solidFill>
                              <a:srgbClr val="0070C0"/>
                            </a:solidFill>
                            <a:latin typeface="Arial Black" panose="020B0A04020102020204" pitchFamily="34" charset="0"/>
                            <a:cs typeface="Times New Roman" panose="02020603050405020304" pitchFamily="18" charset="0"/>
                          </a:endParaRPr>
                        </a:p>
                        <a:p>
                          <a:r>
                            <a:rPr lang="en-US" sz="1400" b="1" dirty="0" smtClean="0">
                              <a:solidFill>
                                <a:srgbClr val="0070C0"/>
                              </a:solidFill>
                              <a:latin typeface="Arial Black" panose="020B0A04020102020204" pitchFamily="34" charset="0"/>
                              <a:cs typeface="Times New Roman" panose="02020603050405020304" pitchFamily="18" charset="0"/>
                            </a:rPr>
                            <a:t>70</a:t>
                          </a:r>
                          <a:endParaRPr lang="en-US" sz="14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endParaRPr lang="en-US" sz="14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902671208"/>
                      </a:ext>
                    </a:extLst>
                  </a:tr>
                  <a:tr h="585873">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Residential</a:t>
                          </a:r>
                          <a:r>
                            <a:rPr lang="en-US" sz="1400" b="1" baseline="0" dirty="0" smtClean="0">
                              <a:latin typeface="Times New Roman" panose="02020603050405020304" pitchFamily="18" charset="0"/>
                              <a:cs typeface="Times New Roman" panose="02020603050405020304" pitchFamily="18" charset="0"/>
                            </a:rPr>
                            <a:t> status</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Boarder</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244</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63</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20</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solidFill>
                              <a:srgbClr val="0070C0"/>
                            </a:solidFill>
                            <a:latin typeface="Arial Black" panose="020B0A04020102020204" pitchFamily="34" charset="0"/>
                            <a:cs typeface="Times New Roman" panose="02020603050405020304" pitchFamily="18" charset="0"/>
                          </a:endParaRPr>
                        </a:p>
                        <a:p>
                          <a:r>
                            <a:rPr lang="en-US" sz="1400" b="1" dirty="0" smtClean="0">
                              <a:solidFill>
                                <a:srgbClr val="0070C0"/>
                              </a:solidFill>
                              <a:latin typeface="Arial Black" panose="020B0A04020102020204" pitchFamily="34" charset="0"/>
                              <a:cs typeface="Times New Roman" panose="02020603050405020304" pitchFamily="18" charset="0"/>
                            </a:rPr>
                            <a:t>80</a:t>
                          </a:r>
                          <a:endParaRPr lang="en-US" sz="14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8.357</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2</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0.115</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966994738"/>
                      </a:ext>
                    </a:extLst>
                  </a:tr>
                  <a:tr h="827115">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Day</a:t>
                          </a:r>
                        </a:p>
                        <a:p>
                          <a:endParaRPr lang="en-US" sz="1400" b="1" dirty="0" smtClean="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146</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37</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30</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solidFill>
                              <a:srgbClr val="0070C0"/>
                            </a:solidFill>
                            <a:latin typeface="Arial Black" panose="020B0A04020102020204" pitchFamily="34" charset="0"/>
                            <a:cs typeface="Times New Roman" panose="02020603050405020304" pitchFamily="18" charset="0"/>
                          </a:endParaRPr>
                        </a:p>
                        <a:p>
                          <a:r>
                            <a:rPr lang="en-US" sz="1400" b="1" dirty="0" smtClean="0">
                              <a:solidFill>
                                <a:srgbClr val="0070C0"/>
                              </a:solidFill>
                              <a:latin typeface="Arial Black" panose="020B0A04020102020204" pitchFamily="34" charset="0"/>
                              <a:cs typeface="Times New Roman" panose="02020603050405020304" pitchFamily="18" charset="0"/>
                            </a:rPr>
                            <a:t>70</a:t>
                          </a:r>
                          <a:endParaRPr lang="en-US" sz="14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991056999"/>
                      </a:ext>
                    </a:extLst>
                  </a:tr>
                  <a:tr h="585873">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Form</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One</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97</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25</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11</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solidFill>
                              <a:srgbClr val="0070C0"/>
                            </a:solidFill>
                            <a:latin typeface="Arial Black" panose="020B0A04020102020204" pitchFamily="34" charset="0"/>
                            <a:cs typeface="Times New Roman" panose="02020603050405020304" pitchFamily="18" charset="0"/>
                          </a:endParaRPr>
                        </a:p>
                        <a:p>
                          <a:r>
                            <a:rPr lang="en-US" sz="1400" b="1" dirty="0" smtClean="0">
                              <a:solidFill>
                                <a:srgbClr val="0070C0"/>
                              </a:solidFill>
                              <a:latin typeface="Arial Black" panose="020B0A04020102020204" pitchFamily="34" charset="0"/>
                              <a:cs typeface="Times New Roman" panose="02020603050405020304" pitchFamily="18" charset="0"/>
                            </a:rPr>
                            <a:t>89</a:t>
                          </a:r>
                          <a:endParaRPr lang="en-US" sz="14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10.702</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2</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solidFill>
                                <a:srgbClr val="FF0000"/>
                              </a:solidFill>
                              <a:latin typeface="Arial Black" panose="020B0A04020102020204" pitchFamily="34" charset="0"/>
                              <a:cs typeface="Times New Roman" panose="02020603050405020304" pitchFamily="18" charset="0"/>
                            </a:rPr>
                            <a:t>0.002</a:t>
                          </a:r>
                          <a:endParaRPr lang="en-US" sz="1400" b="1" dirty="0">
                            <a:solidFill>
                              <a:srgbClr val="FF0000"/>
                            </a:solidFill>
                            <a:latin typeface="Arial Black" panose="020B0A04020102020204" pitchFamily="34"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267098677"/>
                      </a:ext>
                    </a:extLst>
                  </a:tr>
                  <a:tr h="585873">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Two</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131</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34</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24</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solidFill>
                              <a:srgbClr val="0070C0"/>
                            </a:solidFill>
                            <a:latin typeface="Arial Black" panose="020B0A04020102020204" pitchFamily="34" charset="0"/>
                            <a:cs typeface="Times New Roman" panose="02020603050405020304" pitchFamily="18" charset="0"/>
                          </a:endParaRPr>
                        </a:p>
                        <a:p>
                          <a:r>
                            <a:rPr lang="en-US" sz="1400" b="1" dirty="0" smtClean="0">
                              <a:solidFill>
                                <a:srgbClr val="0070C0"/>
                              </a:solidFill>
                              <a:latin typeface="Arial Black" panose="020B0A04020102020204" pitchFamily="34" charset="0"/>
                              <a:cs typeface="Times New Roman" panose="02020603050405020304" pitchFamily="18" charset="0"/>
                            </a:rPr>
                            <a:t>76</a:t>
                          </a:r>
                          <a:endParaRPr lang="en-US" sz="14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endParaRPr lang="en-US" sz="14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144788120"/>
                      </a:ext>
                    </a:extLst>
                  </a:tr>
                  <a:tr h="585873">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Three</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162</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42</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30</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solidFill>
                              <a:srgbClr val="0070C0"/>
                            </a:solidFill>
                            <a:latin typeface="Arial Black" panose="020B0A04020102020204" pitchFamily="34" charset="0"/>
                            <a:cs typeface="Times New Roman" panose="02020603050405020304" pitchFamily="18" charset="0"/>
                          </a:endParaRPr>
                        </a:p>
                        <a:p>
                          <a:r>
                            <a:rPr lang="en-US" sz="1400" b="1" dirty="0" smtClean="0">
                              <a:solidFill>
                                <a:srgbClr val="0070C0"/>
                              </a:solidFill>
                              <a:latin typeface="Arial Black" panose="020B0A04020102020204" pitchFamily="34" charset="0"/>
                              <a:cs typeface="Times New Roman" panose="02020603050405020304" pitchFamily="18" charset="0"/>
                            </a:rPr>
                            <a:t>70</a:t>
                          </a:r>
                          <a:endParaRPr lang="en-US" sz="14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endParaRPr lang="en-US" sz="14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443385843"/>
                      </a:ext>
                    </a:extLst>
                  </a:tr>
                </a:tbl>
              </a:graphicData>
            </a:graphic>
          </p:graphicFrame>
        </mc:Choice>
        <mc:Fallback>
          <p:graphicFrame>
            <p:nvGraphicFramePr>
              <p:cNvPr id="4" name="Content Placeholder 3"/>
              <p:cNvGraphicFramePr>
                <a:graphicFrameLocks noGrp="1"/>
              </p:cNvGraphicFramePr>
              <p:nvPr>
                <p:ph idx="1"/>
                <p:extLst>
                  <p:ext uri="{D42A27DB-BD31-4B8C-83A1-F6EECF244321}">
                    <p14:modId xmlns:p14="http://schemas.microsoft.com/office/powerpoint/2010/main" val="4067028945"/>
                  </p:ext>
                </p:extLst>
              </p:nvPr>
            </p:nvGraphicFramePr>
            <p:xfrm>
              <a:off x="1371600" y="809625"/>
              <a:ext cx="9601200" cy="605033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1100035747"/>
                        </a:ext>
                      </a:extLst>
                    </a:gridCol>
                    <a:gridCol w="1066800">
                      <a:extLst>
                        <a:ext uri="{9D8B030D-6E8A-4147-A177-3AD203B41FA5}">
                          <a16:colId xmlns:a16="http://schemas.microsoft.com/office/drawing/2014/main" val="2578289128"/>
                        </a:ext>
                      </a:extLst>
                    </a:gridCol>
                    <a:gridCol w="1066800">
                      <a:extLst>
                        <a:ext uri="{9D8B030D-6E8A-4147-A177-3AD203B41FA5}">
                          <a16:colId xmlns:a16="http://schemas.microsoft.com/office/drawing/2014/main" val="2623929469"/>
                        </a:ext>
                      </a:extLst>
                    </a:gridCol>
                    <a:gridCol w="1066800">
                      <a:extLst>
                        <a:ext uri="{9D8B030D-6E8A-4147-A177-3AD203B41FA5}">
                          <a16:colId xmlns:a16="http://schemas.microsoft.com/office/drawing/2014/main" val="440754265"/>
                        </a:ext>
                      </a:extLst>
                    </a:gridCol>
                    <a:gridCol w="1066800">
                      <a:extLst>
                        <a:ext uri="{9D8B030D-6E8A-4147-A177-3AD203B41FA5}">
                          <a16:colId xmlns:a16="http://schemas.microsoft.com/office/drawing/2014/main" val="1312743155"/>
                        </a:ext>
                      </a:extLst>
                    </a:gridCol>
                    <a:gridCol w="1066800">
                      <a:extLst>
                        <a:ext uri="{9D8B030D-6E8A-4147-A177-3AD203B41FA5}">
                          <a16:colId xmlns:a16="http://schemas.microsoft.com/office/drawing/2014/main" val="446119221"/>
                        </a:ext>
                      </a:extLst>
                    </a:gridCol>
                    <a:gridCol w="1066800">
                      <a:extLst>
                        <a:ext uri="{9D8B030D-6E8A-4147-A177-3AD203B41FA5}">
                          <a16:colId xmlns:a16="http://schemas.microsoft.com/office/drawing/2014/main" val="2998546608"/>
                        </a:ext>
                      </a:extLst>
                    </a:gridCol>
                    <a:gridCol w="1066800">
                      <a:extLst>
                        <a:ext uri="{9D8B030D-6E8A-4147-A177-3AD203B41FA5}">
                          <a16:colId xmlns:a16="http://schemas.microsoft.com/office/drawing/2014/main" val="2702588207"/>
                        </a:ext>
                      </a:extLst>
                    </a:gridCol>
                    <a:gridCol w="1066800">
                      <a:extLst>
                        <a:ext uri="{9D8B030D-6E8A-4147-A177-3AD203B41FA5}">
                          <a16:colId xmlns:a16="http://schemas.microsoft.com/office/drawing/2014/main" val="2271215914"/>
                        </a:ext>
                      </a:extLst>
                    </a:gridCol>
                  </a:tblGrid>
                  <a:tr h="723726">
                    <a:tc gridSpan="2">
                      <a:txBody>
                        <a:bodyPr/>
                        <a:lstStyle/>
                        <a:p>
                          <a:pPr marL="0" marR="0" algn="just" fontAlgn="auto">
                            <a:lnSpc>
                              <a:spcPct val="150000"/>
                            </a:lnSpc>
                            <a:spcBef>
                              <a:spcPts val="0"/>
                            </a:spcBef>
                            <a:spcAft>
                              <a:spcPts val="0"/>
                            </a:spcAft>
                          </a:pPr>
                          <a:r>
                            <a:rPr lang="en-US" sz="1200" b="1" dirty="0" smtClean="0">
                              <a:solidFill>
                                <a:schemeClr val="tx1"/>
                              </a:solidFill>
                              <a:effectLst/>
                              <a:latin typeface="Arial Black" panose="020B0A04020102020204" pitchFamily="34" charset="0"/>
                              <a:cs typeface="Times New Roman" panose="02020603050405020304" pitchFamily="18" charset="0"/>
                            </a:rPr>
                            <a:t>Variable</a:t>
                          </a:r>
                        </a:p>
                      </a:txBody>
                      <a:tcPr marL="68580" marR="68580" marT="0" marB="0">
                        <a:solidFill>
                          <a:schemeClr val="bg1"/>
                        </a:solidFill>
                      </a:tcPr>
                    </a:tc>
                    <a:tc hMerge="1">
                      <a:txBody>
                        <a:bodyPr/>
                        <a:lstStyle/>
                        <a:p>
                          <a:endParaRPr lang="en-US"/>
                        </a:p>
                      </a:txBody>
                      <a:tcPr/>
                    </a:tc>
                    <a:tc>
                      <a:txBody>
                        <a:bodyPr/>
                        <a:lstStyle/>
                        <a:p>
                          <a:pPr marL="0" marR="0" algn="just" fontAlgn="auto">
                            <a:lnSpc>
                              <a:spcPct val="150000"/>
                            </a:lnSpc>
                            <a:spcBef>
                              <a:spcPts val="0"/>
                            </a:spcBef>
                            <a:spcAft>
                              <a:spcPts val="0"/>
                            </a:spcAft>
                          </a:pPr>
                          <a:r>
                            <a:rPr lang="en-US" sz="1200" b="1" dirty="0">
                              <a:solidFill>
                                <a:schemeClr val="tx1"/>
                              </a:solidFill>
                              <a:effectLst/>
                              <a:latin typeface="Arial Black" panose="020B0A04020102020204" pitchFamily="34" charset="0"/>
                              <a:cs typeface="Times New Roman" panose="02020603050405020304" pitchFamily="18" charset="0"/>
                            </a:rPr>
                            <a:t>F</a:t>
                          </a: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fontAlgn="auto">
                            <a:lnSpc>
                              <a:spcPct val="150000"/>
                            </a:lnSpc>
                            <a:spcBef>
                              <a:spcPts val="0"/>
                            </a:spcBef>
                            <a:spcAft>
                              <a:spcPts val="0"/>
                            </a:spcAft>
                          </a:pPr>
                          <a:r>
                            <a:rPr lang="en-US" sz="1200" b="1" dirty="0">
                              <a:solidFill>
                                <a:schemeClr val="tx1"/>
                              </a:solidFill>
                              <a:effectLst/>
                              <a:latin typeface="Arial Black" panose="020B0A04020102020204" pitchFamily="34" charset="0"/>
                              <a:cs typeface="Times New Roman" panose="02020603050405020304" pitchFamily="18" charset="0"/>
                            </a:rPr>
                            <a:t>%</a:t>
                          </a: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fontAlgn="auto">
                            <a:lnSpc>
                              <a:spcPct val="150000"/>
                            </a:lnSpc>
                            <a:spcBef>
                              <a:spcPts val="0"/>
                            </a:spcBef>
                            <a:spcAft>
                              <a:spcPts val="0"/>
                            </a:spcAft>
                          </a:pPr>
                          <a:r>
                            <a:rPr lang="en-US" sz="1200" b="1" dirty="0">
                              <a:solidFill>
                                <a:schemeClr val="tx1"/>
                              </a:solidFill>
                              <a:effectLst/>
                              <a:latin typeface="Arial Black" panose="020B0A04020102020204" pitchFamily="34" charset="0"/>
                              <a:cs typeface="Times New Roman" panose="02020603050405020304" pitchFamily="18" charset="0"/>
                            </a:rPr>
                            <a:t>normal</a:t>
                          </a:r>
                        </a:p>
                        <a:p>
                          <a:pPr marL="0" marR="0" algn="just" fontAlgn="auto">
                            <a:lnSpc>
                              <a:spcPct val="150000"/>
                            </a:lnSpc>
                            <a:spcBef>
                              <a:spcPts val="0"/>
                            </a:spcBef>
                            <a:spcAft>
                              <a:spcPts val="0"/>
                            </a:spcAft>
                          </a:pPr>
                          <a:r>
                            <a:rPr lang="en-US" sz="1200" b="1" dirty="0">
                              <a:solidFill>
                                <a:schemeClr val="tx1"/>
                              </a:solidFill>
                              <a:effectLst/>
                              <a:latin typeface="Arial Black" panose="020B0A04020102020204" pitchFamily="34" charset="0"/>
                              <a:cs typeface="Times New Roman" panose="02020603050405020304" pitchFamily="18" charset="0"/>
                            </a:rPr>
                            <a:t>n (%)</a:t>
                          </a: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fontAlgn="auto">
                            <a:lnSpc>
                              <a:spcPct val="150000"/>
                            </a:lnSpc>
                            <a:spcBef>
                              <a:spcPts val="0"/>
                            </a:spcBef>
                            <a:spcAft>
                              <a:spcPts val="0"/>
                            </a:spcAft>
                          </a:pPr>
                          <a:r>
                            <a:rPr lang="en-US" sz="1200" b="1" dirty="0" smtClean="0">
                              <a:solidFill>
                                <a:schemeClr val="tx1"/>
                              </a:solidFill>
                              <a:effectLst/>
                              <a:latin typeface="Arial Black" panose="020B0A04020102020204" pitchFamily="34" charset="0"/>
                              <a:cs typeface="Times New Roman" panose="02020603050405020304" pitchFamily="18" charset="0"/>
                            </a:rPr>
                            <a:t>anxious</a:t>
                          </a:r>
                          <a:endParaRPr lang="en-US" sz="1200" b="1" dirty="0">
                            <a:solidFill>
                              <a:schemeClr val="tx1"/>
                            </a:solidFill>
                            <a:effectLst/>
                            <a:latin typeface="Arial Black" panose="020B0A04020102020204" pitchFamily="34" charset="0"/>
                            <a:cs typeface="Times New Roman" panose="02020603050405020304" pitchFamily="18" charset="0"/>
                          </a:endParaRPr>
                        </a:p>
                        <a:p>
                          <a:pPr marL="0" marR="0" algn="just" fontAlgn="auto">
                            <a:lnSpc>
                              <a:spcPct val="150000"/>
                            </a:lnSpc>
                            <a:spcBef>
                              <a:spcPts val="0"/>
                            </a:spcBef>
                            <a:spcAft>
                              <a:spcPts val="0"/>
                            </a:spcAft>
                          </a:pPr>
                          <a:r>
                            <a:rPr lang="en-US" sz="1200" b="1" dirty="0">
                              <a:solidFill>
                                <a:schemeClr val="tx1"/>
                              </a:solidFill>
                              <a:effectLst/>
                              <a:latin typeface="Arial Black" panose="020B0A04020102020204" pitchFamily="34" charset="0"/>
                              <a:cs typeface="Times New Roman" panose="02020603050405020304" pitchFamily="18" charset="0"/>
                            </a:rPr>
                            <a:t>n (%)</a:t>
                          </a: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endParaRPr lang="en-US"/>
                        </a:p>
                      </a:txBody>
                      <a:tcPr marL="68580" marR="68580" marT="0" marB="0">
                        <a:blipFill>
                          <a:blip r:embed="rId2"/>
                          <a:stretch>
                            <a:fillRect l="-601143" t="-840" r="-202857" b="-736975"/>
                          </a:stretch>
                        </a:blipFill>
                      </a:tcPr>
                    </a:tc>
                    <a:tc>
                      <a:txBody>
                        <a:bodyPr/>
                        <a:lstStyle/>
                        <a:p>
                          <a:pPr marL="0" marR="0" algn="just" fontAlgn="auto">
                            <a:lnSpc>
                              <a:spcPct val="150000"/>
                            </a:lnSpc>
                            <a:spcBef>
                              <a:spcPts val="0"/>
                            </a:spcBef>
                            <a:spcAft>
                              <a:spcPts val="0"/>
                            </a:spcAft>
                          </a:pPr>
                          <a:r>
                            <a:rPr lang="en-US" sz="1200" b="1" dirty="0" err="1">
                              <a:solidFill>
                                <a:schemeClr val="tx1"/>
                              </a:solidFill>
                              <a:effectLst/>
                              <a:latin typeface="Arial Black" panose="020B0A04020102020204" pitchFamily="34" charset="0"/>
                              <a:cs typeface="Times New Roman" panose="02020603050405020304" pitchFamily="18" charset="0"/>
                            </a:rPr>
                            <a:t>df</a:t>
                          </a: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fontAlgn="auto">
                            <a:lnSpc>
                              <a:spcPct val="150000"/>
                            </a:lnSpc>
                            <a:spcBef>
                              <a:spcPts val="0"/>
                            </a:spcBef>
                            <a:spcAft>
                              <a:spcPts val="0"/>
                            </a:spcAft>
                          </a:pPr>
                          <a:r>
                            <a:rPr lang="en-US" sz="1200" b="1" dirty="0">
                              <a:solidFill>
                                <a:schemeClr val="tx1"/>
                              </a:solidFill>
                              <a:effectLst/>
                              <a:latin typeface="Arial Black" panose="020B0A04020102020204" pitchFamily="34" charset="0"/>
                              <a:cs typeface="Times New Roman" panose="02020603050405020304" pitchFamily="18" charset="0"/>
                            </a:rPr>
                            <a:t>p- value</a:t>
                          </a: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852012655"/>
                      </a:ext>
                    </a:extLst>
                  </a:tr>
                  <a:tr h="419302">
                    <a:tc>
                      <a:txBody>
                        <a:bodyPr/>
                        <a:lstStyle/>
                        <a:p>
                          <a:r>
                            <a:rPr lang="en-US" sz="1400" b="1" dirty="0" smtClean="0">
                              <a:latin typeface="Times New Roman" panose="02020603050405020304" pitchFamily="18" charset="0"/>
                              <a:cs typeface="Times New Roman" panose="02020603050405020304" pitchFamily="18" charset="0"/>
                            </a:rPr>
                            <a:t>Sex</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Male</a:t>
                          </a: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156</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40</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31</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solidFill>
                                <a:srgbClr val="0070C0"/>
                              </a:solidFill>
                              <a:latin typeface="Arial Black" panose="020B0A04020102020204" pitchFamily="34" charset="0"/>
                              <a:cs typeface="Times New Roman" panose="02020603050405020304" pitchFamily="18" charset="0"/>
                            </a:rPr>
                            <a:t>69</a:t>
                          </a:r>
                          <a:endParaRPr lang="en-US" sz="14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0.757</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1</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solidFill>
                                <a:srgbClr val="FF0000"/>
                              </a:solidFill>
                              <a:latin typeface="Arial Black" panose="020B0A04020102020204" pitchFamily="34" charset="0"/>
                              <a:cs typeface="Times New Roman" panose="02020603050405020304" pitchFamily="18" charset="0"/>
                            </a:rPr>
                            <a:t>0.005</a:t>
                          </a:r>
                          <a:endParaRPr lang="en-US" sz="1400" b="1" dirty="0">
                            <a:solidFill>
                              <a:srgbClr val="FF0000"/>
                            </a:solidFill>
                            <a:latin typeface="Arial Black" panose="020B0A04020102020204" pitchFamily="34"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95537098"/>
                      </a:ext>
                    </a:extLst>
                  </a:tr>
                  <a:tr h="585873">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Female</a:t>
                          </a:r>
                        </a:p>
                        <a:p>
                          <a:endParaRPr lang="en-US" sz="1400" b="1" dirty="0" smtClean="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234</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60</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18</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solidFill>
                                <a:srgbClr val="0070C0"/>
                              </a:solidFill>
                              <a:latin typeface="Arial Black" panose="020B0A04020102020204" pitchFamily="34" charset="0"/>
                              <a:cs typeface="Times New Roman" panose="02020603050405020304" pitchFamily="18" charset="0"/>
                            </a:rPr>
                            <a:t>82</a:t>
                          </a:r>
                          <a:endParaRPr lang="en-US" sz="14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endParaRPr lang="en-US" sz="14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807121367"/>
                      </a:ext>
                    </a:extLst>
                  </a:tr>
                  <a:tr h="419302">
                    <a:tc>
                      <a:txBody>
                        <a:bodyPr/>
                        <a:lstStyle/>
                        <a:p>
                          <a:r>
                            <a:rPr lang="en-US" sz="1400" b="1" dirty="0" smtClean="0">
                              <a:latin typeface="Times New Roman" panose="02020603050405020304" pitchFamily="18" charset="0"/>
                              <a:cs typeface="Times New Roman" panose="02020603050405020304" pitchFamily="18" charset="0"/>
                            </a:rPr>
                            <a:t>Age (</a:t>
                          </a:r>
                          <a:r>
                            <a:rPr lang="en-US" sz="1400" b="1" dirty="0" err="1" smtClean="0">
                              <a:latin typeface="Times New Roman" panose="02020603050405020304" pitchFamily="18" charset="0"/>
                              <a:cs typeface="Times New Roman" panose="02020603050405020304" pitchFamily="18" charset="0"/>
                            </a:rPr>
                            <a:t>yrs</a:t>
                          </a:r>
                          <a:r>
                            <a:rPr lang="en-US" sz="1400" b="1" dirty="0" smtClean="0">
                              <a:latin typeface="Times New Roman" panose="02020603050405020304" pitchFamily="18" charset="0"/>
                              <a:cs typeface="Times New Roman" panose="02020603050405020304" pitchFamily="18" charset="0"/>
                            </a:rPr>
                            <a:t>)</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13-18</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327</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84</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23</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solidFill>
                                <a:srgbClr val="0070C0"/>
                              </a:solidFill>
                              <a:latin typeface="Arial Black" panose="020B0A04020102020204" pitchFamily="34" charset="0"/>
                              <a:cs typeface="Times New Roman" panose="02020603050405020304" pitchFamily="18" charset="0"/>
                            </a:rPr>
                            <a:t>77</a:t>
                          </a:r>
                          <a:endParaRPr lang="en-US" sz="14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10.739</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11</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0.382</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433494442"/>
                      </a:ext>
                    </a:extLst>
                  </a:tr>
                  <a:tr h="585873">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Above 18</a:t>
                          </a: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63</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16</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30</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solidFill>
                              <a:srgbClr val="0070C0"/>
                            </a:solidFill>
                            <a:latin typeface="Arial Black" panose="020B0A04020102020204" pitchFamily="34" charset="0"/>
                            <a:cs typeface="Times New Roman" panose="02020603050405020304" pitchFamily="18" charset="0"/>
                          </a:endParaRPr>
                        </a:p>
                        <a:p>
                          <a:r>
                            <a:rPr lang="en-US" sz="1400" b="1" dirty="0" smtClean="0">
                              <a:solidFill>
                                <a:srgbClr val="0070C0"/>
                              </a:solidFill>
                              <a:latin typeface="Arial Black" panose="020B0A04020102020204" pitchFamily="34" charset="0"/>
                              <a:cs typeface="Times New Roman" panose="02020603050405020304" pitchFamily="18" charset="0"/>
                            </a:rPr>
                            <a:t>70</a:t>
                          </a:r>
                          <a:endParaRPr lang="en-US" sz="14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endParaRPr lang="en-US" sz="14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902671208"/>
                      </a:ext>
                    </a:extLst>
                  </a:tr>
                  <a:tr h="731520">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Residential</a:t>
                          </a:r>
                          <a:r>
                            <a:rPr lang="en-US" sz="1400" b="1" baseline="0" dirty="0" smtClean="0">
                              <a:latin typeface="Times New Roman" panose="02020603050405020304" pitchFamily="18" charset="0"/>
                              <a:cs typeface="Times New Roman" panose="02020603050405020304" pitchFamily="18" charset="0"/>
                            </a:rPr>
                            <a:t> status</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Boarder</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244</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63</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20</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solidFill>
                              <a:srgbClr val="0070C0"/>
                            </a:solidFill>
                            <a:latin typeface="Arial Black" panose="020B0A04020102020204" pitchFamily="34" charset="0"/>
                            <a:cs typeface="Times New Roman" panose="02020603050405020304" pitchFamily="18" charset="0"/>
                          </a:endParaRPr>
                        </a:p>
                        <a:p>
                          <a:r>
                            <a:rPr lang="en-US" sz="1400" b="1" dirty="0" smtClean="0">
                              <a:solidFill>
                                <a:srgbClr val="0070C0"/>
                              </a:solidFill>
                              <a:latin typeface="Arial Black" panose="020B0A04020102020204" pitchFamily="34" charset="0"/>
                              <a:cs typeface="Times New Roman" panose="02020603050405020304" pitchFamily="18" charset="0"/>
                            </a:rPr>
                            <a:t>80</a:t>
                          </a:r>
                          <a:endParaRPr lang="en-US" sz="14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8.357</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2</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0.115</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966994738"/>
                      </a:ext>
                    </a:extLst>
                  </a:tr>
                  <a:tr h="827115">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Day</a:t>
                          </a:r>
                        </a:p>
                        <a:p>
                          <a:endParaRPr lang="en-US" sz="1400" b="1" dirty="0" smtClean="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146</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37</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30</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solidFill>
                              <a:srgbClr val="0070C0"/>
                            </a:solidFill>
                            <a:latin typeface="Arial Black" panose="020B0A04020102020204" pitchFamily="34" charset="0"/>
                            <a:cs typeface="Times New Roman" panose="02020603050405020304" pitchFamily="18" charset="0"/>
                          </a:endParaRPr>
                        </a:p>
                        <a:p>
                          <a:r>
                            <a:rPr lang="en-US" sz="1400" b="1" dirty="0" smtClean="0">
                              <a:solidFill>
                                <a:srgbClr val="0070C0"/>
                              </a:solidFill>
                              <a:latin typeface="Arial Black" panose="020B0A04020102020204" pitchFamily="34" charset="0"/>
                              <a:cs typeface="Times New Roman" panose="02020603050405020304" pitchFamily="18" charset="0"/>
                            </a:rPr>
                            <a:t>70</a:t>
                          </a:r>
                          <a:endParaRPr lang="en-US" sz="14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991056999"/>
                      </a:ext>
                    </a:extLst>
                  </a:tr>
                  <a:tr h="585873">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Form</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One</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97</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25</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11</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solidFill>
                              <a:srgbClr val="0070C0"/>
                            </a:solidFill>
                            <a:latin typeface="Arial Black" panose="020B0A04020102020204" pitchFamily="34" charset="0"/>
                            <a:cs typeface="Times New Roman" panose="02020603050405020304" pitchFamily="18" charset="0"/>
                          </a:endParaRPr>
                        </a:p>
                        <a:p>
                          <a:r>
                            <a:rPr lang="en-US" sz="1400" b="1" dirty="0" smtClean="0">
                              <a:solidFill>
                                <a:srgbClr val="0070C0"/>
                              </a:solidFill>
                              <a:latin typeface="Arial Black" panose="020B0A04020102020204" pitchFamily="34" charset="0"/>
                              <a:cs typeface="Times New Roman" panose="02020603050405020304" pitchFamily="18" charset="0"/>
                            </a:rPr>
                            <a:t>89</a:t>
                          </a:r>
                          <a:endParaRPr lang="en-US" sz="14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10.702</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2</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solidFill>
                                <a:srgbClr val="FF0000"/>
                              </a:solidFill>
                              <a:latin typeface="Arial Black" panose="020B0A04020102020204" pitchFamily="34" charset="0"/>
                              <a:cs typeface="Times New Roman" panose="02020603050405020304" pitchFamily="18" charset="0"/>
                            </a:rPr>
                            <a:t>0.002</a:t>
                          </a:r>
                          <a:endParaRPr lang="en-US" sz="1400" b="1" dirty="0">
                            <a:solidFill>
                              <a:srgbClr val="FF0000"/>
                            </a:solidFill>
                            <a:latin typeface="Arial Black" panose="020B0A04020102020204" pitchFamily="34"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267098677"/>
                      </a:ext>
                    </a:extLst>
                  </a:tr>
                  <a:tr h="585873">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Two</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131</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34</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24</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solidFill>
                              <a:srgbClr val="0070C0"/>
                            </a:solidFill>
                            <a:latin typeface="Arial Black" panose="020B0A04020102020204" pitchFamily="34" charset="0"/>
                            <a:cs typeface="Times New Roman" panose="02020603050405020304" pitchFamily="18" charset="0"/>
                          </a:endParaRPr>
                        </a:p>
                        <a:p>
                          <a:r>
                            <a:rPr lang="en-US" sz="1400" b="1" dirty="0" smtClean="0">
                              <a:solidFill>
                                <a:srgbClr val="0070C0"/>
                              </a:solidFill>
                              <a:latin typeface="Arial Black" panose="020B0A04020102020204" pitchFamily="34" charset="0"/>
                              <a:cs typeface="Times New Roman" panose="02020603050405020304" pitchFamily="18" charset="0"/>
                            </a:rPr>
                            <a:t>76</a:t>
                          </a:r>
                          <a:endParaRPr lang="en-US" sz="14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endParaRPr lang="en-US" sz="14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144788120"/>
                      </a:ext>
                    </a:extLst>
                  </a:tr>
                  <a:tr h="585873">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Three</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162</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42</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30</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smtClean="0">
                            <a:solidFill>
                              <a:srgbClr val="0070C0"/>
                            </a:solidFill>
                            <a:latin typeface="Arial Black" panose="020B0A04020102020204" pitchFamily="34" charset="0"/>
                            <a:cs typeface="Times New Roman" panose="02020603050405020304" pitchFamily="18" charset="0"/>
                          </a:endParaRPr>
                        </a:p>
                        <a:p>
                          <a:r>
                            <a:rPr lang="en-US" sz="1400" b="1" dirty="0" smtClean="0">
                              <a:solidFill>
                                <a:srgbClr val="0070C0"/>
                              </a:solidFill>
                              <a:latin typeface="Arial Black" panose="020B0A04020102020204" pitchFamily="34" charset="0"/>
                              <a:cs typeface="Times New Roman" panose="02020603050405020304" pitchFamily="18" charset="0"/>
                            </a:rPr>
                            <a:t>70</a:t>
                          </a:r>
                          <a:endParaRPr lang="en-US" sz="14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endParaRPr lang="en-US" sz="14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443385843"/>
                      </a:ext>
                    </a:extLst>
                  </a:tr>
                </a:tbl>
              </a:graphicData>
            </a:graphic>
          </p:graphicFrame>
        </mc:Fallback>
      </mc:AlternateContent>
    </p:spTree>
    <p:extLst>
      <p:ext uri="{BB962C8B-B14F-4D97-AF65-F5344CB8AC3E}">
        <p14:creationId xmlns:p14="http://schemas.microsoft.com/office/powerpoint/2010/main" val="2830604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85800"/>
          </a:xfrm>
          <a:solidFill>
            <a:schemeClr val="accent5">
              <a:lumMod val="40000"/>
              <a:lumOff val="60000"/>
            </a:schemeClr>
          </a:solidFill>
          <a:ln>
            <a:solidFill>
              <a:schemeClr val="accent1"/>
            </a:solidFill>
          </a:ln>
        </p:spPr>
        <p:txBody>
          <a:bodyPr>
            <a:normAutofit/>
          </a:bodyPr>
          <a:lstStyle/>
          <a:p>
            <a:r>
              <a:rPr lang="en-US" sz="2000" b="1" dirty="0" smtClean="0">
                <a:solidFill>
                  <a:schemeClr val="tx1"/>
                </a:solidFill>
                <a:latin typeface="Arial Black" panose="020B0A04020102020204" pitchFamily="34" charset="0"/>
              </a:rPr>
              <a:t>                             </a:t>
            </a:r>
            <a:r>
              <a:rPr lang="en-US" sz="2000" dirty="0" smtClean="0">
                <a:solidFill>
                  <a:schemeClr val="tx1"/>
                </a:solidFill>
                <a:latin typeface="Arial" panose="020B0604020202020204" pitchFamily="34" charset="0"/>
                <a:cs typeface="Arial" panose="020B0604020202020204" pitchFamily="34" charset="0"/>
              </a:rPr>
              <a:t>2.2 Demographics </a:t>
            </a:r>
            <a:r>
              <a:rPr lang="en-US" sz="2000" dirty="0">
                <a:solidFill>
                  <a:schemeClr val="tx1"/>
                </a:solidFill>
                <a:latin typeface="Arial" panose="020B0604020202020204" pitchFamily="34" charset="0"/>
                <a:cs typeface="Arial" panose="020B0604020202020204" pitchFamily="34" charset="0"/>
              </a:rPr>
              <a:t>and depression</a:t>
            </a:r>
            <a:r>
              <a:rPr lang="en-US" sz="2000" b="1" dirty="0">
                <a:solidFill>
                  <a:schemeClr val="tx1"/>
                </a:solidFill>
                <a:latin typeface="Arial Black" panose="020B0A04020102020204" pitchFamily="34" charset="0"/>
                <a:ea typeface="Calibri" panose="020F0502020204030204" pitchFamily="34" charset="0"/>
                <a:cs typeface="Times New Roman" panose="02020603050405020304" pitchFamily="18" charset="0"/>
              </a:rPr>
              <a:t/>
            </a:r>
            <a:br>
              <a:rPr lang="en-US" sz="2000" b="1" dirty="0">
                <a:solidFill>
                  <a:schemeClr val="tx1"/>
                </a:solidFill>
                <a:latin typeface="Arial Black" panose="020B0A04020102020204" pitchFamily="34" charset="0"/>
                <a:ea typeface="Calibri" panose="020F0502020204030204" pitchFamily="34" charset="0"/>
                <a:cs typeface="Times New Roman" panose="02020603050405020304" pitchFamily="18" charset="0"/>
              </a:rPr>
            </a:br>
            <a:endParaRPr lang="en-US" sz="2000" dirty="0">
              <a:solidFill>
                <a:schemeClr val="tx1"/>
              </a:solidFill>
            </a:endParaRPr>
          </a:p>
        </p:txBody>
      </p:sp>
      <mc:AlternateContent xmlns:mc="http://schemas.openxmlformats.org/markup-compatibility/2006">
        <mc:Choice xmlns:a14="http://schemas.microsoft.com/office/drawing/2010/main" Requires="a14">
          <p:graphicFrame>
            <p:nvGraphicFramePr>
              <p:cNvPr id="5" name="Content Placeholder 4"/>
              <p:cNvGraphicFramePr>
                <a:graphicFrameLocks noGrp="1"/>
              </p:cNvGraphicFramePr>
              <p:nvPr>
                <p:ph idx="1"/>
                <p:extLst>
                  <p:ext uri="{D42A27DB-BD31-4B8C-83A1-F6EECF244321}">
                    <p14:modId xmlns:p14="http://schemas.microsoft.com/office/powerpoint/2010/main" val="1461629721"/>
                  </p:ext>
                </p:extLst>
              </p:nvPr>
            </p:nvGraphicFramePr>
            <p:xfrm>
              <a:off x="1371600" y="1371600"/>
              <a:ext cx="9601200" cy="5368833"/>
            </p:xfrm>
            <a:graphic>
              <a:graphicData uri="http://schemas.openxmlformats.org/drawingml/2006/table">
                <a:tbl>
                  <a:tblPr firstRow="1" bandRow="1">
                    <a:tableStyleId>{5C22544A-7EE6-4342-B048-85BDC9FD1C3A}</a:tableStyleId>
                  </a:tblPr>
                  <a:tblGrid>
                    <a:gridCol w="1227909">
                      <a:extLst>
                        <a:ext uri="{9D8B030D-6E8A-4147-A177-3AD203B41FA5}">
                          <a16:colId xmlns:a16="http://schemas.microsoft.com/office/drawing/2014/main" val="276883131"/>
                        </a:ext>
                      </a:extLst>
                    </a:gridCol>
                    <a:gridCol w="992777">
                      <a:extLst>
                        <a:ext uri="{9D8B030D-6E8A-4147-A177-3AD203B41FA5}">
                          <a16:colId xmlns:a16="http://schemas.microsoft.com/office/drawing/2014/main" val="402194254"/>
                        </a:ext>
                      </a:extLst>
                    </a:gridCol>
                    <a:gridCol w="979714">
                      <a:extLst>
                        <a:ext uri="{9D8B030D-6E8A-4147-A177-3AD203B41FA5}">
                          <a16:colId xmlns:a16="http://schemas.microsoft.com/office/drawing/2014/main" val="2054110128"/>
                        </a:ext>
                      </a:extLst>
                    </a:gridCol>
                    <a:gridCol w="1066800">
                      <a:extLst>
                        <a:ext uri="{9D8B030D-6E8A-4147-A177-3AD203B41FA5}">
                          <a16:colId xmlns:a16="http://schemas.microsoft.com/office/drawing/2014/main" val="2782709301"/>
                        </a:ext>
                      </a:extLst>
                    </a:gridCol>
                    <a:gridCol w="1066800">
                      <a:extLst>
                        <a:ext uri="{9D8B030D-6E8A-4147-A177-3AD203B41FA5}">
                          <a16:colId xmlns:a16="http://schemas.microsoft.com/office/drawing/2014/main" val="741420836"/>
                        </a:ext>
                      </a:extLst>
                    </a:gridCol>
                    <a:gridCol w="1066800">
                      <a:extLst>
                        <a:ext uri="{9D8B030D-6E8A-4147-A177-3AD203B41FA5}">
                          <a16:colId xmlns:a16="http://schemas.microsoft.com/office/drawing/2014/main" val="2618865074"/>
                        </a:ext>
                      </a:extLst>
                    </a:gridCol>
                    <a:gridCol w="1066800">
                      <a:extLst>
                        <a:ext uri="{9D8B030D-6E8A-4147-A177-3AD203B41FA5}">
                          <a16:colId xmlns:a16="http://schemas.microsoft.com/office/drawing/2014/main" val="1740969140"/>
                        </a:ext>
                      </a:extLst>
                    </a:gridCol>
                    <a:gridCol w="1066800">
                      <a:extLst>
                        <a:ext uri="{9D8B030D-6E8A-4147-A177-3AD203B41FA5}">
                          <a16:colId xmlns:a16="http://schemas.microsoft.com/office/drawing/2014/main" val="2148988116"/>
                        </a:ext>
                      </a:extLst>
                    </a:gridCol>
                    <a:gridCol w="1066800">
                      <a:extLst>
                        <a:ext uri="{9D8B030D-6E8A-4147-A177-3AD203B41FA5}">
                          <a16:colId xmlns:a16="http://schemas.microsoft.com/office/drawing/2014/main" val="1077042953"/>
                        </a:ext>
                      </a:extLst>
                    </a:gridCol>
                  </a:tblGrid>
                  <a:tr h="666476">
                    <a:tc>
                      <a:txBody>
                        <a:bodyPr/>
                        <a:lstStyle/>
                        <a:p>
                          <a:r>
                            <a:rPr lang="en-US" sz="1200" b="1" dirty="0" smtClean="0">
                              <a:solidFill>
                                <a:schemeClr val="tx1"/>
                              </a:solidFill>
                              <a:latin typeface="Arial Black" panose="020B0A04020102020204" pitchFamily="34" charset="0"/>
                            </a:rPr>
                            <a:t>Variable</a:t>
                          </a:r>
                          <a:endParaRPr lang="en-US" sz="1200" b="1" dirty="0">
                            <a:solidFill>
                              <a:schemeClr val="tx1"/>
                            </a:solidFill>
                            <a:latin typeface="Arial Black" panose="020B0A04020102020204" pitchFamily="34" charset="0"/>
                          </a:endParaRPr>
                        </a:p>
                      </a:txBody>
                      <a:tcPr>
                        <a:solidFill>
                          <a:schemeClr val="bg1"/>
                        </a:solidFill>
                      </a:tcPr>
                    </a:tc>
                    <a:tc>
                      <a:txBody>
                        <a:bodyPr/>
                        <a:lstStyle/>
                        <a:p>
                          <a:endParaRPr lang="en-US" sz="1200" b="1" dirty="0">
                            <a:solidFill>
                              <a:schemeClr val="tx1"/>
                            </a:solidFill>
                            <a:latin typeface="Arial Black" panose="020B0A04020102020204" pitchFamily="34" charset="0"/>
                          </a:endParaRPr>
                        </a:p>
                      </a:txBody>
                      <a:tcPr>
                        <a:solidFill>
                          <a:schemeClr val="bg1"/>
                        </a:solidFill>
                      </a:tcPr>
                    </a:tc>
                    <a:tc>
                      <a:txBody>
                        <a:bodyPr/>
                        <a:lstStyle/>
                        <a:p>
                          <a:pPr marL="0" marR="0" algn="just" fontAlgn="auto">
                            <a:lnSpc>
                              <a:spcPct val="150000"/>
                            </a:lnSpc>
                            <a:spcBef>
                              <a:spcPts val="0"/>
                            </a:spcBef>
                            <a:spcAft>
                              <a:spcPts val="0"/>
                            </a:spcAft>
                          </a:pPr>
                          <a:r>
                            <a:rPr lang="en-US" sz="1200" b="1" dirty="0">
                              <a:solidFill>
                                <a:schemeClr val="tx1"/>
                              </a:solidFill>
                              <a:effectLst/>
                              <a:latin typeface="Arial Black" panose="020B0A04020102020204" pitchFamily="34" charset="0"/>
                              <a:cs typeface="Times New Roman" panose="02020603050405020304" pitchFamily="18" charset="0"/>
                            </a:rPr>
                            <a:t>F</a:t>
                          </a: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fontAlgn="auto">
                            <a:lnSpc>
                              <a:spcPct val="150000"/>
                            </a:lnSpc>
                            <a:spcBef>
                              <a:spcPts val="0"/>
                            </a:spcBef>
                            <a:spcAft>
                              <a:spcPts val="0"/>
                            </a:spcAft>
                          </a:pPr>
                          <a:r>
                            <a:rPr lang="en-US" sz="1200" b="1" dirty="0">
                              <a:solidFill>
                                <a:schemeClr val="tx1"/>
                              </a:solidFill>
                              <a:effectLst/>
                              <a:latin typeface="Arial Black" panose="020B0A04020102020204" pitchFamily="34" charset="0"/>
                              <a:cs typeface="Times New Roman" panose="02020603050405020304" pitchFamily="18" charset="0"/>
                            </a:rPr>
                            <a:t>%</a:t>
                          </a: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fontAlgn="auto">
                            <a:lnSpc>
                              <a:spcPct val="150000"/>
                            </a:lnSpc>
                            <a:spcBef>
                              <a:spcPts val="0"/>
                            </a:spcBef>
                            <a:spcAft>
                              <a:spcPts val="0"/>
                            </a:spcAft>
                          </a:pPr>
                          <a:r>
                            <a:rPr lang="en-US" sz="1200" b="1" dirty="0">
                              <a:solidFill>
                                <a:schemeClr val="tx1"/>
                              </a:solidFill>
                              <a:effectLst/>
                              <a:latin typeface="Arial Black" panose="020B0A04020102020204" pitchFamily="34" charset="0"/>
                              <a:cs typeface="Times New Roman" panose="02020603050405020304" pitchFamily="18" charset="0"/>
                            </a:rPr>
                            <a:t>normal</a:t>
                          </a:r>
                        </a:p>
                        <a:p>
                          <a:pPr marL="0" marR="0" algn="just" fontAlgn="auto">
                            <a:lnSpc>
                              <a:spcPct val="150000"/>
                            </a:lnSpc>
                            <a:spcBef>
                              <a:spcPts val="0"/>
                            </a:spcBef>
                            <a:spcAft>
                              <a:spcPts val="0"/>
                            </a:spcAft>
                          </a:pPr>
                          <a:r>
                            <a:rPr lang="en-US" sz="1200" b="1" dirty="0">
                              <a:solidFill>
                                <a:schemeClr val="tx1"/>
                              </a:solidFill>
                              <a:effectLst/>
                              <a:latin typeface="Arial Black" panose="020B0A04020102020204" pitchFamily="34" charset="0"/>
                              <a:cs typeface="Times New Roman" panose="02020603050405020304" pitchFamily="18" charset="0"/>
                            </a:rPr>
                            <a:t>n (%)</a:t>
                          </a: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fontAlgn="auto">
                            <a:lnSpc>
                              <a:spcPct val="150000"/>
                            </a:lnSpc>
                            <a:spcBef>
                              <a:spcPts val="0"/>
                            </a:spcBef>
                            <a:spcAft>
                              <a:spcPts val="0"/>
                            </a:spcAft>
                          </a:pPr>
                          <a:r>
                            <a:rPr lang="en-US" sz="1200" b="1" dirty="0" smtClean="0">
                              <a:solidFill>
                                <a:schemeClr val="tx1"/>
                              </a:solidFill>
                              <a:effectLst/>
                              <a:latin typeface="Arial Black" panose="020B0A04020102020204" pitchFamily="34" charset="0"/>
                              <a:cs typeface="Times New Roman" panose="02020603050405020304" pitchFamily="18" charset="0"/>
                            </a:rPr>
                            <a:t>depressed</a:t>
                          </a:r>
                          <a:endParaRPr lang="en-US" sz="1200" b="1" dirty="0">
                            <a:solidFill>
                              <a:schemeClr val="tx1"/>
                            </a:solidFill>
                            <a:effectLst/>
                            <a:latin typeface="Arial Black" panose="020B0A04020102020204" pitchFamily="34" charset="0"/>
                            <a:cs typeface="Times New Roman" panose="02020603050405020304" pitchFamily="18" charset="0"/>
                          </a:endParaRPr>
                        </a:p>
                        <a:p>
                          <a:pPr marL="0" marR="0" algn="just" fontAlgn="auto">
                            <a:lnSpc>
                              <a:spcPct val="150000"/>
                            </a:lnSpc>
                            <a:spcBef>
                              <a:spcPts val="0"/>
                            </a:spcBef>
                            <a:spcAft>
                              <a:spcPts val="0"/>
                            </a:spcAft>
                          </a:pPr>
                          <a:r>
                            <a:rPr lang="en-US" sz="1200" b="1" dirty="0">
                              <a:solidFill>
                                <a:schemeClr val="tx1"/>
                              </a:solidFill>
                              <a:effectLst/>
                              <a:latin typeface="Arial Black" panose="020B0A04020102020204" pitchFamily="34" charset="0"/>
                              <a:cs typeface="Times New Roman" panose="02020603050405020304" pitchFamily="18" charset="0"/>
                            </a:rPr>
                            <a:t>n (%)</a:t>
                          </a: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fontAlgn="auto">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200" b="1" i="1" smtClean="0">
                                        <a:solidFill>
                                          <a:schemeClr val="tx1"/>
                                        </a:solidFill>
                                        <a:effectLst/>
                                        <a:latin typeface="Cambria Math" panose="02040503050406030204" pitchFamily="18" charset="0"/>
                                      </a:rPr>
                                    </m:ctrlPr>
                                  </m:sSupPr>
                                  <m:e>
                                    <m:r>
                                      <a:rPr lang="en-US" sz="1200" b="1" i="1">
                                        <a:solidFill>
                                          <a:schemeClr val="tx1"/>
                                        </a:solidFill>
                                        <a:effectLst/>
                                        <a:latin typeface="Cambria Math" panose="02040503050406030204" pitchFamily="18" charset="0"/>
                                      </a:rPr>
                                      <m:t>𝑿</m:t>
                                    </m:r>
                                  </m:e>
                                  <m:sup>
                                    <m:r>
                                      <a:rPr lang="en-US" sz="1200" b="1" i="1">
                                        <a:solidFill>
                                          <a:schemeClr val="tx1"/>
                                        </a:solidFill>
                                        <a:effectLst/>
                                        <a:latin typeface="Cambria Math" panose="02040503050406030204" pitchFamily="18" charset="0"/>
                                      </a:rPr>
                                      <m:t>𝟐</m:t>
                                    </m:r>
                                  </m:sup>
                                </m:sSup>
                              </m:oMath>
                            </m:oMathPara>
                          </a14:m>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fontAlgn="auto">
                            <a:lnSpc>
                              <a:spcPct val="150000"/>
                            </a:lnSpc>
                            <a:spcBef>
                              <a:spcPts val="0"/>
                            </a:spcBef>
                            <a:spcAft>
                              <a:spcPts val="0"/>
                            </a:spcAft>
                          </a:pPr>
                          <a:r>
                            <a:rPr lang="en-US" sz="1200" b="1" dirty="0" err="1">
                              <a:solidFill>
                                <a:schemeClr val="tx1"/>
                              </a:solidFill>
                              <a:effectLst/>
                              <a:latin typeface="Arial Black" panose="020B0A04020102020204" pitchFamily="34" charset="0"/>
                              <a:cs typeface="Times New Roman" panose="02020603050405020304" pitchFamily="18" charset="0"/>
                            </a:rPr>
                            <a:t>df</a:t>
                          </a: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fontAlgn="auto">
                            <a:lnSpc>
                              <a:spcPct val="150000"/>
                            </a:lnSpc>
                            <a:spcBef>
                              <a:spcPts val="0"/>
                            </a:spcBef>
                            <a:spcAft>
                              <a:spcPts val="0"/>
                            </a:spcAft>
                          </a:pPr>
                          <a:r>
                            <a:rPr lang="en-US" sz="1200" b="1" dirty="0">
                              <a:solidFill>
                                <a:schemeClr val="tx1"/>
                              </a:solidFill>
                              <a:effectLst/>
                              <a:latin typeface="Arial Black" panose="020B0A04020102020204" pitchFamily="34" charset="0"/>
                              <a:cs typeface="Times New Roman" panose="02020603050405020304" pitchFamily="18" charset="0"/>
                            </a:rPr>
                            <a:t>p- value</a:t>
                          </a: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132776689"/>
                      </a:ext>
                    </a:extLst>
                  </a:tr>
                  <a:tr h="539528">
                    <a:tc>
                      <a:txBody>
                        <a:bodyPr/>
                        <a:lstStyle/>
                        <a:p>
                          <a:r>
                            <a:rPr lang="en-US" sz="1400" b="1" dirty="0" smtClean="0">
                              <a:latin typeface="Times New Roman" panose="02020603050405020304" pitchFamily="18" charset="0"/>
                              <a:cs typeface="Times New Roman" panose="02020603050405020304" pitchFamily="18" charset="0"/>
                            </a:rPr>
                            <a:t>Sex</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Male</a:t>
                          </a:r>
                        </a:p>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156</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40</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38</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solidFill>
                                <a:srgbClr val="0070C0"/>
                              </a:solidFill>
                              <a:latin typeface="Arial Black" panose="020B0A04020102020204" pitchFamily="34" charset="0"/>
                              <a:cs typeface="Times New Roman" panose="02020603050405020304" pitchFamily="18" charset="0"/>
                            </a:rPr>
                            <a:t>62</a:t>
                          </a:r>
                          <a:endParaRPr lang="en-US" sz="16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8.295</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1</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solidFill>
                                <a:srgbClr val="FF0000"/>
                              </a:solidFill>
                              <a:latin typeface="Arial Black" panose="020B0A04020102020204" pitchFamily="34" charset="0"/>
                              <a:cs typeface="Times New Roman" panose="02020603050405020304" pitchFamily="18" charset="0"/>
                            </a:rPr>
                            <a:t>0.004</a:t>
                          </a:r>
                          <a:endParaRPr lang="en-US" sz="1600" b="1" dirty="0">
                            <a:solidFill>
                              <a:srgbClr val="FF0000"/>
                            </a:solidFill>
                            <a:latin typeface="Arial Black" panose="020B0A04020102020204" pitchFamily="34"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524886099"/>
                      </a:ext>
                    </a:extLst>
                  </a:tr>
                  <a:tr h="539528">
                    <a:tc>
                      <a:txBody>
                        <a:bodyPr/>
                        <a:lstStyle/>
                        <a:p>
                          <a:endParaRPr lang="en-US" sz="1400" b="1">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Female</a:t>
                          </a:r>
                        </a:p>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234</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60</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25</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solidFill>
                                <a:srgbClr val="0070C0"/>
                              </a:solidFill>
                              <a:latin typeface="Arial Black" panose="020B0A04020102020204" pitchFamily="34" charset="0"/>
                              <a:cs typeface="Times New Roman" panose="02020603050405020304" pitchFamily="18" charset="0"/>
                            </a:rPr>
                            <a:t>75</a:t>
                          </a:r>
                          <a:endParaRPr lang="en-US" sz="16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6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6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790085186"/>
                      </a:ext>
                    </a:extLst>
                  </a:tr>
                  <a:tr h="539528">
                    <a:tc>
                      <a:txBody>
                        <a:bodyPr/>
                        <a:lstStyle/>
                        <a:p>
                          <a:r>
                            <a:rPr lang="en-US" sz="1400" b="1" dirty="0" smtClean="0">
                              <a:latin typeface="Times New Roman" panose="02020603050405020304" pitchFamily="18" charset="0"/>
                              <a:cs typeface="Times New Roman" panose="02020603050405020304" pitchFamily="18" charset="0"/>
                            </a:rPr>
                            <a:t>Age (</a:t>
                          </a:r>
                          <a:r>
                            <a:rPr lang="en-US" sz="1400" b="1" dirty="0" err="1" smtClean="0">
                              <a:latin typeface="Times New Roman" panose="02020603050405020304" pitchFamily="18" charset="0"/>
                              <a:cs typeface="Times New Roman" panose="02020603050405020304" pitchFamily="18" charset="0"/>
                            </a:rPr>
                            <a:t>yrs</a:t>
                          </a:r>
                          <a:r>
                            <a:rPr lang="en-US" sz="1400" b="1" dirty="0" smtClean="0">
                              <a:latin typeface="Times New Roman" panose="02020603050405020304" pitchFamily="18" charset="0"/>
                              <a:cs typeface="Times New Roman" panose="02020603050405020304" pitchFamily="18" charset="0"/>
                            </a:rPr>
                            <a:t>)</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13-18</a:t>
                          </a:r>
                        </a:p>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327</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84</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30</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solidFill>
                                <a:srgbClr val="0070C0"/>
                              </a:solidFill>
                              <a:latin typeface="Arial Black" panose="020B0A04020102020204" pitchFamily="34" charset="0"/>
                              <a:cs typeface="Times New Roman" panose="02020603050405020304" pitchFamily="18" charset="0"/>
                            </a:rPr>
                            <a:t>70</a:t>
                          </a:r>
                          <a:endParaRPr lang="en-US" sz="16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8.040</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11</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0.710</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653825529"/>
                      </a:ext>
                    </a:extLst>
                  </a:tr>
                  <a:tr h="539528">
                    <a:tc>
                      <a:txBody>
                        <a:bodyPr/>
                        <a:lstStyle/>
                        <a:p>
                          <a:endParaRPr lang="en-US" sz="1400" b="1">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Above</a:t>
                          </a:r>
                          <a:r>
                            <a:rPr lang="en-US" sz="1400" b="1" baseline="0" dirty="0" smtClean="0">
                              <a:latin typeface="Times New Roman" panose="02020603050405020304" pitchFamily="18" charset="0"/>
                              <a:cs typeface="Times New Roman" panose="02020603050405020304" pitchFamily="18" charset="0"/>
                            </a:rPr>
                            <a:t> 18</a:t>
                          </a:r>
                        </a:p>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63</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16</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32</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solidFill>
                                <a:srgbClr val="0070C0"/>
                              </a:solidFill>
                              <a:latin typeface="Arial Black" panose="020B0A04020102020204" pitchFamily="34" charset="0"/>
                              <a:cs typeface="Times New Roman" panose="02020603050405020304" pitchFamily="18" charset="0"/>
                            </a:rPr>
                            <a:t>68</a:t>
                          </a:r>
                          <a:endParaRPr lang="en-US" sz="16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6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6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528168886"/>
                      </a:ext>
                    </a:extLst>
                  </a:tr>
                  <a:tr h="539528">
                    <a:tc>
                      <a:txBody>
                        <a:bodyPr/>
                        <a:lstStyle/>
                        <a:p>
                          <a:r>
                            <a:rPr lang="en-US" sz="1400" b="1" dirty="0" smtClean="0">
                              <a:latin typeface="Times New Roman" panose="02020603050405020304" pitchFamily="18" charset="0"/>
                              <a:cs typeface="Times New Roman" panose="02020603050405020304" pitchFamily="18" charset="0"/>
                            </a:rPr>
                            <a:t>Residential</a:t>
                          </a:r>
                          <a:r>
                            <a:rPr lang="en-US" sz="1400" b="1" baseline="0" dirty="0" smtClean="0">
                              <a:latin typeface="Times New Roman" panose="02020603050405020304" pitchFamily="18" charset="0"/>
                              <a:cs typeface="Times New Roman" panose="02020603050405020304" pitchFamily="18" charset="0"/>
                            </a:rPr>
                            <a:t> status</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Boarder</a:t>
                          </a:r>
                        </a:p>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244</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63</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smtClean="0">
                              <a:latin typeface="Times New Roman" panose="02020603050405020304" pitchFamily="18" charset="0"/>
                              <a:cs typeface="Times New Roman" panose="02020603050405020304" pitchFamily="18" charset="0"/>
                            </a:rPr>
                            <a:t>29</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solidFill>
                                <a:srgbClr val="0070C0"/>
                              </a:solidFill>
                              <a:latin typeface="Arial Black" panose="020B0A04020102020204" pitchFamily="34" charset="0"/>
                              <a:cs typeface="Times New Roman" panose="02020603050405020304" pitchFamily="18" charset="0"/>
                            </a:rPr>
                            <a:t>71</a:t>
                          </a:r>
                          <a:endParaRPr lang="en-US" sz="16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0.647</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2</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0.724</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091336042"/>
                      </a:ext>
                    </a:extLst>
                  </a:tr>
                  <a:tr h="539528">
                    <a:tc>
                      <a:txBody>
                        <a:bodyPr/>
                        <a:lstStyle/>
                        <a:p>
                          <a:endParaRPr lang="en-US" sz="1400" b="1">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Day</a:t>
                          </a:r>
                        </a:p>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146</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37</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32</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solidFill>
                                <a:srgbClr val="0070C0"/>
                              </a:solidFill>
                              <a:latin typeface="Arial Black" panose="020B0A04020102020204" pitchFamily="34" charset="0"/>
                              <a:cs typeface="Times New Roman" panose="02020603050405020304" pitchFamily="18" charset="0"/>
                            </a:rPr>
                            <a:t>68</a:t>
                          </a:r>
                          <a:endParaRPr lang="en-US" sz="16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6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6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53899"/>
                      </a:ext>
                    </a:extLst>
                  </a:tr>
                  <a:tr h="539528">
                    <a:tc>
                      <a:txBody>
                        <a:bodyPr/>
                        <a:lstStyle/>
                        <a:p>
                          <a:r>
                            <a:rPr lang="en-US" sz="1400" b="1" dirty="0" smtClean="0">
                              <a:latin typeface="Times New Roman" panose="02020603050405020304" pitchFamily="18" charset="0"/>
                              <a:cs typeface="Times New Roman" panose="02020603050405020304" pitchFamily="18" charset="0"/>
                            </a:rPr>
                            <a:t>Form</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One</a:t>
                          </a:r>
                        </a:p>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97</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25</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18</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solidFill>
                                <a:srgbClr val="0070C0"/>
                              </a:solidFill>
                              <a:latin typeface="Arial Black" panose="020B0A04020102020204" pitchFamily="34" charset="0"/>
                              <a:cs typeface="Times New Roman" panose="02020603050405020304" pitchFamily="18" charset="0"/>
                            </a:rPr>
                            <a:t>82</a:t>
                          </a:r>
                          <a:endParaRPr lang="en-US" sz="16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11.656</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2</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solidFill>
                                <a:srgbClr val="FF0000"/>
                              </a:solidFill>
                              <a:latin typeface="Arial Black" panose="020B0A04020102020204" pitchFamily="34" charset="0"/>
                              <a:cs typeface="Times New Roman" panose="02020603050405020304" pitchFamily="18" charset="0"/>
                            </a:rPr>
                            <a:t>0.003</a:t>
                          </a:r>
                          <a:endParaRPr lang="en-US" sz="1600" b="1" dirty="0">
                            <a:solidFill>
                              <a:srgbClr val="FF0000"/>
                            </a:solidFill>
                            <a:latin typeface="Arial Black" panose="020B0A04020102020204" pitchFamily="34"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02512966"/>
                      </a:ext>
                    </a:extLst>
                  </a:tr>
                  <a:tr h="539528">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Two</a:t>
                          </a:r>
                        </a:p>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131</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34</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30</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solidFill>
                                <a:srgbClr val="0070C0"/>
                              </a:solidFill>
                              <a:latin typeface="Arial Black" panose="020B0A04020102020204" pitchFamily="34" charset="0"/>
                              <a:cs typeface="Times New Roman" panose="02020603050405020304" pitchFamily="18" charset="0"/>
                            </a:rPr>
                            <a:t>70</a:t>
                          </a:r>
                          <a:endParaRPr lang="en-US" sz="16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endParaRPr lang="en-US" sz="16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6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6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912010744"/>
                      </a:ext>
                    </a:extLst>
                  </a:tr>
                  <a:tr h="386133">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Three</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162</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42</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38</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solidFill>
                                <a:srgbClr val="0070C0"/>
                              </a:solidFill>
                              <a:latin typeface="Arial Black" panose="020B0A04020102020204" pitchFamily="34" charset="0"/>
                              <a:cs typeface="Times New Roman" panose="02020603050405020304" pitchFamily="18" charset="0"/>
                            </a:rPr>
                            <a:t>62</a:t>
                          </a:r>
                          <a:endParaRPr lang="en-US" sz="16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endParaRPr lang="en-US" sz="16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6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6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631867626"/>
                      </a:ext>
                    </a:extLst>
                  </a:tr>
                </a:tbl>
              </a:graphicData>
            </a:graphic>
          </p:graphicFrame>
        </mc:Choice>
        <mc:Fallback>
          <p:graphicFrame>
            <p:nvGraphicFramePr>
              <p:cNvPr id="5" name="Content Placeholder 4"/>
              <p:cNvGraphicFramePr>
                <a:graphicFrameLocks noGrp="1"/>
              </p:cNvGraphicFramePr>
              <p:nvPr>
                <p:ph idx="1"/>
                <p:extLst>
                  <p:ext uri="{D42A27DB-BD31-4B8C-83A1-F6EECF244321}">
                    <p14:modId xmlns:p14="http://schemas.microsoft.com/office/powerpoint/2010/main" val="1461629721"/>
                  </p:ext>
                </p:extLst>
              </p:nvPr>
            </p:nvGraphicFramePr>
            <p:xfrm>
              <a:off x="1371600" y="1371600"/>
              <a:ext cx="9601200" cy="5368833"/>
            </p:xfrm>
            <a:graphic>
              <a:graphicData uri="http://schemas.openxmlformats.org/drawingml/2006/table">
                <a:tbl>
                  <a:tblPr firstRow="1" bandRow="1">
                    <a:tableStyleId>{5C22544A-7EE6-4342-B048-85BDC9FD1C3A}</a:tableStyleId>
                  </a:tblPr>
                  <a:tblGrid>
                    <a:gridCol w="1227909">
                      <a:extLst>
                        <a:ext uri="{9D8B030D-6E8A-4147-A177-3AD203B41FA5}">
                          <a16:colId xmlns:a16="http://schemas.microsoft.com/office/drawing/2014/main" val="276883131"/>
                        </a:ext>
                      </a:extLst>
                    </a:gridCol>
                    <a:gridCol w="992777">
                      <a:extLst>
                        <a:ext uri="{9D8B030D-6E8A-4147-A177-3AD203B41FA5}">
                          <a16:colId xmlns:a16="http://schemas.microsoft.com/office/drawing/2014/main" val="402194254"/>
                        </a:ext>
                      </a:extLst>
                    </a:gridCol>
                    <a:gridCol w="979714">
                      <a:extLst>
                        <a:ext uri="{9D8B030D-6E8A-4147-A177-3AD203B41FA5}">
                          <a16:colId xmlns:a16="http://schemas.microsoft.com/office/drawing/2014/main" val="2054110128"/>
                        </a:ext>
                      </a:extLst>
                    </a:gridCol>
                    <a:gridCol w="1066800">
                      <a:extLst>
                        <a:ext uri="{9D8B030D-6E8A-4147-A177-3AD203B41FA5}">
                          <a16:colId xmlns:a16="http://schemas.microsoft.com/office/drawing/2014/main" val="2782709301"/>
                        </a:ext>
                      </a:extLst>
                    </a:gridCol>
                    <a:gridCol w="1066800">
                      <a:extLst>
                        <a:ext uri="{9D8B030D-6E8A-4147-A177-3AD203B41FA5}">
                          <a16:colId xmlns:a16="http://schemas.microsoft.com/office/drawing/2014/main" val="741420836"/>
                        </a:ext>
                      </a:extLst>
                    </a:gridCol>
                    <a:gridCol w="1066800">
                      <a:extLst>
                        <a:ext uri="{9D8B030D-6E8A-4147-A177-3AD203B41FA5}">
                          <a16:colId xmlns:a16="http://schemas.microsoft.com/office/drawing/2014/main" val="2618865074"/>
                        </a:ext>
                      </a:extLst>
                    </a:gridCol>
                    <a:gridCol w="1066800">
                      <a:extLst>
                        <a:ext uri="{9D8B030D-6E8A-4147-A177-3AD203B41FA5}">
                          <a16:colId xmlns:a16="http://schemas.microsoft.com/office/drawing/2014/main" val="1740969140"/>
                        </a:ext>
                      </a:extLst>
                    </a:gridCol>
                    <a:gridCol w="1066800">
                      <a:extLst>
                        <a:ext uri="{9D8B030D-6E8A-4147-A177-3AD203B41FA5}">
                          <a16:colId xmlns:a16="http://schemas.microsoft.com/office/drawing/2014/main" val="2148988116"/>
                        </a:ext>
                      </a:extLst>
                    </a:gridCol>
                    <a:gridCol w="1066800">
                      <a:extLst>
                        <a:ext uri="{9D8B030D-6E8A-4147-A177-3AD203B41FA5}">
                          <a16:colId xmlns:a16="http://schemas.microsoft.com/office/drawing/2014/main" val="1077042953"/>
                        </a:ext>
                      </a:extLst>
                    </a:gridCol>
                  </a:tblGrid>
                  <a:tr h="666476">
                    <a:tc>
                      <a:txBody>
                        <a:bodyPr/>
                        <a:lstStyle/>
                        <a:p>
                          <a:r>
                            <a:rPr lang="en-US" sz="1200" b="1" dirty="0" smtClean="0">
                              <a:solidFill>
                                <a:schemeClr val="tx1"/>
                              </a:solidFill>
                              <a:latin typeface="Arial Black" panose="020B0A04020102020204" pitchFamily="34" charset="0"/>
                            </a:rPr>
                            <a:t>Variable</a:t>
                          </a:r>
                          <a:endParaRPr lang="en-US" sz="1200" b="1" dirty="0">
                            <a:solidFill>
                              <a:schemeClr val="tx1"/>
                            </a:solidFill>
                            <a:latin typeface="Arial Black" panose="020B0A04020102020204" pitchFamily="34" charset="0"/>
                          </a:endParaRPr>
                        </a:p>
                      </a:txBody>
                      <a:tcPr>
                        <a:solidFill>
                          <a:schemeClr val="bg1"/>
                        </a:solidFill>
                      </a:tcPr>
                    </a:tc>
                    <a:tc>
                      <a:txBody>
                        <a:bodyPr/>
                        <a:lstStyle/>
                        <a:p>
                          <a:endParaRPr lang="en-US" sz="1200" b="1" dirty="0">
                            <a:solidFill>
                              <a:schemeClr val="tx1"/>
                            </a:solidFill>
                            <a:latin typeface="Arial Black" panose="020B0A04020102020204" pitchFamily="34" charset="0"/>
                          </a:endParaRPr>
                        </a:p>
                      </a:txBody>
                      <a:tcPr>
                        <a:solidFill>
                          <a:schemeClr val="bg1"/>
                        </a:solidFill>
                      </a:tcPr>
                    </a:tc>
                    <a:tc>
                      <a:txBody>
                        <a:bodyPr/>
                        <a:lstStyle/>
                        <a:p>
                          <a:pPr marL="0" marR="0" algn="just" fontAlgn="auto">
                            <a:lnSpc>
                              <a:spcPct val="150000"/>
                            </a:lnSpc>
                            <a:spcBef>
                              <a:spcPts val="0"/>
                            </a:spcBef>
                            <a:spcAft>
                              <a:spcPts val="0"/>
                            </a:spcAft>
                          </a:pPr>
                          <a:r>
                            <a:rPr lang="en-US" sz="1200" b="1" dirty="0">
                              <a:solidFill>
                                <a:schemeClr val="tx1"/>
                              </a:solidFill>
                              <a:effectLst/>
                              <a:latin typeface="Arial Black" panose="020B0A04020102020204" pitchFamily="34" charset="0"/>
                              <a:cs typeface="Times New Roman" panose="02020603050405020304" pitchFamily="18" charset="0"/>
                            </a:rPr>
                            <a:t>F</a:t>
                          </a: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fontAlgn="auto">
                            <a:lnSpc>
                              <a:spcPct val="150000"/>
                            </a:lnSpc>
                            <a:spcBef>
                              <a:spcPts val="0"/>
                            </a:spcBef>
                            <a:spcAft>
                              <a:spcPts val="0"/>
                            </a:spcAft>
                          </a:pPr>
                          <a:r>
                            <a:rPr lang="en-US" sz="1200" b="1" dirty="0">
                              <a:solidFill>
                                <a:schemeClr val="tx1"/>
                              </a:solidFill>
                              <a:effectLst/>
                              <a:latin typeface="Arial Black" panose="020B0A04020102020204" pitchFamily="34" charset="0"/>
                              <a:cs typeface="Times New Roman" panose="02020603050405020304" pitchFamily="18" charset="0"/>
                            </a:rPr>
                            <a:t>%</a:t>
                          </a: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fontAlgn="auto">
                            <a:lnSpc>
                              <a:spcPct val="150000"/>
                            </a:lnSpc>
                            <a:spcBef>
                              <a:spcPts val="0"/>
                            </a:spcBef>
                            <a:spcAft>
                              <a:spcPts val="0"/>
                            </a:spcAft>
                          </a:pPr>
                          <a:r>
                            <a:rPr lang="en-US" sz="1200" b="1" dirty="0">
                              <a:solidFill>
                                <a:schemeClr val="tx1"/>
                              </a:solidFill>
                              <a:effectLst/>
                              <a:latin typeface="Arial Black" panose="020B0A04020102020204" pitchFamily="34" charset="0"/>
                              <a:cs typeface="Times New Roman" panose="02020603050405020304" pitchFamily="18" charset="0"/>
                            </a:rPr>
                            <a:t>normal</a:t>
                          </a:r>
                        </a:p>
                        <a:p>
                          <a:pPr marL="0" marR="0" algn="just" fontAlgn="auto">
                            <a:lnSpc>
                              <a:spcPct val="150000"/>
                            </a:lnSpc>
                            <a:spcBef>
                              <a:spcPts val="0"/>
                            </a:spcBef>
                            <a:spcAft>
                              <a:spcPts val="0"/>
                            </a:spcAft>
                          </a:pPr>
                          <a:r>
                            <a:rPr lang="en-US" sz="1200" b="1" dirty="0">
                              <a:solidFill>
                                <a:schemeClr val="tx1"/>
                              </a:solidFill>
                              <a:effectLst/>
                              <a:latin typeface="Arial Black" panose="020B0A04020102020204" pitchFamily="34" charset="0"/>
                              <a:cs typeface="Times New Roman" panose="02020603050405020304" pitchFamily="18" charset="0"/>
                            </a:rPr>
                            <a:t>n (%)</a:t>
                          </a: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fontAlgn="auto">
                            <a:lnSpc>
                              <a:spcPct val="150000"/>
                            </a:lnSpc>
                            <a:spcBef>
                              <a:spcPts val="0"/>
                            </a:spcBef>
                            <a:spcAft>
                              <a:spcPts val="0"/>
                            </a:spcAft>
                          </a:pPr>
                          <a:r>
                            <a:rPr lang="en-US" sz="1200" b="1" dirty="0" smtClean="0">
                              <a:solidFill>
                                <a:schemeClr val="tx1"/>
                              </a:solidFill>
                              <a:effectLst/>
                              <a:latin typeface="Arial Black" panose="020B0A04020102020204" pitchFamily="34" charset="0"/>
                              <a:cs typeface="Times New Roman" panose="02020603050405020304" pitchFamily="18" charset="0"/>
                            </a:rPr>
                            <a:t>depressed</a:t>
                          </a:r>
                          <a:endParaRPr lang="en-US" sz="1200" b="1" dirty="0">
                            <a:solidFill>
                              <a:schemeClr val="tx1"/>
                            </a:solidFill>
                            <a:effectLst/>
                            <a:latin typeface="Arial Black" panose="020B0A04020102020204" pitchFamily="34" charset="0"/>
                            <a:cs typeface="Times New Roman" panose="02020603050405020304" pitchFamily="18" charset="0"/>
                          </a:endParaRPr>
                        </a:p>
                        <a:p>
                          <a:pPr marL="0" marR="0" algn="just" fontAlgn="auto">
                            <a:lnSpc>
                              <a:spcPct val="150000"/>
                            </a:lnSpc>
                            <a:spcBef>
                              <a:spcPts val="0"/>
                            </a:spcBef>
                            <a:spcAft>
                              <a:spcPts val="0"/>
                            </a:spcAft>
                          </a:pPr>
                          <a:r>
                            <a:rPr lang="en-US" sz="1200" b="1" dirty="0">
                              <a:solidFill>
                                <a:schemeClr val="tx1"/>
                              </a:solidFill>
                              <a:effectLst/>
                              <a:latin typeface="Arial Black" panose="020B0A04020102020204" pitchFamily="34" charset="0"/>
                              <a:cs typeface="Times New Roman" panose="02020603050405020304" pitchFamily="18" charset="0"/>
                            </a:rPr>
                            <a:t>n (%)</a:t>
                          </a: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endParaRPr lang="en-US"/>
                        </a:p>
                      </a:txBody>
                      <a:tcPr marL="68580" marR="68580" marT="0" marB="0">
                        <a:blipFill>
                          <a:blip r:embed="rId2"/>
                          <a:stretch>
                            <a:fillRect l="-601143" t="-1835" r="-202857" b="-711927"/>
                          </a:stretch>
                        </a:blipFill>
                      </a:tcPr>
                    </a:tc>
                    <a:tc>
                      <a:txBody>
                        <a:bodyPr/>
                        <a:lstStyle/>
                        <a:p>
                          <a:pPr marL="0" marR="0" algn="just" fontAlgn="auto">
                            <a:lnSpc>
                              <a:spcPct val="150000"/>
                            </a:lnSpc>
                            <a:spcBef>
                              <a:spcPts val="0"/>
                            </a:spcBef>
                            <a:spcAft>
                              <a:spcPts val="0"/>
                            </a:spcAft>
                          </a:pPr>
                          <a:r>
                            <a:rPr lang="en-US" sz="1200" b="1" dirty="0" err="1">
                              <a:solidFill>
                                <a:schemeClr val="tx1"/>
                              </a:solidFill>
                              <a:effectLst/>
                              <a:latin typeface="Arial Black" panose="020B0A04020102020204" pitchFamily="34" charset="0"/>
                              <a:cs typeface="Times New Roman" panose="02020603050405020304" pitchFamily="18" charset="0"/>
                            </a:rPr>
                            <a:t>df</a:t>
                          </a: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just" fontAlgn="auto">
                            <a:lnSpc>
                              <a:spcPct val="150000"/>
                            </a:lnSpc>
                            <a:spcBef>
                              <a:spcPts val="0"/>
                            </a:spcBef>
                            <a:spcAft>
                              <a:spcPts val="0"/>
                            </a:spcAft>
                          </a:pPr>
                          <a:r>
                            <a:rPr lang="en-US" sz="1200" b="1" dirty="0">
                              <a:solidFill>
                                <a:schemeClr val="tx1"/>
                              </a:solidFill>
                              <a:effectLst/>
                              <a:latin typeface="Arial Black" panose="020B0A04020102020204" pitchFamily="34" charset="0"/>
                              <a:cs typeface="Times New Roman" panose="02020603050405020304" pitchFamily="18" charset="0"/>
                            </a:rPr>
                            <a:t>p- value</a:t>
                          </a: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132776689"/>
                      </a:ext>
                    </a:extLst>
                  </a:tr>
                  <a:tr h="539528">
                    <a:tc>
                      <a:txBody>
                        <a:bodyPr/>
                        <a:lstStyle/>
                        <a:p>
                          <a:r>
                            <a:rPr lang="en-US" sz="1400" b="1" dirty="0" smtClean="0">
                              <a:latin typeface="Times New Roman" panose="02020603050405020304" pitchFamily="18" charset="0"/>
                              <a:cs typeface="Times New Roman" panose="02020603050405020304" pitchFamily="18" charset="0"/>
                            </a:rPr>
                            <a:t>Sex</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Male</a:t>
                          </a:r>
                        </a:p>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156</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40</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38</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solidFill>
                                <a:srgbClr val="0070C0"/>
                              </a:solidFill>
                              <a:latin typeface="Arial Black" panose="020B0A04020102020204" pitchFamily="34" charset="0"/>
                              <a:cs typeface="Times New Roman" panose="02020603050405020304" pitchFamily="18" charset="0"/>
                            </a:rPr>
                            <a:t>62</a:t>
                          </a:r>
                          <a:endParaRPr lang="en-US" sz="16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8.295</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1</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solidFill>
                                <a:srgbClr val="FF0000"/>
                              </a:solidFill>
                              <a:latin typeface="Arial Black" panose="020B0A04020102020204" pitchFamily="34" charset="0"/>
                              <a:cs typeface="Times New Roman" panose="02020603050405020304" pitchFamily="18" charset="0"/>
                            </a:rPr>
                            <a:t>0.004</a:t>
                          </a:r>
                          <a:endParaRPr lang="en-US" sz="1600" b="1" dirty="0">
                            <a:solidFill>
                              <a:srgbClr val="FF0000"/>
                            </a:solidFill>
                            <a:latin typeface="Arial Black" panose="020B0A04020102020204" pitchFamily="34"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524886099"/>
                      </a:ext>
                    </a:extLst>
                  </a:tr>
                  <a:tr h="539528">
                    <a:tc>
                      <a:txBody>
                        <a:bodyPr/>
                        <a:lstStyle/>
                        <a:p>
                          <a:endParaRPr lang="en-US" sz="1400" b="1">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Female</a:t>
                          </a:r>
                        </a:p>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234</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60</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25</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solidFill>
                                <a:srgbClr val="0070C0"/>
                              </a:solidFill>
                              <a:latin typeface="Arial Black" panose="020B0A04020102020204" pitchFamily="34" charset="0"/>
                              <a:cs typeface="Times New Roman" panose="02020603050405020304" pitchFamily="18" charset="0"/>
                            </a:rPr>
                            <a:t>75</a:t>
                          </a:r>
                          <a:endParaRPr lang="en-US" sz="16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6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6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790085186"/>
                      </a:ext>
                    </a:extLst>
                  </a:tr>
                  <a:tr h="539528">
                    <a:tc>
                      <a:txBody>
                        <a:bodyPr/>
                        <a:lstStyle/>
                        <a:p>
                          <a:r>
                            <a:rPr lang="en-US" sz="1400" b="1" dirty="0" smtClean="0">
                              <a:latin typeface="Times New Roman" panose="02020603050405020304" pitchFamily="18" charset="0"/>
                              <a:cs typeface="Times New Roman" panose="02020603050405020304" pitchFamily="18" charset="0"/>
                            </a:rPr>
                            <a:t>Age (</a:t>
                          </a:r>
                          <a:r>
                            <a:rPr lang="en-US" sz="1400" b="1" dirty="0" err="1" smtClean="0">
                              <a:latin typeface="Times New Roman" panose="02020603050405020304" pitchFamily="18" charset="0"/>
                              <a:cs typeface="Times New Roman" panose="02020603050405020304" pitchFamily="18" charset="0"/>
                            </a:rPr>
                            <a:t>yrs</a:t>
                          </a:r>
                          <a:r>
                            <a:rPr lang="en-US" sz="1400" b="1" dirty="0" smtClean="0">
                              <a:latin typeface="Times New Roman" panose="02020603050405020304" pitchFamily="18" charset="0"/>
                              <a:cs typeface="Times New Roman" panose="02020603050405020304" pitchFamily="18" charset="0"/>
                            </a:rPr>
                            <a:t>)</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13-18</a:t>
                          </a:r>
                        </a:p>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327</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84</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30</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solidFill>
                                <a:srgbClr val="0070C0"/>
                              </a:solidFill>
                              <a:latin typeface="Arial Black" panose="020B0A04020102020204" pitchFamily="34" charset="0"/>
                              <a:cs typeface="Times New Roman" panose="02020603050405020304" pitchFamily="18" charset="0"/>
                            </a:rPr>
                            <a:t>70</a:t>
                          </a:r>
                          <a:endParaRPr lang="en-US" sz="16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8.040</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11</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0.710</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653825529"/>
                      </a:ext>
                    </a:extLst>
                  </a:tr>
                  <a:tr h="539528">
                    <a:tc>
                      <a:txBody>
                        <a:bodyPr/>
                        <a:lstStyle/>
                        <a:p>
                          <a:endParaRPr lang="en-US" sz="1400" b="1">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Above</a:t>
                          </a:r>
                          <a:r>
                            <a:rPr lang="en-US" sz="1400" b="1" baseline="0" dirty="0" smtClean="0">
                              <a:latin typeface="Times New Roman" panose="02020603050405020304" pitchFamily="18" charset="0"/>
                              <a:cs typeface="Times New Roman" panose="02020603050405020304" pitchFamily="18" charset="0"/>
                            </a:rPr>
                            <a:t> 18</a:t>
                          </a:r>
                        </a:p>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63</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16</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32</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solidFill>
                                <a:srgbClr val="0070C0"/>
                              </a:solidFill>
                              <a:latin typeface="Arial Black" panose="020B0A04020102020204" pitchFamily="34" charset="0"/>
                              <a:cs typeface="Times New Roman" panose="02020603050405020304" pitchFamily="18" charset="0"/>
                            </a:rPr>
                            <a:t>68</a:t>
                          </a:r>
                          <a:endParaRPr lang="en-US" sz="16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6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6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528168886"/>
                      </a:ext>
                    </a:extLst>
                  </a:tr>
                  <a:tr h="539528">
                    <a:tc>
                      <a:txBody>
                        <a:bodyPr/>
                        <a:lstStyle/>
                        <a:p>
                          <a:r>
                            <a:rPr lang="en-US" sz="1400" b="1" dirty="0" smtClean="0">
                              <a:latin typeface="Times New Roman" panose="02020603050405020304" pitchFamily="18" charset="0"/>
                              <a:cs typeface="Times New Roman" panose="02020603050405020304" pitchFamily="18" charset="0"/>
                            </a:rPr>
                            <a:t>Residential</a:t>
                          </a:r>
                          <a:r>
                            <a:rPr lang="en-US" sz="1400" b="1" baseline="0" dirty="0" smtClean="0">
                              <a:latin typeface="Times New Roman" panose="02020603050405020304" pitchFamily="18" charset="0"/>
                              <a:cs typeface="Times New Roman" panose="02020603050405020304" pitchFamily="18" charset="0"/>
                            </a:rPr>
                            <a:t> status</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Boarder</a:t>
                          </a:r>
                        </a:p>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244</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63</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smtClean="0">
                              <a:latin typeface="Times New Roman" panose="02020603050405020304" pitchFamily="18" charset="0"/>
                              <a:cs typeface="Times New Roman" panose="02020603050405020304" pitchFamily="18" charset="0"/>
                            </a:rPr>
                            <a:t>29</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solidFill>
                                <a:srgbClr val="0070C0"/>
                              </a:solidFill>
                              <a:latin typeface="Arial Black" panose="020B0A04020102020204" pitchFamily="34" charset="0"/>
                              <a:cs typeface="Times New Roman" panose="02020603050405020304" pitchFamily="18" charset="0"/>
                            </a:rPr>
                            <a:t>71</a:t>
                          </a:r>
                          <a:endParaRPr lang="en-US" sz="16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0.647</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2</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0.724</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091336042"/>
                      </a:ext>
                    </a:extLst>
                  </a:tr>
                  <a:tr h="539528">
                    <a:tc>
                      <a:txBody>
                        <a:bodyPr/>
                        <a:lstStyle/>
                        <a:p>
                          <a:endParaRPr lang="en-US" sz="1400" b="1">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Day</a:t>
                          </a:r>
                        </a:p>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146</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37</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32</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solidFill>
                                <a:srgbClr val="0070C0"/>
                              </a:solidFill>
                              <a:latin typeface="Arial Black" panose="020B0A04020102020204" pitchFamily="34" charset="0"/>
                              <a:cs typeface="Times New Roman" panose="02020603050405020304" pitchFamily="18" charset="0"/>
                            </a:rPr>
                            <a:t>68</a:t>
                          </a:r>
                          <a:endParaRPr lang="en-US" sz="16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6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6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53899"/>
                      </a:ext>
                    </a:extLst>
                  </a:tr>
                  <a:tr h="539528">
                    <a:tc>
                      <a:txBody>
                        <a:bodyPr/>
                        <a:lstStyle/>
                        <a:p>
                          <a:r>
                            <a:rPr lang="en-US" sz="1400" b="1" dirty="0" smtClean="0">
                              <a:latin typeface="Times New Roman" panose="02020603050405020304" pitchFamily="18" charset="0"/>
                              <a:cs typeface="Times New Roman" panose="02020603050405020304" pitchFamily="18" charset="0"/>
                            </a:rPr>
                            <a:t>Form</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One</a:t>
                          </a:r>
                        </a:p>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97</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25</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18</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solidFill>
                                <a:srgbClr val="0070C0"/>
                              </a:solidFill>
                              <a:latin typeface="Arial Black" panose="020B0A04020102020204" pitchFamily="34" charset="0"/>
                              <a:cs typeface="Times New Roman" panose="02020603050405020304" pitchFamily="18" charset="0"/>
                            </a:rPr>
                            <a:t>82</a:t>
                          </a:r>
                          <a:endParaRPr lang="en-US" sz="16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11.656</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2</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solidFill>
                                <a:srgbClr val="FF0000"/>
                              </a:solidFill>
                              <a:latin typeface="Arial Black" panose="020B0A04020102020204" pitchFamily="34" charset="0"/>
                              <a:cs typeface="Times New Roman" panose="02020603050405020304" pitchFamily="18" charset="0"/>
                            </a:rPr>
                            <a:t>0.003</a:t>
                          </a:r>
                          <a:endParaRPr lang="en-US" sz="1600" b="1" dirty="0">
                            <a:solidFill>
                              <a:srgbClr val="FF0000"/>
                            </a:solidFill>
                            <a:latin typeface="Arial Black" panose="020B0A04020102020204" pitchFamily="34"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02512966"/>
                      </a:ext>
                    </a:extLst>
                  </a:tr>
                  <a:tr h="539528">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Two</a:t>
                          </a:r>
                        </a:p>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131</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34</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30</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solidFill>
                                <a:srgbClr val="0070C0"/>
                              </a:solidFill>
                              <a:latin typeface="Arial Black" panose="020B0A04020102020204" pitchFamily="34" charset="0"/>
                              <a:cs typeface="Times New Roman" panose="02020603050405020304" pitchFamily="18" charset="0"/>
                            </a:rPr>
                            <a:t>70</a:t>
                          </a:r>
                          <a:endParaRPr lang="en-US" sz="16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endParaRPr lang="en-US" sz="16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6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6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912010744"/>
                      </a:ext>
                    </a:extLst>
                  </a:tr>
                  <a:tr h="386133">
                    <a:tc>
                      <a:txBody>
                        <a:bodyPr/>
                        <a:lstStyle/>
                        <a:p>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400" b="1" dirty="0" smtClean="0">
                              <a:latin typeface="Times New Roman" panose="02020603050405020304" pitchFamily="18" charset="0"/>
                              <a:cs typeface="Times New Roman" panose="02020603050405020304" pitchFamily="18" charset="0"/>
                            </a:rPr>
                            <a:t>Three</a:t>
                          </a:r>
                          <a:endParaRPr lang="en-US" sz="1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162</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42</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latin typeface="Times New Roman" panose="02020603050405020304" pitchFamily="18" charset="0"/>
                              <a:cs typeface="Times New Roman" panose="02020603050405020304" pitchFamily="18" charset="0"/>
                            </a:rPr>
                            <a:t>38</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1" dirty="0" smtClean="0">
                              <a:solidFill>
                                <a:srgbClr val="0070C0"/>
                              </a:solidFill>
                              <a:latin typeface="Arial Black" panose="020B0A04020102020204" pitchFamily="34" charset="0"/>
                              <a:cs typeface="Times New Roman" panose="02020603050405020304" pitchFamily="18" charset="0"/>
                            </a:rPr>
                            <a:t>62</a:t>
                          </a:r>
                          <a:endParaRPr lang="en-US" sz="1600" b="1" dirty="0">
                            <a:solidFill>
                              <a:srgbClr val="0070C0"/>
                            </a:solidFill>
                            <a:latin typeface="Arial Black" panose="020B0A04020102020204" pitchFamily="34" charset="0"/>
                            <a:cs typeface="Times New Roman" panose="02020603050405020304" pitchFamily="18" charset="0"/>
                          </a:endParaRPr>
                        </a:p>
                      </a:txBody>
                      <a:tcPr>
                        <a:solidFill>
                          <a:schemeClr val="bg1"/>
                        </a:solidFill>
                      </a:tcPr>
                    </a:tc>
                    <a:tc>
                      <a:txBody>
                        <a:bodyPr/>
                        <a:lstStyle/>
                        <a:p>
                          <a:endParaRPr lang="en-US" sz="16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6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16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631867626"/>
                      </a:ext>
                    </a:extLst>
                  </a:tr>
                </a:tbl>
              </a:graphicData>
            </a:graphic>
          </p:graphicFrame>
        </mc:Fallback>
      </mc:AlternateContent>
    </p:spTree>
    <p:extLst>
      <p:ext uri="{BB962C8B-B14F-4D97-AF65-F5344CB8AC3E}">
        <p14:creationId xmlns:p14="http://schemas.microsoft.com/office/powerpoint/2010/main" val="4004372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xfrm>
            <a:off x="1201783" y="2677887"/>
            <a:ext cx="10332719" cy="1031966"/>
          </a:xfrm>
          <a:prstGeom prst="rect">
            <a:avLst/>
          </a:prstGeom>
          <a:solidFill>
            <a:schemeClr val="bg1"/>
          </a:solidFill>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2400" b="1" dirty="0" smtClean="0">
                <a:latin typeface="Arial" panose="020B0604020202020204" pitchFamily="34" charset="0"/>
                <a:cs typeface="Arial" panose="020B0604020202020204" pitchFamily="34" charset="0"/>
              </a:rPr>
              <a:t>Associations of Social antecedents on stress, anxiety and depression </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0069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3646" y="222069"/>
            <a:ext cx="8112033" cy="6191794"/>
          </a:xfrm>
        </p:spPr>
      </p:pic>
    </p:spTree>
    <p:extLst>
      <p:ext uri="{BB962C8B-B14F-4D97-AF65-F5344CB8AC3E}">
        <p14:creationId xmlns:p14="http://schemas.microsoft.com/office/powerpoint/2010/main" val="2101068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3382" y="392112"/>
            <a:ext cx="8085909" cy="6309133"/>
          </a:xfrm>
        </p:spPr>
      </p:pic>
    </p:spTree>
    <p:extLst>
      <p:ext uri="{BB962C8B-B14F-4D97-AF65-F5344CB8AC3E}">
        <p14:creationId xmlns:p14="http://schemas.microsoft.com/office/powerpoint/2010/main" val="2919460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8503" y="404813"/>
            <a:ext cx="7854731" cy="6100762"/>
          </a:xfrm>
        </p:spPr>
      </p:pic>
    </p:spTree>
    <p:extLst>
      <p:ext uri="{BB962C8B-B14F-4D97-AF65-F5344CB8AC3E}">
        <p14:creationId xmlns:p14="http://schemas.microsoft.com/office/powerpoint/2010/main" val="1230227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0263" y="313509"/>
            <a:ext cx="11260183" cy="6544491"/>
          </a:xfrm>
          <a:solidFill>
            <a:schemeClr val="bg1"/>
          </a:solidFill>
        </p:spPr>
        <p:txBody>
          <a:bodyPr>
            <a:normAutofit/>
          </a:bodyPr>
          <a:lstStyle/>
          <a:p>
            <a:pPr>
              <a:lnSpc>
                <a:spcPct val="150000"/>
              </a:lnSpc>
            </a:pPr>
            <a:r>
              <a:rPr lang="en-US" sz="3200" b="1" dirty="0" smtClean="0">
                <a:solidFill>
                  <a:schemeClr val="tx1"/>
                </a:solidFill>
                <a:latin typeface="Arial Black" panose="020B0A04020102020204" pitchFamily="34" charset="0"/>
                <a:cs typeface="Times New Roman" panose="02020603050405020304" pitchFamily="18" charset="0"/>
              </a:rPr>
              <a:t> </a:t>
            </a:r>
            <a:r>
              <a:rPr lang="en-US" sz="2800" b="1" dirty="0" smtClean="0">
                <a:solidFill>
                  <a:schemeClr val="tx1"/>
                </a:solidFill>
                <a:latin typeface="Arial" panose="020B0604020202020204" pitchFamily="34" charset="0"/>
                <a:cs typeface="Arial" panose="020B0604020202020204" pitchFamily="34" charset="0"/>
              </a:rPr>
              <a:t>Conclusion 1/2</a:t>
            </a:r>
            <a:r>
              <a:rPr lang="en-US" sz="2800" b="1" dirty="0" smtClean="0">
                <a:solidFill>
                  <a:schemeClr val="tx1"/>
                </a:solidFill>
                <a:latin typeface="Arial Black" panose="020B0A04020102020204" pitchFamily="34" charset="0"/>
                <a:cs typeface="Times New Roman" panose="02020603050405020304" pitchFamily="18" charset="0"/>
              </a:rPr>
              <a:t> </a:t>
            </a:r>
            <a:endParaRPr lang="en-US" sz="2800" b="1" dirty="0">
              <a:solidFill>
                <a:schemeClr val="tx1"/>
              </a:solidFill>
              <a:latin typeface="Arial Black" panose="020B0A04020102020204" pitchFamily="34" charset="0"/>
            </a:endParaRPr>
          </a:p>
          <a:p>
            <a:pPr marL="457200" indent="-457200" algn="just">
              <a:lnSpc>
                <a:spcPct val="150000"/>
              </a:lnSpc>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The study </a:t>
            </a:r>
            <a:r>
              <a:rPr lang="en-GB" sz="2400" dirty="0" smtClean="0">
                <a:latin typeface="Times New Roman" panose="02020603050405020304" pitchFamily="18" charset="0"/>
                <a:cs typeface="Times New Roman" panose="02020603050405020304" pitchFamily="18" charset="0"/>
              </a:rPr>
              <a:t>indicates </a:t>
            </a:r>
            <a:r>
              <a:rPr lang="en-GB" sz="2400" dirty="0">
                <a:latin typeface="Times New Roman" panose="02020603050405020304" pitchFamily="18" charset="0"/>
                <a:cs typeface="Times New Roman" panose="02020603050405020304" pitchFamily="18" charset="0"/>
              </a:rPr>
              <a:t>a high prevalence of all the three disorders: 53% for stress, 77% for anxiety and 70% for </a:t>
            </a:r>
            <a:r>
              <a:rPr lang="en-GB" sz="2400" dirty="0" smtClean="0">
                <a:latin typeface="Times New Roman" panose="02020603050405020304" pitchFamily="18" charset="0"/>
                <a:cs typeface="Times New Roman" panose="02020603050405020304" pitchFamily="18" charset="0"/>
              </a:rPr>
              <a:t>depression. </a:t>
            </a:r>
          </a:p>
          <a:p>
            <a:pPr algn="just">
              <a:lnSpc>
                <a:spcPct val="150000"/>
              </a:lnSpc>
            </a:pPr>
            <a:endParaRPr lang="en-GB" sz="2400" dirty="0" smtClean="0">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Form one students recorded the highest percentages in all the three </a:t>
            </a:r>
            <a:r>
              <a:rPr lang="en-GB" sz="2400" dirty="0" smtClean="0">
                <a:latin typeface="Times New Roman" panose="02020603050405020304" pitchFamily="18" charset="0"/>
                <a:cs typeface="Times New Roman" panose="02020603050405020304" pitchFamily="18" charset="0"/>
              </a:rPr>
              <a:t>disorders</a:t>
            </a:r>
          </a:p>
          <a:p>
            <a:pPr algn="just">
              <a:lnSpc>
                <a:spcPct val="150000"/>
              </a:lnSpc>
            </a:pPr>
            <a:endParaRPr lang="en-GB" sz="2400" dirty="0" smtClean="0">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Levels of anxiety and depression were sex dependant, higher in females than males</a:t>
            </a:r>
            <a:r>
              <a:rPr lang="en-GB" sz="2400" dirty="0" smtClean="0">
                <a:latin typeface="Times New Roman" panose="02020603050405020304" pitchFamily="18" charset="0"/>
                <a:cs typeface="Times New Roman" panose="02020603050405020304" pitchFamily="18" charset="0"/>
              </a:rPr>
              <a:t>.</a:t>
            </a:r>
          </a:p>
          <a:p>
            <a:pPr algn="just">
              <a:lnSpc>
                <a:spcPct val="150000"/>
              </a:lnSpc>
            </a:pPr>
            <a:endParaRPr lang="en-GB" sz="2400" dirty="0" smtClean="0">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pitchFamily="2" charset="2"/>
              <a:buChar char="Ø"/>
            </a:pPr>
            <a:r>
              <a:rPr lang="en-GB" sz="2400" dirty="0" smtClean="0">
                <a:latin typeface="Times New Roman" panose="02020603050405020304" pitchFamily="18" charset="0"/>
                <a:cs typeface="Times New Roman" panose="02020603050405020304" pitchFamily="18" charset="0"/>
              </a:rPr>
              <a:t>Boarders perceive more stress as compared to day students</a:t>
            </a:r>
          </a:p>
          <a:p>
            <a:pPr marL="457200" indent="-457200" algn="just">
              <a:lnSpc>
                <a:spcPct val="150000"/>
              </a:lnSpc>
              <a:buFont typeface="Wingdings" panose="05000000000000000000" pitchFamily="2" charset="2"/>
              <a:buChar char="Ø"/>
            </a:pPr>
            <a:endParaRPr lang="en-US" sz="2400" dirty="0"/>
          </a:p>
          <a:p>
            <a:pPr marL="457200" indent="-457200" algn="just">
              <a:lnSpc>
                <a:spcPct val="150000"/>
              </a:lnSpc>
              <a:buFont typeface="Wingdings" panose="05000000000000000000" pitchFamily="2" charset="2"/>
              <a:buChar char="Ø"/>
            </a:pPr>
            <a:r>
              <a:rPr lang="en-GB" sz="2400" dirty="0" smtClean="0">
                <a:latin typeface="Times New Roman" panose="02020603050405020304" pitchFamily="18" charset="0"/>
                <a:cs typeface="Times New Roman" panose="02020603050405020304" pitchFamily="18" charset="0"/>
              </a:rPr>
              <a:t>Anxiety as </a:t>
            </a:r>
            <a:r>
              <a:rPr lang="en-GB" sz="2400" dirty="0">
                <a:latin typeface="Times New Roman" panose="02020603050405020304" pitchFamily="18" charset="0"/>
                <a:cs typeface="Times New Roman" panose="02020603050405020304" pitchFamily="18" charset="0"/>
              </a:rPr>
              <a:t>significantly dependant on health status, likewise stress on </a:t>
            </a:r>
            <a:r>
              <a:rPr lang="en-GB" sz="2400" dirty="0" smtClean="0">
                <a:latin typeface="Times New Roman" panose="02020603050405020304" pitchFamily="18" charset="0"/>
                <a:cs typeface="Times New Roman" panose="02020603050405020304" pitchFamily="18" charset="0"/>
              </a:rPr>
              <a:t>abuse</a:t>
            </a:r>
          </a:p>
          <a:p>
            <a:pPr algn="just">
              <a:lnSpc>
                <a:spcPct val="150000"/>
              </a:lnSpc>
            </a:pPr>
            <a:endParaRPr lang="en-GB"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8345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261257"/>
            <a:ext cx="9601589" cy="1910443"/>
          </a:xfrm>
          <a:solidFill>
            <a:schemeClr val="bg1"/>
          </a:solidFill>
          <a:ln>
            <a:solidFill>
              <a:schemeClr val="accent1"/>
            </a:solidFill>
          </a:ln>
        </p:spPr>
        <p:txBody>
          <a:bodyPr>
            <a:noAutofit/>
          </a:bodyPr>
          <a:lstStyle/>
          <a:p>
            <a:pPr algn="ctr"/>
            <a:r>
              <a:rPr lang="en-US" sz="2800" b="1" dirty="0" smtClean="0">
                <a:solidFill>
                  <a:schemeClr val="tx1"/>
                </a:solidFill>
                <a:latin typeface="Calibri" panose="020F0502020204030204" pitchFamily="34" charset="0"/>
                <a:cs typeface="Arial" panose="020B0604020202020204" pitchFamily="34" charset="0"/>
              </a:rPr>
              <a:t>TITLE</a:t>
            </a:r>
            <a:r>
              <a:rPr lang="en-US" sz="2800" dirty="0" smtClean="0">
                <a:solidFill>
                  <a:schemeClr val="tx1"/>
                </a:solidFill>
                <a:latin typeface="Arial" panose="020B0604020202020204" pitchFamily="34" charset="0"/>
                <a:cs typeface="Arial" panose="020B0604020202020204" pitchFamily="34" charset="0"/>
              </a:rPr>
              <a:t/>
            </a:r>
            <a:br>
              <a:rPr lang="en-US" sz="2800" dirty="0" smtClean="0">
                <a:solidFill>
                  <a:schemeClr val="tx1"/>
                </a:solidFill>
                <a:latin typeface="Arial" panose="020B0604020202020204" pitchFamily="34" charset="0"/>
                <a:cs typeface="Arial" panose="020B0604020202020204" pitchFamily="34" charset="0"/>
              </a:rPr>
            </a:br>
            <a:r>
              <a:rPr lang="en-US" sz="2800" b="1" dirty="0">
                <a:latin typeface="Algerian" panose="04020705040A02060702" pitchFamily="82" charset="0"/>
              </a:rPr>
              <a:t/>
            </a:r>
            <a:br>
              <a:rPr lang="en-US" sz="2800" b="1" dirty="0">
                <a:latin typeface="Algerian" panose="04020705040A02060702" pitchFamily="82" charset="0"/>
              </a:rPr>
            </a:br>
            <a:r>
              <a:rPr lang="en-US" sz="2400" b="1" dirty="0" smtClean="0">
                <a:latin typeface="Calibri" panose="020F0502020204030204" pitchFamily="34" charset="0"/>
                <a:cs typeface="Times New Roman" panose="02020603050405020304" pitchFamily="18" charset="0"/>
              </a:rPr>
              <a:t>DEPRESSION</a:t>
            </a:r>
            <a:r>
              <a:rPr lang="en-US" sz="2400" b="1" dirty="0">
                <a:latin typeface="Calibri" panose="020F0502020204030204" pitchFamily="34" charset="0"/>
                <a:cs typeface="Times New Roman" panose="02020603050405020304" pitchFamily="18" charset="0"/>
              </a:rPr>
              <a:t>, ANXIETY AND STRESS ON QUALITY OF LIFE OF </a:t>
            </a:r>
            <a:r>
              <a:rPr lang="en-US" sz="2400" b="1" dirty="0" smtClean="0">
                <a:latin typeface="Calibri" panose="020F0502020204030204" pitchFamily="34" charset="0"/>
                <a:cs typeface="Times New Roman" panose="02020603050405020304" pitchFamily="18" charset="0"/>
              </a:rPr>
              <a:t>ADOLESCENTS</a:t>
            </a:r>
            <a:r>
              <a:rPr lang="en-US" sz="2400" b="1" dirty="0" smtClean="0">
                <a:latin typeface="Times New Roman" panose="02020603050405020304" pitchFamily="18" charset="0"/>
                <a:cs typeface="Times New Roman" panose="02020603050405020304" pitchFamily="18" charset="0"/>
              </a:rPr>
              <a:t/>
            </a:r>
            <a:br>
              <a:rPr lang="en-US" sz="2400" b="1" dirty="0" smtClean="0">
                <a:latin typeface="Times New Roman" panose="02020603050405020304" pitchFamily="18" charset="0"/>
                <a:cs typeface="Times New Roman" panose="02020603050405020304" pitchFamily="18" charset="0"/>
              </a:rPr>
            </a:br>
            <a:r>
              <a:rPr lang="en-US" sz="2400" b="1" dirty="0">
                <a:latin typeface="Algerian" panose="04020705040A02060702" pitchFamily="82" charset="0"/>
              </a:rPr>
              <a:t/>
            </a:r>
            <a:br>
              <a:rPr lang="en-US" sz="2400" b="1" dirty="0">
                <a:latin typeface="Algerian" panose="04020705040A02060702" pitchFamily="82" charset="0"/>
              </a:rPr>
            </a:br>
            <a:endParaRPr lang="en-US" sz="2400" b="1"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71599" y="1489166"/>
            <a:ext cx="5069542" cy="5577840"/>
          </a:xfrm>
          <a:solidFill>
            <a:schemeClr val="bg1"/>
          </a:solidFill>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20118" y="2171700"/>
            <a:ext cx="4652683" cy="4444253"/>
          </a:xfrm>
        </p:spPr>
      </p:pic>
    </p:spTree>
    <p:extLst>
      <p:ext uri="{BB962C8B-B14F-4D97-AF65-F5344CB8AC3E}">
        <p14:creationId xmlns:p14="http://schemas.microsoft.com/office/powerpoint/2010/main" val="1118732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1966" y="862149"/>
            <a:ext cx="10881359" cy="4572000"/>
          </a:xfrm>
          <a:solidFill>
            <a:schemeClr val="bg1"/>
          </a:solidFill>
        </p:spPr>
        <p:txBody>
          <a:bodyPr>
            <a:normAutofit/>
          </a:bodyPr>
          <a:lstStyle/>
          <a:p>
            <a:pPr marL="0" indent="0" algn="just">
              <a:lnSpc>
                <a:spcPct val="150000"/>
              </a:lnSpc>
              <a:buNone/>
            </a:pPr>
            <a:r>
              <a:rPr lang="en-US" sz="2400" dirty="0" smtClean="0">
                <a:solidFill>
                  <a:schemeClr val="tx1"/>
                </a:solidFill>
                <a:latin typeface="Arial" panose="020B0604020202020204" pitchFamily="34" charset="0"/>
                <a:cs typeface="Arial" panose="020B0604020202020204" pitchFamily="34" charset="0"/>
              </a:rPr>
              <a:t>                                                 </a:t>
            </a:r>
            <a:r>
              <a:rPr lang="en-US" sz="2400" b="1" dirty="0" smtClean="0">
                <a:solidFill>
                  <a:schemeClr val="tx1"/>
                </a:solidFill>
                <a:latin typeface="Arial" panose="020B0604020202020204" pitchFamily="34" charset="0"/>
                <a:cs typeface="Arial" panose="020B0604020202020204" pitchFamily="34" charset="0"/>
              </a:rPr>
              <a:t>Conclusion 2/2</a:t>
            </a:r>
            <a:endParaRPr lang="en-GB" sz="2400" b="1"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The study establishes association between: physical health &amp; depression, and physical health &amp; stress</a:t>
            </a:r>
            <a:endParaRPr lang="en-US" sz="2400" dirty="0"/>
          </a:p>
          <a:p>
            <a:pPr algn="just">
              <a:lnSpc>
                <a:spcPct val="150000"/>
              </a:lnSpc>
              <a:buFont typeface="Wingdings" panose="05000000000000000000" pitchFamily="2" charset="2"/>
              <a:buChar char="Ø"/>
            </a:pPr>
            <a:endParaRPr lang="en-GB" sz="24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r>
              <a:rPr lang="en-GB" sz="2400" dirty="0" smtClean="0">
                <a:latin typeface="Times New Roman" panose="02020603050405020304" pitchFamily="18" charset="0"/>
                <a:cs typeface="Times New Roman" panose="02020603050405020304" pitchFamily="18" charset="0"/>
              </a:rPr>
              <a:t>The study as well establishes associations </a:t>
            </a:r>
            <a:r>
              <a:rPr lang="en-GB" sz="2400" dirty="0">
                <a:latin typeface="Times New Roman" panose="02020603050405020304" pitchFamily="18" charset="0"/>
                <a:cs typeface="Times New Roman" panose="02020603050405020304" pitchFamily="18" charset="0"/>
              </a:rPr>
              <a:t>of depression, anxiety and stress on </a:t>
            </a:r>
            <a:r>
              <a:rPr lang="en-GB" sz="2400" dirty="0" smtClean="0">
                <a:latin typeface="Times New Roman" panose="02020603050405020304" pitchFamily="18" charset="0"/>
                <a:cs typeface="Times New Roman" panose="02020603050405020304" pitchFamily="18" charset="0"/>
              </a:rPr>
              <a:t>self-esteem </a:t>
            </a:r>
          </a:p>
          <a:p>
            <a:pPr algn="just">
              <a:lnSpc>
                <a:spcPct val="150000"/>
              </a:lnSpc>
              <a:buFont typeface="Wingdings" panose="05000000000000000000" pitchFamily="2" charset="2"/>
              <a:buChar char="Ø"/>
            </a:pPr>
            <a:endParaRPr lang="en-GB" sz="24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endParaRPr lang="en-US" sz="2400" dirty="0"/>
          </a:p>
        </p:txBody>
      </p:sp>
    </p:spTree>
    <p:extLst>
      <p:ext uri="{BB962C8B-B14F-4D97-AF65-F5344CB8AC3E}">
        <p14:creationId xmlns:p14="http://schemas.microsoft.com/office/powerpoint/2010/main" val="194248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589" y="685800"/>
            <a:ext cx="11077302" cy="777240"/>
          </a:xfrm>
          <a:solidFill>
            <a:schemeClr val="bg1"/>
          </a:solidFill>
        </p:spPr>
        <p:txBody>
          <a:bodyPr>
            <a:normAutofit/>
          </a:bodyPr>
          <a:lstStyle/>
          <a:p>
            <a:pPr algn="ctr"/>
            <a:r>
              <a:rPr lang="en-US" sz="2800" b="1" dirty="0" smtClean="0">
                <a:latin typeface="Arial" panose="020B0604020202020204" pitchFamily="34" charset="0"/>
                <a:cs typeface="Arial" panose="020B0604020202020204" pitchFamily="34" charset="0"/>
              </a:rPr>
              <a:t>Recommendations 1/2</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53589" y="1463039"/>
            <a:ext cx="11077302" cy="4976949"/>
          </a:xfrm>
          <a:solidFill>
            <a:schemeClr val="bg1"/>
          </a:solidFill>
        </p:spPr>
        <p:txBody>
          <a:bodyPr/>
          <a:lstStyle/>
          <a:p>
            <a:pPr algn="just">
              <a:lnSpc>
                <a:spcPct val="150000"/>
              </a:lnSpc>
              <a:buFont typeface="Wingdings" panose="05000000000000000000" pitchFamily="2" charset="2"/>
              <a:buChar char="Ø"/>
            </a:pPr>
            <a:r>
              <a:rPr lang="en-GB" sz="2800" dirty="0">
                <a:latin typeface="Times New Roman" panose="02020603050405020304" pitchFamily="18" charset="0"/>
                <a:cs typeface="Times New Roman" panose="02020603050405020304" pitchFamily="18" charset="0"/>
              </a:rPr>
              <a:t>Mental health assessment is an essential component throughout life from childhood to old age. </a:t>
            </a:r>
            <a:r>
              <a:rPr lang="en-GB" sz="2800" dirty="0" smtClean="0">
                <a:latin typeface="Times New Roman" panose="02020603050405020304" pitchFamily="18" charset="0"/>
                <a:cs typeface="Times New Roman" panose="02020603050405020304" pitchFamily="18" charset="0"/>
              </a:rPr>
              <a:t>For that matter, there </a:t>
            </a:r>
            <a:r>
              <a:rPr lang="en-GB" sz="2800" dirty="0">
                <a:latin typeface="Times New Roman" panose="02020603050405020304" pitchFamily="18" charset="0"/>
                <a:cs typeface="Times New Roman" panose="02020603050405020304" pitchFamily="18" charset="0"/>
              </a:rPr>
              <a:t>must be a great focus on </a:t>
            </a:r>
            <a:r>
              <a:rPr lang="en-GB" sz="2800" dirty="0" smtClean="0">
                <a:latin typeface="Times New Roman" panose="02020603050405020304" pitchFamily="18" charset="0"/>
                <a:cs typeface="Times New Roman" panose="02020603050405020304" pitchFamily="18" charset="0"/>
              </a:rPr>
              <a:t>adolescent </a:t>
            </a:r>
            <a:r>
              <a:rPr lang="en-GB" sz="2800" dirty="0">
                <a:latin typeface="Times New Roman" panose="02020603050405020304" pitchFamily="18" charset="0"/>
                <a:cs typeface="Times New Roman" panose="02020603050405020304" pitchFamily="18" charset="0"/>
              </a:rPr>
              <a:t>mental health as they start forming social relationships, appearing in diverse environments for educational and other purposes and undergoing some physiological changes, for all these could have impact on their mental health. </a:t>
            </a:r>
            <a:endParaRPr lang="en-US" sz="28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662873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5771" y="2782388"/>
            <a:ext cx="3030583" cy="1374866"/>
          </a:xfrm>
        </p:spPr>
        <p:txBody>
          <a:bodyPr/>
          <a:lstStyle/>
          <a:p>
            <a:r>
              <a:rPr lang="en-US" dirty="0" smtClean="0"/>
              <a:t>How ???</a:t>
            </a:r>
            <a:endParaRPr lang="en-US" dirty="0"/>
          </a:p>
        </p:txBody>
      </p:sp>
    </p:spTree>
    <p:extLst>
      <p:ext uri="{BB962C8B-B14F-4D97-AF65-F5344CB8AC3E}">
        <p14:creationId xmlns:p14="http://schemas.microsoft.com/office/powerpoint/2010/main" val="1649772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685800"/>
            <a:ext cx="10685417" cy="738051"/>
          </a:xfrm>
          <a:solidFill>
            <a:schemeClr val="bg1"/>
          </a:solidFill>
        </p:spPr>
        <p:txBody>
          <a:bodyPr>
            <a:normAutofit/>
          </a:bodyPr>
          <a:lstStyle/>
          <a:p>
            <a:pPr algn="ctr"/>
            <a:r>
              <a:rPr lang="en-US" sz="3200" b="1" dirty="0" smtClean="0">
                <a:latin typeface="Arial" panose="020B0604020202020204" pitchFamily="34" charset="0"/>
                <a:cs typeface="Arial" panose="020B0604020202020204" pitchFamily="34" charset="0"/>
              </a:rPr>
              <a:t>Recommendation 2/2</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05840" y="1423851"/>
            <a:ext cx="10685417" cy="5172892"/>
          </a:xfrm>
          <a:solidFill>
            <a:schemeClr val="bg1"/>
          </a:solidFill>
        </p:spPr>
        <p:txBody>
          <a:bodyPr>
            <a:normAutofit fontScale="85000" lnSpcReduction="10000"/>
          </a:bodyPr>
          <a:lstStyle/>
          <a:p>
            <a:pPr>
              <a:lnSpc>
                <a:spcPct val="150000"/>
              </a:lnSpc>
              <a:buFont typeface="Wingdings" panose="05000000000000000000" pitchFamily="2" charset="2"/>
              <a:buChar char="Ø"/>
            </a:pPr>
            <a:r>
              <a:rPr lang="en-GB" sz="2800" dirty="0" smtClean="0">
                <a:latin typeface="Times New Roman" panose="02020603050405020304" pitchFamily="18" charset="0"/>
                <a:cs typeface="Times New Roman" panose="02020603050405020304" pitchFamily="18" charset="0"/>
              </a:rPr>
              <a:t>There must be a strong advocacy </a:t>
            </a:r>
            <a:r>
              <a:rPr lang="en-GB" sz="2800" dirty="0">
                <a:latin typeface="Times New Roman" panose="02020603050405020304" pitchFamily="18" charset="0"/>
                <a:cs typeface="Times New Roman" panose="02020603050405020304" pitchFamily="18" charset="0"/>
              </a:rPr>
              <a:t>on mental health and well-being in a form of seminar for junior and senior high school </a:t>
            </a:r>
            <a:r>
              <a:rPr lang="en-GB" sz="2800" dirty="0" smtClean="0">
                <a:latin typeface="Times New Roman" panose="02020603050405020304" pitchFamily="18" charset="0"/>
                <a:cs typeface="Times New Roman" panose="02020603050405020304" pitchFamily="18" charset="0"/>
              </a:rPr>
              <a:t>students. </a:t>
            </a:r>
          </a:p>
          <a:p>
            <a:pPr>
              <a:lnSpc>
                <a:spcPct val="150000"/>
              </a:lnSpc>
              <a:buFont typeface="Wingdings" panose="05000000000000000000" pitchFamily="2" charset="2"/>
              <a:buChar char="Ø"/>
            </a:pPr>
            <a:endParaRPr lang="en-GB" sz="2800" dirty="0" smtClean="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en-GB" sz="2800" dirty="0" smtClean="0">
                <a:latin typeface="Times New Roman" panose="02020603050405020304" pitchFamily="18" charset="0"/>
                <a:cs typeface="Times New Roman" panose="02020603050405020304" pitchFamily="18" charset="0"/>
              </a:rPr>
              <a:t>Moreover, is very necessary to establish counseling units in the various junior and senior high schools. </a:t>
            </a:r>
          </a:p>
          <a:p>
            <a:pPr>
              <a:lnSpc>
                <a:spcPct val="150000"/>
              </a:lnSpc>
              <a:buFont typeface="Wingdings" panose="05000000000000000000" pitchFamily="2" charset="2"/>
              <a:buChar char="Ø"/>
            </a:pPr>
            <a:endParaRPr lang="en-GB" sz="2800" dirty="0" smtClean="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en-GB" sz="2800" dirty="0" smtClean="0">
                <a:latin typeface="Times New Roman" panose="02020603050405020304" pitchFamily="18" charset="0"/>
                <a:cs typeface="Times New Roman" panose="02020603050405020304" pitchFamily="18" charset="0"/>
              </a:rPr>
              <a:t>This </a:t>
            </a:r>
            <a:r>
              <a:rPr lang="en-GB" sz="2800" dirty="0">
                <a:latin typeface="Times New Roman" panose="02020603050405020304" pitchFamily="18" charset="0"/>
                <a:cs typeface="Times New Roman" panose="02020603050405020304" pitchFamily="18" charset="0"/>
              </a:rPr>
              <a:t>could be achieved through a multi-disciplinary approach of the government, mental health professionals, parents, teachers, </a:t>
            </a:r>
            <a:r>
              <a:rPr lang="en-GB" sz="2800" dirty="0" smtClean="0">
                <a:latin typeface="Times New Roman" panose="02020603050405020304" pitchFamily="18" charset="0"/>
                <a:cs typeface="Times New Roman" panose="02020603050405020304" pitchFamily="18" charset="0"/>
              </a:rPr>
              <a:t>and traditional </a:t>
            </a:r>
            <a:r>
              <a:rPr lang="en-GB" sz="2800" dirty="0">
                <a:latin typeface="Times New Roman" panose="02020603050405020304" pitchFamily="18" charset="0"/>
                <a:cs typeface="Times New Roman" panose="02020603050405020304" pitchFamily="18" charset="0"/>
              </a:rPr>
              <a:t>and religious leaders.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85107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330" y="352697"/>
            <a:ext cx="10920549" cy="6087292"/>
          </a:xfrm>
          <a:solidFill>
            <a:schemeClr val="bg1"/>
          </a:solidFill>
        </p:spPr>
        <p:txBody>
          <a:bodyPr>
            <a:normAutofit fontScale="90000"/>
          </a:bodyPr>
          <a:lstStyle/>
          <a:p>
            <a:pPr>
              <a:lnSpc>
                <a:spcPct val="150000"/>
              </a:lnSpc>
            </a:pPr>
            <a:r>
              <a:rPr lang="en-US" sz="2700" dirty="0" smtClean="0">
                <a:latin typeface="Arial Black" panose="020B0A04020102020204" pitchFamily="34" charset="0"/>
                <a:cs typeface="Times New Roman" panose="02020603050405020304" pitchFamily="18" charset="0"/>
              </a:rPr>
              <a:t>                                   </a:t>
            </a:r>
            <a:r>
              <a:rPr lang="en-US" sz="2700" b="1" dirty="0" smtClean="0">
                <a:latin typeface="Arial" panose="020B0604020202020204" pitchFamily="34" charset="0"/>
                <a:cs typeface="Arial" panose="020B0604020202020204" pitchFamily="34" charset="0"/>
              </a:rPr>
              <a:t>TAKE HOME NOTE</a:t>
            </a:r>
            <a:r>
              <a:rPr lang="en-US" sz="2700" dirty="0" smtClean="0">
                <a:latin typeface="Times New Roman" panose="02020603050405020304" pitchFamily="18" charset="0"/>
                <a:cs typeface="Times New Roman" panose="02020603050405020304" pitchFamily="18" charset="0"/>
              </a:rPr>
              <a:t/>
            </a:r>
            <a:br>
              <a:rPr lang="en-US" sz="2700" dirty="0" smtClean="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
            </a:r>
            <a:br>
              <a:rPr lang="en-US" sz="2700" dirty="0">
                <a:latin typeface="Times New Roman" panose="02020603050405020304" pitchFamily="18" charset="0"/>
                <a:cs typeface="Times New Roman" panose="02020603050405020304" pitchFamily="18" charset="0"/>
              </a:rPr>
            </a:br>
            <a:r>
              <a:rPr lang="en-US" sz="2700" dirty="0" smtClean="0">
                <a:latin typeface="Times New Roman" panose="02020603050405020304" pitchFamily="18" charset="0"/>
                <a:cs typeface="Times New Roman" panose="02020603050405020304" pitchFamily="18" charset="0"/>
              </a:rPr>
              <a:t>If the same quantum of epidemiologic attention given to </a:t>
            </a:r>
            <a:r>
              <a:rPr lang="en-US" sz="2700" b="1" dirty="0" smtClean="0">
                <a:latin typeface="Times New Roman" panose="02020603050405020304" pitchFamily="18" charset="0"/>
                <a:cs typeface="Times New Roman" panose="02020603050405020304" pitchFamily="18" charset="0"/>
              </a:rPr>
              <a:t>MALARIA</a:t>
            </a:r>
            <a:r>
              <a:rPr lang="en-US" sz="2700" dirty="0" smtClean="0">
                <a:latin typeface="Times New Roman" panose="02020603050405020304" pitchFamily="18" charset="0"/>
                <a:cs typeface="Times New Roman" panose="02020603050405020304" pitchFamily="18" charset="0"/>
              </a:rPr>
              <a:t> in Africa is given to </a:t>
            </a:r>
            <a:r>
              <a:rPr lang="en-US" sz="2700" b="1" dirty="0" smtClean="0">
                <a:latin typeface="Times New Roman" panose="02020603050405020304" pitchFamily="18" charset="0"/>
                <a:cs typeface="Times New Roman" panose="02020603050405020304" pitchFamily="18" charset="0"/>
              </a:rPr>
              <a:t>MENTAL HEALTH</a:t>
            </a:r>
            <a:r>
              <a:rPr lang="en-US" sz="2700" dirty="0" smtClean="0">
                <a:latin typeface="Times New Roman" panose="02020603050405020304" pitchFamily="18" charset="0"/>
                <a:cs typeface="Times New Roman" panose="02020603050405020304" pitchFamily="18" charset="0"/>
              </a:rPr>
              <a:t>, there would be great minds and more brilliant ideas to eliminate </a:t>
            </a:r>
            <a:r>
              <a:rPr lang="en-US" sz="2700" b="1" dirty="0" smtClean="0">
                <a:latin typeface="Times New Roman" panose="02020603050405020304" pitchFamily="18" charset="0"/>
                <a:cs typeface="Times New Roman" panose="02020603050405020304" pitchFamily="18" charset="0"/>
              </a:rPr>
              <a:t>MALARIA</a:t>
            </a:r>
            <a:r>
              <a:rPr lang="en-US" sz="2700" dirty="0" smtClean="0">
                <a:latin typeface="Times New Roman" panose="02020603050405020304" pitchFamily="18" charset="0"/>
                <a:cs typeface="Times New Roman" panose="02020603050405020304" pitchFamily="18" charset="0"/>
              </a:rPr>
              <a:t>.</a:t>
            </a:r>
            <a:r>
              <a:rPr lang="en-US" sz="1800" b="1" dirty="0" smtClean="0"/>
              <a:t/>
            </a:r>
            <a:br>
              <a:rPr lang="en-US" sz="1800" b="1" dirty="0" smtClean="0"/>
            </a:br>
            <a:r>
              <a:rPr lang="en-US" sz="1800" b="1" dirty="0" smtClean="0"/>
              <a:t>                                                                                                                                                                          </a:t>
            </a:r>
            <a:r>
              <a:rPr lang="en-US" sz="1800" b="1" dirty="0" smtClean="0">
                <a:latin typeface="Arial Black" panose="020B0A04020102020204" pitchFamily="34" charset="0"/>
              </a:rPr>
              <a:t>Ahmed Atuahene</a:t>
            </a:r>
            <a:r>
              <a:rPr lang="en-US" sz="1800" b="1" dirty="0"/>
              <a:t/>
            </a:r>
            <a:br>
              <a:rPr lang="en-US" sz="1800" b="1" dirty="0"/>
            </a:br>
            <a:r>
              <a:rPr lang="en-US" sz="1800" b="1" dirty="0" smtClean="0"/>
              <a:t/>
            </a:r>
            <a:br>
              <a:rPr lang="en-US" sz="1800" b="1" dirty="0" smtClean="0"/>
            </a:br>
            <a:r>
              <a:rPr lang="en-US" sz="1800" b="1" dirty="0"/>
              <a:t/>
            </a:r>
            <a:br>
              <a:rPr lang="en-US" sz="1800" b="1" dirty="0"/>
            </a:br>
            <a:r>
              <a:rPr lang="en-US" sz="1800" b="1" dirty="0" smtClean="0"/>
              <a:t/>
            </a:r>
            <a:br>
              <a:rPr lang="en-US" sz="1800" b="1" dirty="0" smtClean="0"/>
            </a:br>
            <a:r>
              <a:rPr lang="en-US" sz="1800" b="1" dirty="0" smtClean="0"/>
              <a:t>                                                                </a:t>
            </a:r>
            <a:r>
              <a:rPr lang="en-US" sz="6700" b="1" dirty="0" smtClean="0"/>
              <a:t>THANK  YOU</a:t>
            </a:r>
            <a:endParaRPr lang="en-US" sz="6700" b="1" dirty="0"/>
          </a:p>
        </p:txBody>
      </p:sp>
    </p:spTree>
    <p:extLst>
      <p:ext uri="{BB962C8B-B14F-4D97-AF65-F5344CB8AC3E}">
        <p14:creationId xmlns:p14="http://schemas.microsoft.com/office/powerpoint/2010/main" val="1074832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10384970" cy="1485900"/>
          </a:xfrm>
          <a:solidFill>
            <a:schemeClr val="bg1"/>
          </a:solidFill>
        </p:spPr>
        <p:txBody>
          <a:bodyPr>
            <a:normAutofit/>
          </a:bodyPr>
          <a:lstStyle/>
          <a:p>
            <a:r>
              <a:rPr lang="en-US" sz="3200" dirty="0" smtClean="0">
                <a:latin typeface="Arial Black" panose="020B0A04020102020204" pitchFamily="34" charset="0"/>
              </a:rPr>
              <a:t>                          </a:t>
            </a:r>
            <a:r>
              <a:rPr lang="en-US" sz="3200" b="1" dirty="0" smtClean="0">
                <a:latin typeface="Arial" panose="020B0604020202020204" pitchFamily="34" charset="0"/>
                <a:cs typeface="Arial" panose="020B0604020202020204" pitchFamily="34" charset="0"/>
              </a:rPr>
              <a:t>References</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71599" y="1489165"/>
            <a:ext cx="10384971" cy="4859383"/>
          </a:xfrm>
          <a:solidFill>
            <a:schemeClr val="bg1"/>
          </a:solidFill>
        </p:spPr>
        <p:txBody>
          <a:bodyPr>
            <a:normAutofit/>
          </a:bodyPr>
          <a:lstStyle/>
          <a:p>
            <a:r>
              <a:rPr lang="en-US" sz="1800" dirty="0"/>
              <a:t>Kelly, CM, Kitchener BA. (2010). Youth Mental Health First Aid: A manual for adult assisting young people. 2</a:t>
            </a:r>
            <a:r>
              <a:rPr lang="en-US" sz="1800" baseline="30000" dirty="0"/>
              <a:t>nd</a:t>
            </a:r>
            <a:r>
              <a:rPr lang="en-US" sz="1800" dirty="0"/>
              <a:t> ed. Melbourne, Australia</a:t>
            </a:r>
            <a:r>
              <a:rPr lang="en-US" sz="1800" dirty="0" smtClean="0"/>
              <a:t>.</a:t>
            </a:r>
          </a:p>
          <a:p>
            <a:pPr marL="0" indent="0">
              <a:buNone/>
            </a:pPr>
            <a:endParaRPr lang="en-US" sz="1800" dirty="0"/>
          </a:p>
          <a:p>
            <a:r>
              <a:rPr lang="en-US" sz="1800" dirty="0"/>
              <a:t>Lovibond, SH., &amp; Lovibond, P.F. (1995). Manual for the Depression Anxiety &amp; Stress Scales. (2nd Ed</a:t>
            </a:r>
            <a:r>
              <a:rPr lang="en-US" sz="1800" dirty="0" smtClean="0"/>
              <a:t>.)</a:t>
            </a:r>
          </a:p>
          <a:p>
            <a:pPr marL="0" indent="0">
              <a:buNone/>
            </a:pPr>
            <a:endParaRPr lang="en-US" sz="1800" dirty="0"/>
          </a:p>
          <a:p>
            <a:pPr fontAlgn="auto"/>
            <a:r>
              <a:rPr lang="en-US" sz="1800" dirty="0"/>
              <a:t>Steel, Z. et al (2014). The global prevalence of common mental disorders: A systematic review </a:t>
            </a:r>
            <a:r>
              <a:rPr lang="en-US" sz="1800" dirty="0" smtClean="0"/>
              <a:t>and </a:t>
            </a:r>
            <a:r>
              <a:rPr lang="en-US" sz="1800" dirty="0"/>
              <a:t>meta-analysis 1980-2013. </a:t>
            </a:r>
            <a:r>
              <a:rPr lang="en-US" sz="1800" i="1" dirty="0"/>
              <a:t>International Journal of Epidemiology</a:t>
            </a:r>
            <a:r>
              <a:rPr lang="en-US" sz="1800" dirty="0"/>
              <a:t>, </a:t>
            </a:r>
            <a:r>
              <a:rPr lang="en-US" sz="1800" i="1" dirty="0"/>
              <a:t>43</a:t>
            </a:r>
            <a:r>
              <a:rPr lang="en-US" sz="1800" dirty="0"/>
              <a:t>(2), 476-493. doi:10.1093/</a:t>
            </a:r>
            <a:r>
              <a:rPr lang="en-US" sz="1800" dirty="0" err="1"/>
              <a:t>ije</a:t>
            </a:r>
            <a:r>
              <a:rPr lang="en-US" sz="1800" dirty="0"/>
              <a:t>/dyu038</a:t>
            </a:r>
            <a:r>
              <a:rPr lang="en-US" sz="1800" dirty="0" smtClean="0"/>
              <a:t>.</a:t>
            </a:r>
            <a:r>
              <a:rPr lang="en-US" sz="1800" dirty="0"/>
              <a:t>	</a:t>
            </a:r>
            <a:endParaRPr lang="en-US" sz="1800" dirty="0" smtClean="0"/>
          </a:p>
          <a:p>
            <a:pPr marL="0" indent="0" fontAlgn="auto">
              <a:buNone/>
            </a:pPr>
            <a:endParaRPr lang="en-US" sz="1800" dirty="0"/>
          </a:p>
          <a:p>
            <a:pPr fontAlgn="auto"/>
            <a:r>
              <a:rPr lang="en-US" sz="1800" dirty="0"/>
              <a:t>The Royal College of Psychiatrists. (2010). </a:t>
            </a:r>
            <a:r>
              <a:rPr lang="en-US" sz="1800" i="1" dirty="0"/>
              <a:t>No Health Without Public Mental Health</a:t>
            </a:r>
            <a:r>
              <a:rPr lang="en-US" sz="1800" b="1" i="1" dirty="0" smtClean="0"/>
              <a:t>.</a:t>
            </a:r>
          </a:p>
          <a:p>
            <a:pPr marL="0" indent="0" fontAlgn="auto">
              <a:buNone/>
            </a:pPr>
            <a:endParaRPr lang="en-US" sz="1800" b="1" i="1" dirty="0" smtClean="0"/>
          </a:p>
          <a:p>
            <a:r>
              <a:rPr lang="en-GB" sz="1800" dirty="0"/>
              <a:t>World Health Organization. (2016). Fact sheet reviewed. Retrieved on February 2, </a:t>
            </a:r>
            <a:r>
              <a:rPr lang="en-GB" sz="1800" dirty="0" smtClean="0"/>
              <a:t>2017 </a:t>
            </a:r>
            <a:r>
              <a:rPr lang="en-GB" sz="1800" dirty="0"/>
              <a:t>from </a:t>
            </a:r>
            <a:r>
              <a:rPr lang="en-GB" sz="1800" u="sng" dirty="0">
                <a:hlinkClick r:id="rId2"/>
              </a:rPr>
              <a:t>http://www.who.int/whr/2016/media_centre/press_release/en</a:t>
            </a:r>
            <a:r>
              <a:rPr lang="en-GB" sz="1800" u="sng" dirty="0" smtClean="0">
                <a:hlinkClick r:id="rId2"/>
              </a:rPr>
              <a:t>/</a:t>
            </a:r>
            <a:endParaRPr lang="en-US" sz="1800" dirty="0"/>
          </a:p>
          <a:p>
            <a:pPr marL="0" indent="0">
              <a:buNone/>
            </a:pPr>
            <a:endParaRPr lang="en-US" sz="1600" dirty="0"/>
          </a:p>
        </p:txBody>
      </p:sp>
    </p:spTree>
    <p:extLst>
      <p:ext uri="{BB962C8B-B14F-4D97-AF65-F5344CB8AC3E}">
        <p14:creationId xmlns:p14="http://schemas.microsoft.com/office/powerpoint/2010/main" val="1134384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Authors</a:t>
            </a:r>
          </a:p>
        </p:txBody>
      </p:sp>
      <p:sp>
        <p:nvSpPr>
          <p:cNvPr id="3" name="Content Placeholder 2"/>
          <p:cNvSpPr>
            <a:spLocks noGrp="1"/>
          </p:cNvSpPr>
          <p:nvPr>
            <p:ph idx="1"/>
          </p:nvPr>
        </p:nvSpPr>
        <p:spPr>
          <a:xfrm>
            <a:off x="2233748" y="2171700"/>
            <a:ext cx="9601200" cy="3581400"/>
          </a:xfrm>
        </p:spPr>
        <p:txBody>
          <a:bodyPr>
            <a:normAutofit/>
          </a:bodyPr>
          <a:lstStyle/>
          <a:p>
            <a:pPr marL="514350" indent="-514350">
              <a:buFont typeface="+mj-lt"/>
              <a:buAutoNum type="arabicPeriod"/>
            </a:pPr>
            <a:r>
              <a:rPr lang="en-US" sz="3200" dirty="0" smtClean="0"/>
              <a:t>Ahmed ATUAHENE, BPH (Mental Health) </a:t>
            </a:r>
          </a:p>
          <a:p>
            <a:pPr marL="0" indent="0">
              <a:buNone/>
            </a:pPr>
            <a:endParaRPr lang="en-US" sz="3200" dirty="0" smtClean="0"/>
          </a:p>
          <a:p>
            <a:pPr marL="0" indent="0">
              <a:buNone/>
            </a:pPr>
            <a:r>
              <a:rPr lang="en-US" sz="3200" dirty="0" smtClean="0"/>
              <a:t>                               &amp; </a:t>
            </a:r>
          </a:p>
          <a:p>
            <a:pPr marL="0" indent="0">
              <a:buNone/>
            </a:pPr>
            <a:endParaRPr lang="en-US" sz="3200" dirty="0" smtClean="0"/>
          </a:p>
          <a:p>
            <a:pPr marL="0" indent="0">
              <a:buNone/>
            </a:pPr>
            <a:r>
              <a:rPr lang="en-US" sz="3200" dirty="0" smtClean="0"/>
              <a:t>2. Bright AKPALU, BA(Hon), </a:t>
            </a:r>
            <a:r>
              <a:rPr lang="en-US" sz="3200" dirty="0" err="1" smtClean="0"/>
              <a:t>Mphil</a:t>
            </a:r>
            <a:r>
              <a:rPr lang="en-US" sz="3200" dirty="0" smtClean="0"/>
              <a:t>. Clinical Psychology</a:t>
            </a:r>
            <a:endParaRPr lang="en-US" sz="3200" dirty="0"/>
          </a:p>
        </p:txBody>
      </p:sp>
    </p:spTree>
    <p:extLst>
      <p:ext uri="{BB962C8B-B14F-4D97-AF65-F5344CB8AC3E}">
        <p14:creationId xmlns:p14="http://schemas.microsoft.com/office/powerpoint/2010/main" val="1615308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7646" y="705395"/>
            <a:ext cx="10737668" cy="823538"/>
          </a:xfrm>
          <a:solidFill>
            <a:schemeClr val="bg1"/>
          </a:solidFill>
        </p:spPr>
        <p:txBody>
          <a:bodyPr/>
          <a:lstStyle/>
          <a:p>
            <a:pPr algn="l"/>
            <a:r>
              <a:rPr lang="en-US" sz="2000" b="1" cap="none" dirty="0" smtClean="0">
                <a:solidFill>
                  <a:schemeClr val="tx1"/>
                </a:solidFill>
                <a:latin typeface="Arial" panose="020B0604020202020204" pitchFamily="34" charset="0"/>
                <a:cs typeface="Arial" panose="020B0604020202020204" pitchFamily="34" charset="0"/>
              </a:rPr>
              <a:t>Presentation Outline</a:t>
            </a:r>
            <a:r>
              <a:rPr lang="en-US" sz="2400" b="1" cap="none" dirty="0" smtClean="0">
                <a:solidFill>
                  <a:srgbClr val="FF0000"/>
                </a:solidFill>
                <a:latin typeface="Times New Roman" panose="02020603050405020304" pitchFamily="18" charset="0"/>
                <a:cs typeface="Times New Roman" panose="02020603050405020304" pitchFamily="18" charset="0"/>
              </a:rPr>
              <a:t/>
            </a:r>
            <a:br>
              <a:rPr lang="en-US" sz="2400" b="1" cap="none" dirty="0" smtClean="0">
                <a:solidFill>
                  <a:srgbClr val="FF0000"/>
                </a:solidFill>
                <a:latin typeface="Times New Roman" panose="02020603050405020304" pitchFamily="18" charset="0"/>
                <a:cs typeface="Times New Roman" panose="02020603050405020304" pitchFamily="18" charset="0"/>
              </a:rPr>
            </a:br>
            <a:endParaRPr lang="en-US" sz="2400" b="1" cap="none" dirty="0">
              <a:solidFill>
                <a:srgbClr val="FF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757647" y="1149530"/>
            <a:ext cx="10737668" cy="5016139"/>
          </a:xfrm>
          <a:solidFill>
            <a:schemeClr val="bg1"/>
          </a:solidFill>
        </p:spPr>
        <p:txBody>
          <a:bodyPr>
            <a:normAutofit/>
          </a:bodyPr>
          <a:lstStyle/>
          <a:p>
            <a:pPr marL="342900" indent="-342900" algn="just">
              <a:lnSpc>
                <a:spcPct val="20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Background</a:t>
            </a:r>
            <a:endParaRPr lang="en-US" sz="2400" dirty="0">
              <a:latin typeface="Times New Roman" panose="02020603050405020304" pitchFamily="18" charset="0"/>
              <a:cs typeface="Times New Roman" panose="02020603050405020304" pitchFamily="18" charset="0"/>
            </a:endParaRPr>
          </a:p>
          <a:p>
            <a:pPr algn="just">
              <a:lnSpc>
                <a:spcPct val="20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 Objectives</a:t>
            </a:r>
            <a:endParaRPr lang="en-US" sz="2400" dirty="0">
              <a:latin typeface="Times New Roman" panose="02020603050405020304" pitchFamily="18" charset="0"/>
              <a:cs typeface="Times New Roman" panose="02020603050405020304" pitchFamily="18" charset="0"/>
            </a:endParaRPr>
          </a:p>
          <a:p>
            <a:pPr algn="just">
              <a:lnSpc>
                <a:spcPct val="20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 Methodology</a:t>
            </a:r>
            <a:endParaRPr lang="en-US" sz="2400" dirty="0">
              <a:latin typeface="Times New Roman" panose="02020603050405020304" pitchFamily="18" charset="0"/>
              <a:cs typeface="Times New Roman" panose="02020603050405020304" pitchFamily="18" charset="0"/>
            </a:endParaRPr>
          </a:p>
          <a:p>
            <a:pPr algn="just">
              <a:lnSpc>
                <a:spcPct val="20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 Results</a:t>
            </a:r>
            <a:endParaRPr lang="en-US" sz="2400" dirty="0">
              <a:latin typeface="Times New Roman" panose="02020603050405020304" pitchFamily="18" charset="0"/>
              <a:cs typeface="Times New Roman" panose="02020603050405020304" pitchFamily="18" charset="0"/>
            </a:endParaRPr>
          </a:p>
          <a:p>
            <a:pPr algn="just">
              <a:lnSpc>
                <a:spcPct val="20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 Conclusion and Recommendations</a:t>
            </a:r>
            <a:endParaRPr lang="en-US" sz="24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2483987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799"/>
            <a:ext cx="10398034" cy="1721032"/>
          </a:xfrm>
          <a:solidFill>
            <a:schemeClr val="bg1"/>
          </a:solidFill>
        </p:spPr>
        <p:txBody>
          <a:bodyPr>
            <a:normAutofit fontScale="90000"/>
          </a:bodyPr>
          <a:lstStyle/>
          <a:p>
            <a:pPr algn="ctr"/>
            <a:r>
              <a:rPr lang="en-GB" sz="3100" b="1" dirty="0" smtClean="0">
                <a:solidFill>
                  <a:schemeClr val="accent2">
                    <a:lumMod val="50000"/>
                  </a:schemeClr>
                </a:solidFill>
                <a:latin typeface="Arial Black" panose="020B0A04020102020204" pitchFamily="34" charset="0"/>
                <a:cs typeface="Times New Roman" panose="02020603050405020304" pitchFamily="18" charset="0"/>
              </a:rPr>
              <a:t> </a:t>
            </a:r>
            <a:r>
              <a:rPr lang="en-GB" sz="3100" b="1" dirty="0">
                <a:solidFill>
                  <a:schemeClr val="accent2">
                    <a:lumMod val="50000"/>
                  </a:schemeClr>
                </a:solidFill>
                <a:latin typeface="Arial Black" panose="020B0A04020102020204" pitchFamily="34" charset="0"/>
                <a:cs typeface="Times New Roman" panose="02020603050405020304" pitchFamily="18" charset="0"/>
              </a:rPr>
              <a:t/>
            </a:r>
            <a:br>
              <a:rPr lang="en-GB" sz="3100" b="1" dirty="0">
                <a:solidFill>
                  <a:schemeClr val="accent2">
                    <a:lumMod val="50000"/>
                  </a:schemeClr>
                </a:solidFill>
                <a:latin typeface="Arial Black" panose="020B0A04020102020204" pitchFamily="34" charset="0"/>
                <a:cs typeface="Times New Roman" panose="02020603050405020304" pitchFamily="18" charset="0"/>
              </a:rPr>
            </a:br>
            <a:r>
              <a:rPr lang="en-GB" sz="3100" b="1" dirty="0">
                <a:solidFill>
                  <a:schemeClr val="tx1"/>
                </a:solidFill>
                <a:latin typeface="Times New Roman" panose="02020603050405020304" pitchFamily="18" charset="0"/>
                <a:cs typeface="Times New Roman" panose="02020603050405020304" pitchFamily="18" charset="0"/>
              </a:rPr>
              <a:t/>
            </a:r>
            <a:br>
              <a:rPr lang="en-GB" sz="3100" b="1" dirty="0">
                <a:solidFill>
                  <a:schemeClr val="tx1"/>
                </a:solidFill>
                <a:latin typeface="Times New Roman" panose="02020603050405020304" pitchFamily="18" charset="0"/>
                <a:cs typeface="Times New Roman" panose="02020603050405020304" pitchFamily="18" charset="0"/>
              </a:rPr>
            </a:br>
            <a:r>
              <a:rPr lang="en-GB" sz="3100" b="1" dirty="0">
                <a:solidFill>
                  <a:schemeClr val="tx1"/>
                </a:solidFill>
                <a:latin typeface="Times New Roman" panose="02020603050405020304" pitchFamily="18" charset="0"/>
                <a:cs typeface="Times New Roman" panose="02020603050405020304" pitchFamily="18" charset="0"/>
              </a:rPr>
              <a:t> Background</a:t>
            </a:r>
            <a:r>
              <a:rPr lang="en-US" b="1" dirty="0">
                <a:solidFill>
                  <a:schemeClr val="tx1"/>
                </a:solidFill>
                <a:latin typeface="Times New Roman" panose="02020603050405020304" pitchFamily="18" charset="0"/>
                <a:cs typeface="Times New Roman" panose="02020603050405020304" pitchFamily="18" charset="0"/>
              </a:rPr>
              <a:t/>
            </a:r>
            <a:br>
              <a:rPr lang="en-US" b="1" dirty="0">
                <a:solidFill>
                  <a:schemeClr val="tx1"/>
                </a:solidFill>
                <a:latin typeface="Times New Roman" panose="02020603050405020304" pitchFamily="18" charset="0"/>
                <a:cs typeface="Times New Roman" panose="02020603050405020304" pitchFamily="18" charset="0"/>
              </a:rPr>
            </a:br>
            <a:r>
              <a:rPr lang="en-US" b="1" dirty="0" smtClean="0"/>
              <a:t/>
            </a:r>
            <a:br>
              <a:rPr lang="en-US" b="1" dirty="0" smtClean="0"/>
            </a:br>
            <a:endParaRPr lang="en-US" b="1" dirty="0"/>
          </a:p>
        </p:txBody>
      </p:sp>
      <p:sp>
        <p:nvSpPr>
          <p:cNvPr id="3" name="Content Placeholder 2"/>
          <p:cNvSpPr>
            <a:spLocks noGrp="1"/>
          </p:cNvSpPr>
          <p:nvPr>
            <p:ph idx="1"/>
          </p:nvPr>
        </p:nvSpPr>
        <p:spPr>
          <a:xfrm>
            <a:off x="1371600" y="2406831"/>
            <a:ext cx="10398034" cy="4451169"/>
          </a:xfrm>
          <a:solidFill>
            <a:schemeClr val="bg1"/>
          </a:solidFill>
        </p:spPr>
        <p:txBody>
          <a:bodyPr/>
          <a:lstStyle/>
          <a:p>
            <a:pPr marL="0" indent="0" algn="just">
              <a:lnSpc>
                <a:spcPct val="150000"/>
              </a:lnSpc>
              <a:buNone/>
            </a:pPr>
            <a:r>
              <a:rPr lang="en-GB" sz="2800" dirty="0" smtClean="0">
                <a:latin typeface="Times New Roman" panose="02020603050405020304" pitchFamily="18" charset="0"/>
                <a:cs typeface="Times New Roman" panose="02020603050405020304" pitchFamily="18" charset="0"/>
              </a:rPr>
              <a:t>This study assessed depression, anxiety and stress symptoms in adolescent and their effects on quality of life. The </a:t>
            </a:r>
            <a:r>
              <a:rPr lang="en-GB" sz="2800" dirty="0">
                <a:latin typeface="Times New Roman" panose="02020603050405020304" pitchFamily="18" charset="0"/>
                <a:cs typeface="Times New Roman" panose="02020603050405020304" pitchFamily="18" charset="0"/>
              </a:rPr>
              <a:t>study was carried out in the Kwabre East District in the Ashanti region of Ghana among three senior high schools; SIMSS, Kofi Agyei Senior High School and Our Ladies of Grace Senior High School.</a:t>
            </a:r>
            <a:endParaRPr lang="en-US"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99728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4583" y="731521"/>
            <a:ext cx="10711543" cy="5368834"/>
          </a:xfrm>
          <a:solidFill>
            <a:schemeClr val="bg1"/>
          </a:solidFill>
        </p:spPr>
        <p:txBody>
          <a:bodyPr>
            <a:normAutofit/>
          </a:bodyPr>
          <a:lstStyle/>
          <a:p>
            <a:r>
              <a:rPr lang="en-GB" sz="2800" b="1" dirty="0" smtClean="0">
                <a:solidFill>
                  <a:schemeClr val="accent2">
                    <a:lumMod val="50000"/>
                  </a:schemeClr>
                </a:solidFill>
                <a:latin typeface="Arial Black" panose="020B0A04020102020204" pitchFamily="34" charset="0"/>
                <a:cs typeface="Times New Roman" panose="02020603050405020304" pitchFamily="18" charset="0"/>
              </a:rPr>
              <a:t> </a:t>
            </a:r>
            <a:r>
              <a:rPr lang="en-GB" sz="2800" b="1" dirty="0" smtClean="0">
                <a:solidFill>
                  <a:schemeClr val="tx1"/>
                </a:solidFill>
                <a:latin typeface="Times New Roman" panose="02020603050405020304" pitchFamily="18" charset="0"/>
                <a:cs typeface="Times New Roman" panose="02020603050405020304" pitchFamily="18" charset="0"/>
              </a:rPr>
              <a:t> Objectives</a:t>
            </a:r>
          </a:p>
          <a:p>
            <a:endParaRPr lang="en-US" sz="2800" b="1"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GB" sz="2800" dirty="0" smtClean="0">
                <a:solidFill>
                  <a:schemeClr val="tx1">
                    <a:lumMod val="65000"/>
                  </a:schemeClr>
                </a:solidFill>
                <a:latin typeface="Times New Roman" panose="02020603050405020304" pitchFamily="18" charset="0"/>
                <a:cs typeface="Times New Roman" panose="02020603050405020304" pitchFamily="18" charset="0"/>
              </a:rPr>
              <a:t>The main objective of the study was to </a:t>
            </a:r>
            <a:r>
              <a:rPr lang="en-GB" sz="2800" b="1" dirty="0" smtClean="0">
                <a:solidFill>
                  <a:schemeClr val="tx1">
                    <a:lumMod val="65000"/>
                  </a:schemeClr>
                </a:solidFill>
                <a:latin typeface="Times New Roman" panose="02020603050405020304" pitchFamily="18" charset="0"/>
                <a:cs typeface="Times New Roman" panose="02020603050405020304" pitchFamily="18" charset="0"/>
              </a:rPr>
              <a:t>assess </a:t>
            </a:r>
            <a:r>
              <a:rPr lang="en-GB" sz="2800" b="1" dirty="0">
                <a:solidFill>
                  <a:schemeClr val="tx1">
                    <a:lumMod val="65000"/>
                  </a:schemeClr>
                </a:solidFill>
                <a:latin typeface="Times New Roman" panose="02020603050405020304" pitchFamily="18" charset="0"/>
                <a:cs typeface="Times New Roman" panose="02020603050405020304" pitchFamily="18" charset="0"/>
              </a:rPr>
              <a:t>depression, anxiety and stress symptoms in </a:t>
            </a:r>
            <a:r>
              <a:rPr lang="en-GB" sz="2800" b="1" dirty="0" smtClean="0">
                <a:solidFill>
                  <a:schemeClr val="tx1">
                    <a:lumMod val="65000"/>
                  </a:schemeClr>
                </a:solidFill>
                <a:latin typeface="Times New Roman" panose="02020603050405020304" pitchFamily="18" charset="0"/>
                <a:cs typeface="Times New Roman" panose="02020603050405020304" pitchFamily="18" charset="0"/>
              </a:rPr>
              <a:t>adolescents </a:t>
            </a:r>
            <a:r>
              <a:rPr lang="en-GB" sz="2800" b="1" dirty="0">
                <a:solidFill>
                  <a:schemeClr val="tx1">
                    <a:lumMod val="65000"/>
                  </a:schemeClr>
                </a:solidFill>
                <a:latin typeface="Times New Roman" panose="02020603050405020304" pitchFamily="18" charset="0"/>
                <a:cs typeface="Times New Roman" panose="02020603050405020304" pitchFamily="18" charset="0"/>
              </a:rPr>
              <a:t>and their effects on quality of life</a:t>
            </a:r>
            <a:r>
              <a:rPr lang="en-GB" sz="2800" dirty="0">
                <a:solidFill>
                  <a:schemeClr val="tx1">
                    <a:lumMod val="65000"/>
                  </a:schemeClr>
                </a:solidFill>
                <a:latin typeface="Times New Roman" panose="02020603050405020304" pitchFamily="18" charset="0"/>
                <a:cs typeface="Times New Roman" panose="02020603050405020304" pitchFamily="18" charset="0"/>
              </a:rPr>
              <a:t>; determined the severity </a:t>
            </a:r>
            <a:r>
              <a:rPr lang="en-GB" sz="2800" dirty="0" smtClean="0">
                <a:solidFill>
                  <a:schemeClr val="tx1">
                    <a:lumMod val="65000"/>
                  </a:schemeClr>
                </a:solidFill>
                <a:latin typeface="Times New Roman" panose="02020603050405020304" pitchFamily="18" charset="0"/>
                <a:cs typeface="Times New Roman" panose="02020603050405020304" pitchFamily="18" charset="0"/>
              </a:rPr>
              <a:t>of these disorders, some </a:t>
            </a:r>
            <a:r>
              <a:rPr lang="en-GB" sz="2800" dirty="0">
                <a:solidFill>
                  <a:schemeClr val="tx1">
                    <a:lumMod val="65000"/>
                  </a:schemeClr>
                </a:solidFill>
                <a:latin typeface="Times New Roman" panose="02020603050405020304" pitchFamily="18" charset="0"/>
                <a:cs typeface="Times New Roman" panose="02020603050405020304" pitchFamily="18" charset="0"/>
              </a:rPr>
              <a:t>risk </a:t>
            </a:r>
            <a:r>
              <a:rPr lang="en-GB" sz="2800" dirty="0" smtClean="0">
                <a:solidFill>
                  <a:schemeClr val="tx1">
                    <a:lumMod val="65000"/>
                  </a:schemeClr>
                </a:solidFill>
                <a:latin typeface="Times New Roman" panose="02020603050405020304" pitchFamily="18" charset="0"/>
                <a:cs typeface="Times New Roman" panose="02020603050405020304" pitchFamily="18" charset="0"/>
              </a:rPr>
              <a:t>factors, and established correlations </a:t>
            </a:r>
            <a:r>
              <a:rPr lang="en-GB" sz="2800" dirty="0">
                <a:solidFill>
                  <a:schemeClr val="tx1">
                    <a:lumMod val="65000"/>
                  </a:schemeClr>
                </a:solidFill>
                <a:latin typeface="Times New Roman" panose="02020603050405020304" pitchFamily="18" charset="0"/>
                <a:cs typeface="Times New Roman" panose="02020603050405020304" pitchFamily="18" charset="0"/>
              </a:rPr>
              <a:t>of these disorders on  quality of life. </a:t>
            </a:r>
            <a:endParaRPr lang="en-US" sz="2800" dirty="0"/>
          </a:p>
          <a:p>
            <a:endParaRPr lang="en-US" sz="2800" dirty="0"/>
          </a:p>
        </p:txBody>
      </p:sp>
    </p:spTree>
    <p:extLst>
      <p:ext uri="{BB962C8B-B14F-4D97-AF65-F5344CB8AC3E}">
        <p14:creationId xmlns:p14="http://schemas.microsoft.com/office/powerpoint/2010/main" val="1702870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7645" y="666206"/>
            <a:ext cx="10776857" cy="5447211"/>
          </a:xfrm>
          <a:solidFill>
            <a:schemeClr val="bg1"/>
          </a:solidFill>
        </p:spPr>
        <p:txBody>
          <a:bodyPr>
            <a:normAutofit/>
          </a:bodyPr>
          <a:lstStyle/>
          <a:p>
            <a:endParaRPr lang="en-GB" sz="2000" b="1" dirty="0" smtClean="0">
              <a:solidFill>
                <a:schemeClr val="accent2">
                  <a:lumMod val="50000"/>
                </a:schemeClr>
              </a:solidFill>
              <a:latin typeface="Arial Black" panose="020B0A04020102020204" pitchFamily="34" charset="0"/>
              <a:cs typeface="Times New Roman" panose="02020603050405020304" pitchFamily="18" charset="0"/>
            </a:endParaRPr>
          </a:p>
          <a:p>
            <a:r>
              <a:rPr lang="en-US" sz="2400" b="1" dirty="0" smtClean="0">
                <a:solidFill>
                  <a:schemeClr val="tx1"/>
                </a:solidFill>
                <a:latin typeface="Arial Black" panose="020B0A04020102020204" pitchFamily="34" charset="0"/>
                <a:cs typeface="Times New Roman" panose="02020603050405020304" pitchFamily="18" charset="0"/>
              </a:rPr>
              <a:t> </a:t>
            </a:r>
          </a:p>
          <a:p>
            <a:r>
              <a:rPr lang="en-US" sz="2400" b="1" dirty="0">
                <a:solidFill>
                  <a:schemeClr val="tx1"/>
                </a:solidFill>
                <a:latin typeface="Arial Black" panose="020B0A04020102020204" pitchFamily="34" charset="0"/>
                <a:cs typeface="Times New Roman" panose="02020603050405020304" pitchFamily="18" charset="0"/>
              </a:rPr>
              <a:t> </a:t>
            </a:r>
            <a:r>
              <a:rPr lang="en-US" sz="2400" b="1" dirty="0" smtClean="0">
                <a:solidFill>
                  <a:schemeClr val="tx1"/>
                </a:solidFill>
                <a:latin typeface="Arial" panose="020B0604020202020204" pitchFamily="34" charset="0"/>
                <a:cs typeface="Arial" panose="020B0604020202020204" pitchFamily="34" charset="0"/>
              </a:rPr>
              <a:t>Methodology</a:t>
            </a:r>
          </a:p>
          <a:p>
            <a:endParaRPr lang="en-US" sz="2400" dirty="0">
              <a:solidFill>
                <a:schemeClr val="tx1"/>
              </a:solidFill>
              <a:latin typeface="Arial" panose="020B0604020202020204" pitchFamily="34" charset="0"/>
              <a:cs typeface="Arial" panose="020B0604020202020204" pitchFamily="34" charset="0"/>
            </a:endParaRPr>
          </a:p>
          <a:p>
            <a:pPr algn="just">
              <a:lnSpc>
                <a:spcPct val="150000"/>
              </a:lnSpc>
            </a:pPr>
            <a:r>
              <a:rPr lang="en-GB" sz="2400" dirty="0">
                <a:solidFill>
                  <a:schemeClr val="tx1">
                    <a:lumMod val="65000"/>
                  </a:schemeClr>
                </a:solidFill>
                <a:latin typeface="Times New Roman" panose="02020603050405020304" pitchFamily="18" charset="0"/>
                <a:cs typeface="Times New Roman" panose="02020603050405020304" pitchFamily="18" charset="0"/>
              </a:rPr>
              <a:t>A cross sectional study was employed to conduct the study with 390 students from three public senior high schools by simple random </a:t>
            </a:r>
            <a:r>
              <a:rPr lang="en-GB" sz="2400" dirty="0" smtClean="0">
                <a:solidFill>
                  <a:schemeClr val="tx1">
                    <a:lumMod val="65000"/>
                  </a:schemeClr>
                </a:solidFill>
                <a:latin typeface="Times New Roman" panose="02020603050405020304" pitchFamily="18" charset="0"/>
                <a:cs typeface="Times New Roman" panose="02020603050405020304" pitchFamily="18" charset="0"/>
              </a:rPr>
              <a:t>sampling. </a:t>
            </a:r>
            <a:r>
              <a:rPr lang="en-GB" sz="2400" dirty="0">
                <a:solidFill>
                  <a:schemeClr val="tx1">
                    <a:lumMod val="65000"/>
                  </a:schemeClr>
                </a:solidFill>
                <a:latin typeface="Times New Roman" panose="02020603050405020304" pitchFamily="18" charset="0"/>
                <a:cs typeface="Times New Roman" panose="02020603050405020304" pitchFamily="18" charset="0"/>
              </a:rPr>
              <a:t>After students had consented to participate, three sets of questionnaires were administered: demographic data, Rosenberg Self-esteem Scale and the Depression, Anxiety and Stress Scale (DASS 21). SPSS was used t</a:t>
            </a:r>
            <a:r>
              <a:rPr lang="en-GB" sz="2400" dirty="0" smtClean="0">
                <a:solidFill>
                  <a:schemeClr val="tx1">
                    <a:lumMod val="65000"/>
                  </a:schemeClr>
                </a:solidFill>
                <a:latin typeface="Times New Roman" panose="02020603050405020304" pitchFamily="18" charset="0"/>
                <a:cs typeface="Times New Roman" panose="02020603050405020304" pitchFamily="18" charset="0"/>
              </a:rPr>
              <a:t>o </a:t>
            </a:r>
            <a:r>
              <a:rPr lang="en-GB" sz="2400" dirty="0">
                <a:solidFill>
                  <a:schemeClr val="tx1">
                    <a:lumMod val="65000"/>
                  </a:schemeClr>
                </a:solidFill>
                <a:latin typeface="Times New Roman" panose="02020603050405020304" pitchFamily="18" charset="0"/>
                <a:cs typeface="Times New Roman" panose="02020603050405020304" pitchFamily="18" charset="0"/>
              </a:rPr>
              <a:t>draw percentages and establishing correlations.</a:t>
            </a:r>
            <a:endParaRPr lang="en-US" sz="2400" dirty="0">
              <a:solidFill>
                <a:schemeClr val="tx1">
                  <a:lumMod val="65000"/>
                </a:schemeClr>
              </a:solidFill>
              <a:latin typeface="Times New Roman" panose="02020603050405020304" pitchFamily="18"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179606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8491" y="2932612"/>
            <a:ext cx="5212080" cy="724989"/>
          </a:xfrm>
        </p:spPr>
        <p:txBody>
          <a:bodyPr>
            <a:normAutofit/>
          </a:bodyPr>
          <a:lstStyle/>
          <a:p>
            <a:r>
              <a:rPr lang="en-US" sz="3200" b="1" dirty="0" smtClean="0">
                <a:latin typeface="Arial" panose="020B0604020202020204" pitchFamily="34" charset="0"/>
                <a:cs typeface="Arial" panose="020B0604020202020204" pitchFamily="34" charset="0"/>
              </a:rPr>
              <a:t>                Results</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512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1"/>
            <a:ext cx="9601200" cy="633548"/>
          </a:xfrm>
          <a:solidFill>
            <a:schemeClr val="accent5">
              <a:lumMod val="20000"/>
              <a:lumOff val="80000"/>
            </a:schemeClr>
          </a:solidFill>
        </p:spPr>
        <p:txBody>
          <a:bodyPr>
            <a:normAutofit fontScale="90000"/>
          </a:bodyPr>
          <a:lstStyle/>
          <a:p>
            <a:r>
              <a:rPr lang="en-GB" altLang="en-US" sz="32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GB" altLang="en-US" sz="2200" b="1" dirty="0" smtClean="0">
                <a:solidFill>
                  <a:schemeClr val="tx1"/>
                </a:solidFill>
                <a:latin typeface="Arial" panose="020B0604020202020204" pitchFamily="34" charset="0"/>
                <a:ea typeface="Calibri" panose="020F0502020204030204" pitchFamily="34" charset="0"/>
                <a:cs typeface="Arial" panose="020B0604020202020204" pitchFamily="34" charset="0"/>
              </a:rPr>
              <a:t>1.0</a:t>
            </a:r>
            <a:r>
              <a:rPr lang="en-GB" altLang="en-US" sz="2200" b="1" dirty="0" smtClean="0">
                <a:solidFill>
                  <a:schemeClr val="tx1"/>
                </a:solidFill>
                <a:latin typeface="Arial Black" panose="020B0A04020102020204" pitchFamily="34" charset="0"/>
                <a:ea typeface="Calibri" panose="020F0502020204030204" pitchFamily="34" charset="0"/>
                <a:cs typeface="Times New Roman" panose="02020603050405020304" pitchFamily="18" charset="0"/>
              </a:rPr>
              <a:t> </a:t>
            </a:r>
            <a:r>
              <a:rPr lang="en-GB" altLang="en-US" sz="2200" b="1" dirty="0" smtClean="0">
                <a:solidFill>
                  <a:schemeClr val="tx1"/>
                </a:solidFill>
                <a:latin typeface="Arial" panose="020B0604020202020204" pitchFamily="34" charset="0"/>
                <a:ea typeface="Calibri" panose="020F0502020204030204" pitchFamily="34" charset="0"/>
                <a:cs typeface="Arial" panose="020B0604020202020204" pitchFamily="34" charset="0"/>
              </a:rPr>
              <a:t>Level of stress</a:t>
            </a:r>
            <a:r>
              <a:rPr lang="en-GB" altLang="en-US" dirty="0">
                <a:solidFill>
                  <a:schemeClr val="tx1"/>
                </a:solidFill>
              </a:rPr>
              <a:t/>
            </a:r>
            <a:br>
              <a:rPr lang="en-GB" altLang="en-US" dirty="0">
                <a:solidFill>
                  <a:schemeClr val="tx1"/>
                </a:solidFill>
              </a:rPr>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17010671"/>
              </p:ext>
            </p:extLst>
          </p:nvPr>
        </p:nvGraphicFramePr>
        <p:xfrm>
          <a:off x="1371600" y="1319348"/>
          <a:ext cx="9601200" cy="5212081"/>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1019875831"/>
                    </a:ext>
                  </a:extLst>
                </a:gridCol>
                <a:gridCol w="3200400">
                  <a:extLst>
                    <a:ext uri="{9D8B030D-6E8A-4147-A177-3AD203B41FA5}">
                      <a16:colId xmlns:a16="http://schemas.microsoft.com/office/drawing/2014/main" val="2165410204"/>
                    </a:ext>
                  </a:extLst>
                </a:gridCol>
                <a:gridCol w="3200400">
                  <a:extLst>
                    <a:ext uri="{9D8B030D-6E8A-4147-A177-3AD203B41FA5}">
                      <a16:colId xmlns:a16="http://schemas.microsoft.com/office/drawing/2014/main" val="1587187990"/>
                    </a:ext>
                  </a:extLst>
                </a:gridCol>
              </a:tblGrid>
              <a:tr h="744583">
                <a:tc>
                  <a:txBody>
                    <a:bodyPr/>
                    <a:lstStyle/>
                    <a:p>
                      <a:endParaRPr lang="en-US" dirty="0"/>
                    </a:p>
                  </a:txBody>
                  <a:tcPr>
                    <a:solidFill>
                      <a:schemeClr val="bg1"/>
                    </a:solidFill>
                  </a:tcPr>
                </a:tc>
                <a:tc>
                  <a:txBody>
                    <a:bodyPr/>
                    <a:lstStyle/>
                    <a:p>
                      <a:r>
                        <a:rPr lang="en-US" dirty="0" smtClean="0">
                          <a:solidFill>
                            <a:schemeClr val="tx1"/>
                          </a:solidFill>
                        </a:rPr>
                        <a:t>Frequency</a:t>
                      </a:r>
                      <a:endParaRPr lang="en-US" dirty="0">
                        <a:solidFill>
                          <a:schemeClr val="tx1"/>
                        </a:solidFill>
                      </a:endParaRPr>
                    </a:p>
                  </a:txBody>
                  <a:tcPr>
                    <a:solidFill>
                      <a:schemeClr val="bg1"/>
                    </a:solidFill>
                  </a:tcPr>
                </a:tc>
                <a:tc>
                  <a:txBody>
                    <a:bodyPr/>
                    <a:lstStyle/>
                    <a:p>
                      <a:r>
                        <a:rPr lang="en-US" dirty="0" smtClean="0">
                          <a:solidFill>
                            <a:schemeClr val="tx1"/>
                          </a:solidFill>
                        </a:rPr>
                        <a:t>Percentage (%)</a:t>
                      </a:r>
                      <a:endParaRPr lang="en-US" dirty="0">
                        <a:solidFill>
                          <a:schemeClr val="tx1"/>
                        </a:solidFill>
                      </a:endParaRPr>
                    </a:p>
                  </a:txBody>
                  <a:tcPr>
                    <a:solidFill>
                      <a:schemeClr val="bg1"/>
                    </a:solidFill>
                  </a:tcPr>
                </a:tc>
                <a:extLst>
                  <a:ext uri="{0D108BD9-81ED-4DB2-BD59-A6C34878D82A}">
                    <a16:rowId xmlns:a16="http://schemas.microsoft.com/office/drawing/2014/main" val="1065899482"/>
                  </a:ext>
                </a:extLst>
              </a:tr>
              <a:tr h="744583">
                <a:tc>
                  <a:txBody>
                    <a:bodyPr/>
                    <a:lstStyle/>
                    <a:p>
                      <a:r>
                        <a:rPr lang="en-US" sz="2000" b="1" dirty="0" smtClean="0"/>
                        <a:t>Normal</a:t>
                      </a:r>
                      <a:endParaRPr lang="en-US" sz="2000" b="1" dirty="0"/>
                    </a:p>
                  </a:txBody>
                  <a:tcPr>
                    <a:solidFill>
                      <a:schemeClr val="bg1"/>
                    </a:solidFill>
                  </a:tcPr>
                </a:tc>
                <a:tc>
                  <a:txBody>
                    <a:bodyPr/>
                    <a:lstStyle/>
                    <a:p>
                      <a:pPr marL="0" marR="0" algn="just">
                        <a:lnSpc>
                          <a:spcPct val="200000"/>
                        </a:lnSpc>
                        <a:spcBef>
                          <a:spcPts val="0"/>
                        </a:spcBef>
                        <a:spcAft>
                          <a:spcPts val="1000"/>
                        </a:spcAft>
                        <a:tabLst>
                          <a:tab pos="228600" algn="dec"/>
                        </a:tabLst>
                      </a:pPr>
                      <a:r>
                        <a:rPr lang="en-US" sz="1800" dirty="0" smtClean="0">
                          <a:solidFill>
                            <a:schemeClr val="tx1"/>
                          </a:solidFill>
                          <a:effectLst/>
                          <a:latin typeface="Arial Black" panose="020B0A04020102020204" pitchFamily="34" charset="0"/>
                        </a:rPr>
                        <a:t>182</a:t>
                      </a:r>
                      <a:endParaRPr lang="en-US" sz="1800"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0" marR="0" algn="just">
                        <a:lnSpc>
                          <a:spcPct val="200000"/>
                        </a:lnSpc>
                        <a:spcBef>
                          <a:spcPts val="0"/>
                        </a:spcBef>
                        <a:spcAft>
                          <a:spcPts val="1000"/>
                        </a:spcAft>
                        <a:tabLst>
                          <a:tab pos="228600" algn="dec"/>
                        </a:tabLst>
                      </a:pPr>
                      <a:r>
                        <a:rPr lang="en-US" sz="1800" dirty="0" smtClean="0">
                          <a:solidFill>
                            <a:schemeClr val="tx1"/>
                          </a:solidFill>
                          <a:effectLst/>
                          <a:latin typeface="Arial Black" panose="020B0A04020102020204" pitchFamily="34" charset="0"/>
                        </a:rPr>
                        <a:t>47</a:t>
                      </a:r>
                      <a:endParaRPr lang="en-US" sz="1800"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4136758541"/>
                  </a:ext>
                </a:extLst>
              </a:tr>
              <a:tr h="744583">
                <a:tc>
                  <a:txBody>
                    <a:bodyPr/>
                    <a:lstStyle/>
                    <a:p>
                      <a:r>
                        <a:rPr lang="en-US" sz="2000" b="1" dirty="0" smtClean="0"/>
                        <a:t>Mild</a:t>
                      </a:r>
                      <a:endParaRPr lang="en-US" sz="2000" b="1" dirty="0"/>
                    </a:p>
                  </a:txBody>
                  <a:tcPr>
                    <a:solidFill>
                      <a:schemeClr val="bg1"/>
                    </a:solidFill>
                  </a:tcPr>
                </a:tc>
                <a:tc>
                  <a:txBody>
                    <a:bodyPr/>
                    <a:lstStyle/>
                    <a:p>
                      <a:pPr marL="0" marR="0" algn="just">
                        <a:lnSpc>
                          <a:spcPct val="200000"/>
                        </a:lnSpc>
                        <a:spcBef>
                          <a:spcPts val="0"/>
                        </a:spcBef>
                        <a:spcAft>
                          <a:spcPts val="1000"/>
                        </a:spcAft>
                        <a:tabLst>
                          <a:tab pos="228600" algn="dec"/>
                        </a:tabLst>
                      </a:pPr>
                      <a:r>
                        <a:rPr lang="en-US" sz="1800" dirty="0" smtClean="0">
                          <a:solidFill>
                            <a:schemeClr val="tx1"/>
                          </a:solidFill>
                          <a:effectLst/>
                          <a:latin typeface="Arial Black" panose="020B0A04020102020204" pitchFamily="34" charset="0"/>
                        </a:rPr>
                        <a:t>64</a:t>
                      </a:r>
                      <a:endParaRPr lang="en-US" sz="1800"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0" marR="0" algn="just">
                        <a:lnSpc>
                          <a:spcPct val="200000"/>
                        </a:lnSpc>
                        <a:spcBef>
                          <a:spcPts val="0"/>
                        </a:spcBef>
                        <a:spcAft>
                          <a:spcPts val="1000"/>
                        </a:spcAft>
                        <a:tabLst>
                          <a:tab pos="228600" algn="dec"/>
                        </a:tabLst>
                      </a:pPr>
                      <a:r>
                        <a:rPr lang="en-US" sz="1800" dirty="0" smtClean="0">
                          <a:solidFill>
                            <a:schemeClr val="tx1"/>
                          </a:solidFill>
                          <a:effectLst/>
                          <a:latin typeface="Arial Black" panose="020B0A04020102020204" pitchFamily="34" charset="0"/>
                        </a:rPr>
                        <a:t>16</a:t>
                      </a:r>
                      <a:endParaRPr lang="en-US" sz="1800"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418796951"/>
                  </a:ext>
                </a:extLst>
              </a:tr>
              <a:tr h="744583">
                <a:tc>
                  <a:txBody>
                    <a:bodyPr/>
                    <a:lstStyle/>
                    <a:p>
                      <a:r>
                        <a:rPr lang="en-US" sz="2000" b="1" dirty="0" smtClean="0"/>
                        <a:t>Moderate</a:t>
                      </a:r>
                      <a:endParaRPr lang="en-US" sz="2000" b="1" dirty="0"/>
                    </a:p>
                  </a:txBody>
                  <a:tcPr>
                    <a:solidFill>
                      <a:schemeClr val="bg1"/>
                    </a:solidFill>
                  </a:tcPr>
                </a:tc>
                <a:tc>
                  <a:txBody>
                    <a:bodyPr/>
                    <a:lstStyle/>
                    <a:p>
                      <a:pPr marL="0" marR="0" algn="just">
                        <a:lnSpc>
                          <a:spcPct val="200000"/>
                        </a:lnSpc>
                        <a:spcBef>
                          <a:spcPts val="0"/>
                        </a:spcBef>
                        <a:spcAft>
                          <a:spcPts val="1000"/>
                        </a:spcAft>
                        <a:tabLst>
                          <a:tab pos="228600" algn="dec"/>
                        </a:tabLst>
                      </a:pPr>
                      <a:r>
                        <a:rPr lang="en-US" sz="1800" dirty="0" smtClean="0">
                          <a:solidFill>
                            <a:schemeClr val="tx1"/>
                          </a:solidFill>
                          <a:effectLst/>
                          <a:latin typeface="Arial Black" panose="020B0A04020102020204" pitchFamily="34" charset="0"/>
                          <a:ea typeface="+mn-ea"/>
                          <a:cs typeface="+mn-cs"/>
                        </a:rPr>
                        <a:t>79</a:t>
                      </a:r>
                      <a:endParaRPr lang="en-US" sz="1800"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0" marR="0" algn="just">
                        <a:lnSpc>
                          <a:spcPct val="200000"/>
                        </a:lnSpc>
                        <a:spcBef>
                          <a:spcPts val="0"/>
                        </a:spcBef>
                        <a:spcAft>
                          <a:spcPts val="1000"/>
                        </a:spcAft>
                        <a:tabLst>
                          <a:tab pos="228600" algn="dec"/>
                        </a:tabLst>
                      </a:pPr>
                      <a:r>
                        <a:rPr lang="en-US" sz="1800" dirty="0" smtClean="0">
                          <a:solidFill>
                            <a:schemeClr val="tx1"/>
                          </a:solidFill>
                          <a:effectLst/>
                          <a:latin typeface="Arial Black" panose="020B0A04020102020204" pitchFamily="34" charset="0"/>
                        </a:rPr>
                        <a:t>20</a:t>
                      </a:r>
                      <a:endParaRPr lang="en-US" sz="1800"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715170124"/>
                  </a:ext>
                </a:extLst>
              </a:tr>
              <a:tr h="744583">
                <a:tc>
                  <a:txBody>
                    <a:bodyPr/>
                    <a:lstStyle/>
                    <a:p>
                      <a:r>
                        <a:rPr lang="en-US" sz="2000" b="1" dirty="0" smtClean="0"/>
                        <a:t>Severe</a:t>
                      </a:r>
                      <a:endParaRPr lang="en-US" sz="2000" b="1" dirty="0"/>
                    </a:p>
                  </a:txBody>
                  <a:tcPr>
                    <a:solidFill>
                      <a:schemeClr val="bg1"/>
                    </a:solidFill>
                  </a:tcPr>
                </a:tc>
                <a:tc>
                  <a:txBody>
                    <a:bodyPr/>
                    <a:lstStyle/>
                    <a:p>
                      <a:pPr marL="0" marR="0" algn="just">
                        <a:lnSpc>
                          <a:spcPct val="200000"/>
                        </a:lnSpc>
                        <a:spcBef>
                          <a:spcPts val="0"/>
                        </a:spcBef>
                        <a:spcAft>
                          <a:spcPts val="1000"/>
                        </a:spcAft>
                        <a:tabLst>
                          <a:tab pos="228600" algn="dec"/>
                        </a:tabLst>
                      </a:pPr>
                      <a:r>
                        <a:rPr lang="en-US" sz="1800" dirty="0" smtClean="0">
                          <a:solidFill>
                            <a:schemeClr val="tx1"/>
                          </a:solidFill>
                          <a:effectLst/>
                          <a:latin typeface="Arial Black" panose="020B0A04020102020204" pitchFamily="34" charset="0"/>
                        </a:rPr>
                        <a:t>57</a:t>
                      </a:r>
                      <a:endParaRPr lang="en-US" sz="1800"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0" marR="0" algn="just">
                        <a:lnSpc>
                          <a:spcPct val="200000"/>
                        </a:lnSpc>
                        <a:spcBef>
                          <a:spcPts val="0"/>
                        </a:spcBef>
                        <a:spcAft>
                          <a:spcPts val="1000"/>
                        </a:spcAft>
                        <a:tabLst>
                          <a:tab pos="228600" algn="dec"/>
                        </a:tabLst>
                      </a:pPr>
                      <a:r>
                        <a:rPr lang="en-US" sz="1800" dirty="0" smtClean="0">
                          <a:solidFill>
                            <a:schemeClr val="tx1"/>
                          </a:solidFill>
                          <a:effectLst/>
                          <a:latin typeface="Arial Black" panose="020B0A04020102020204" pitchFamily="34" charset="0"/>
                        </a:rPr>
                        <a:t>15</a:t>
                      </a:r>
                      <a:endParaRPr lang="en-US" sz="1800"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980483458"/>
                  </a:ext>
                </a:extLst>
              </a:tr>
              <a:tr h="744583">
                <a:tc>
                  <a:txBody>
                    <a:bodyPr/>
                    <a:lstStyle/>
                    <a:p>
                      <a:r>
                        <a:rPr lang="en-US" sz="2000" b="1" dirty="0" smtClean="0"/>
                        <a:t>Extremely</a:t>
                      </a:r>
                      <a:r>
                        <a:rPr lang="en-US" sz="2000" b="1" baseline="0" dirty="0" smtClean="0"/>
                        <a:t> severe</a:t>
                      </a:r>
                      <a:endParaRPr lang="en-US" sz="2000" b="1" dirty="0"/>
                    </a:p>
                  </a:txBody>
                  <a:tcPr>
                    <a:solidFill>
                      <a:schemeClr val="bg1"/>
                    </a:solidFill>
                  </a:tcPr>
                </a:tc>
                <a:tc>
                  <a:txBody>
                    <a:bodyPr/>
                    <a:lstStyle/>
                    <a:p>
                      <a:pPr marL="0" marR="0" algn="just">
                        <a:lnSpc>
                          <a:spcPct val="200000"/>
                        </a:lnSpc>
                        <a:spcBef>
                          <a:spcPts val="0"/>
                        </a:spcBef>
                        <a:spcAft>
                          <a:spcPts val="1000"/>
                        </a:spcAft>
                        <a:tabLst>
                          <a:tab pos="228600" algn="dec"/>
                        </a:tabLst>
                      </a:pPr>
                      <a:r>
                        <a:rPr lang="en-US" sz="1800" dirty="0" smtClean="0">
                          <a:solidFill>
                            <a:schemeClr val="tx1"/>
                          </a:solidFill>
                          <a:effectLst/>
                          <a:latin typeface="Arial Black" panose="020B0A04020102020204" pitchFamily="34" charset="0"/>
                          <a:ea typeface="+mn-ea"/>
                          <a:cs typeface="+mn-cs"/>
                        </a:rPr>
                        <a:t>8</a:t>
                      </a:r>
                      <a:endParaRPr lang="en-US" sz="1800"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0" marR="0" algn="just">
                        <a:lnSpc>
                          <a:spcPct val="200000"/>
                        </a:lnSpc>
                        <a:spcBef>
                          <a:spcPts val="0"/>
                        </a:spcBef>
                        <a:spcAft>
                          <a:spcPts val="1000"/>
                        </a:spcAft>
                        <a:tabLst>
                          <a:tab pos="228600" algn="dec"/>
                        </a:tabLst>
                      </a:pPr>
                      <a:r>
                        <a:rPr lang="en-US" sz="1800" dirty="0" smtClean="0">
                          <a:solidFill>
                            <a:schemeClr val="tx1"/>
                          </a:solidFill>
                          <a:effectLst/>
                          <a:latin typeface="Arial Black" panose="020B0A04020102020204" pitchFamily="34" charset="0"/>
                          <a:ea typeface="+mn-ea"/>
                          <a:cs typeface="+mn-cs"/>
                        </a:rPr>
                        <a:t>2</a:t>
                      </a:r>
                      <a:endParaRPr lang="en-US" sz="1800"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486885422"/>
                  </a:ext>
                </a:extLst>
              </a:tr>
              <a:tr h="744583">
                <a:tc>
                  <a:txBody>
                    <a:bodyPr/>
                    <a:lstStyle/>
                    <a:p>
                      <a:endParaRPr lang="en-US" sz="2000" b="1" dirty="0"/>
                    </a:p>
                  </a:txBody>
                  <a:tcPr>
                    <a:solidFill>
                      <a:schemeClr val="bg1"/>
                    </a:solidFill>
                  </a:tcPr>
                </a:tc>
                <a:tc>
                  <a:txBody>
                    <a:bodyPr/>
                    <a:lstStyle/>
                    <a:p>
                      <a:pPr marL="0" marR="0" algn="just">
                        <a:lnSpc>
                          <a:spcPct val="200000"/>
                        </a:lnSpc>
                        <a:spcBef>
                          <a:spcPts val="0"/>
                        </a:spcBef>
                        <a:spcAft>
                          <a:spcPts val="1000"/>
                        </a:spcAft>
                        <a:tabLst>
                          <a:tab pos="228600" algn="dec"/>
                        </a:tabLst>
                      </a:pPr>
                      <a:r>
                        <a:rPr lang="en-US" sz="1800" dirty="0" smtClean="0">
                          <a:solidFill>
                            <a:schemeClr val="tx1"/>
                          </a:solidFill>
                          <a:effectLst/>
                          <a:latin typeface="Arial Black" panose="020B0A04020102020204" pitchFamily="34" charset="0"/>
                        </a:rPr>
                        <a:t>[N] =390</a:t>
                      </a:r>
                      <a:endParaRPr lang="en-US" sz="1800"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0" marR="0" algn="just">
                        <a:lnSpc>
                          <a:spcPct val="200000"/>
                        </a:lnSpc>
                        <a:spcBef>
                          <a:spcPts val="0"/>
                        </a:spcBef>
                        <a:spcAft>
                          <a:spcPts val="1000"/>
                        </a:spcAft>
                        <a:tabLst>
                          <a:tab pos="228600" algn="dec"/>
                        </a:tabLst>
                      </a:pPr>
                      <a:r>
                        <a:rPr lang="en-US" sz="1800" dirty="0" smtClean="0">
                          <a:solidFill>
                            <a:schemeClr val="tx1"/>
                          </a:solidFill>
                          <a:effectLst/>
                          <a:latin typeface="Arial Black" panose="020B0A04020102020204" pitchFamily="34" charset="0"/>
                        </a:rPr>
                        <a:t>100</a:t>
                      </a:r>
                      <a:endParaRPr lang="en-US" sz="1800"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901155649"/>
                  </a:ext>
                </a:extLst>
              </a:tr>
            </a:tbl>
          </a:graphicData>
        </a:graphic>
      </p:graphicFrame>
    </p:spTree>
    <p:extLst>
      <p:ext uri="{BB962C8B-B14F-4D97-AF65-F5344CB8AC3E}">
        <p14:creationId xmlns:p14="http://schemas.microsoft.com/office/powerpoint/2010/main" val="3213345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6837</TotalTime>
  <Words>910</Words>
  <Application>Microsoft Office PowerPoint</Application>
  <PresentationFormat>Widescreen</PresentationFormat>
  <Paragraphs>416</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Algerian</vt:lpstr>
      <vt:lpstr>Arial</vt:lpstr>
      <vt:lpstr>Arial Black</vt:lpstr>
      <vt:lpstr>Calibri</vt:lpstr>
      <vt:lpstr>Cambria Math</vt:lpstr>
      <vt:lpstr>Franklin Gothic Book</vt:lpstr>
      <vt:lpstr>Times New Roman</vt:lpstr>
      <vt:lpstr>Wingdings</vt:lpstr>
      <vt:lpstr>Crop</vt:lpstr>
      <vt:lpstr>PowerPoint Presentation</vt:lpstr>
      <vt:lpstr>TITLE  DEPRESSION, ANXIETY AND STRESS ON QUALITY OF LIFE OF ADOLESCENTS  </vt:lpstr>
      <vt:lpstr>Authors</vt:lpstr>
      <vt:lpstr>Presentation Outline </vt:lpstr>
      <vt:lpstr>    Background  </vt:lpstr>
      <vt:lpstr>PowerPoint Presentation</vt:lpstr>
      <vt:lpstr>PowerPoint Presentation</vt:lpstr>
      <vt:lpstr>                Results</vt:lpstr>
      <vt:lpstr>                                1.0 Level of stress </vt:lpstr>
      <vt:lpstr>                                  1.1   Level of anxiety   </vt:lpstr>
      <vt:lpstr>                                     1.2 Level of depression  </vt:lpstr>
      <vt:lpstr>                     2.0  Demographics and stress        </vt:lpstr>
      <vt:lpstr>                                    2.1 Demographics and anxiety </vt:lpstr>
      <vt:lpstr>                             2.2 Demographics and depression </vt:lpstr>
      <vt:lpstr>Associations of Social antecedents on stress, anxiety and depression </vt:lpstr>
      <vt:lpstr>PowerPoint Presentation</vt:lpstr>
      <vt:lpstr>PowerPoint Presentation</vt:lpstr>
      <vt:lpstr>PowerPoint Presentation</vt:lpstr>
      <vt:lpstr>PowerPoint Presentation</vt:lpstr>
      <vt:lpstr>PowerPoint Presentation</vt:lpstr>
      <vt:lpstr>Recommendations 1/2</vt:lpstr>
      <vt:lpstr>How ???</vt:lpstr>
      <vt:lpstr>Recommendation 2/2</vt:lpstr>
      <vt:lpstr>                                   TAKE HOME NOTE  If the same quantum of epidemiologic attention given to MALARIA in Africa is given to MENTAL HEALTH, there would be great minds and more brilliant ideas to eliminate MALARIA.                                                                                                                                                                           Ahmed Atuahene                                                                    THANK  YOU</vt:lpstr>
      <vt:lpstr>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4TH MENTAL AND WELL-BEING CONFERENCE   2018</dc:title>
  <dc:creator>Brain Atuahene</dc:creator>
  <cp:lastModifiedBy>Brain Atuahene</cp:lastModifiedBy>
  <cp:revision>195</cp:revision>
  <dcterms:created xsi:type="dcterms:W3CDTF">2018-09-14T12:37:23Z</dcterms:created>
  <dcterms:modified xsi:type="dcterms:W3CDTF">2018-10-13T18:24:48Z</dcterms:modified>
</cp:coreProperties>
</file>